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5596" r:id="rId4"/>
  </p:sldMasterIdLst>
  <p:notesMasterIdLst>
    <p:notesMasterId r:id="rId39"/>
  </p:notesMasterIdLst>
  <p:sldIdLst>
    <p:sldId id="10946" r:id="rId5"/>
    <p:sldId id="2076138410" r:id="rId6"/>
    <p:sldId id="2076138435" r:id="rId7"/>
    <p:sldId id="327" r:id="rId8"/>
    <p:sldId id="2076138417" r:id="rId9"/>
    <p:sldId id="2076138428" r:id="rId10"/>
    <p:sldId id="2076138418" r:id="rId11"/>
    <p:sldId id="2076138429" r:id="rId12"/>
    <p:sldId id="2076138420" r:id="rId13"/>
    <p:sldId id="585" r:id="rId14"/>
    <p:sldId id="351" r:id="rId15"/>
    <p:sldId id="597" r:id="rId16"/>
    <p:sldId id="1769" r:id="rId17"/>
    <p:sldId id="355" r:id="rId18"/>
    <p:sldId id="1768" r:id="rId19"/>
    <p:sldId id="590" r:id="rId20"/>
    <p:sldId id="1771" r:id="rId21"/>
    <p:sldId id="1899" r:id="rId22"/>
    <p:sldId id="2076138430" r:id="rId23"/>
    <p:sldId id="2076137711" r:id="rId24"/>
    <p:sldId id="2076138426" r:id="rId25"/>
    <p:sldId id="2076138421" r:id="rId26"/>
    <p:sldId id="2076138431" r:id="rId27"/>
    <p:sldId id="2076138422" r:id="rId28"/>
    <p:sldId id="2076138432" r:id="rId29"/>
    <p:sldId id="2076138423" r:id="rId30"/>
    <p:sldId id="2076138425" r:id="rId31"/>
    <p:sldId id="2076138433" r:id="rId32"/>
    <p:sldId id="2076138424" r:id="rId33"/>
    <p:sldId id="2076138434" r:id="rId34"/>
    <p:sldId id="2076138401" r:id="rId35"/>
    <p:sldId id="2076138402" r:id="rId36"/>
    <p:sldId id="1847" r:id="rId37"/>
    <p:sldId id="319"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arc Freeman" initials="MF" lastIdx="11" clrIdx="0">
    <p:extLst>
      <p:ext uri="{19B8F6BF-5375-455C-9EA6-DF929625EA0E}">
        <p15:presenceInfo xmlns:p15="http://schemas.microsoft.com/office/powerpoint/2012/main" userId="121e402a363cbb7f" providerId="Windows Live"/>
      </p:ext>
    </p:extLst>
  </p:cmAuthor>
  <p:cmAuthor id="2" name="Marc Freeman" initials="MF [2]" lastIdx="1" clrIdx="1">
    <p:extLst>
      <p:ext uri="{19B8F6BF-5375-455C-9EA6-DF929625EA0E}">
        <p15:presenceInfo xmlns:p15="http://schemas.microsoft.com/office/powerpoint/2012/main" userId="Marc Freema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03030"/>
    <a:srgbClr val="50E6FF"/>
    <a:srgbClr val="0078D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77153" autoAdjust="0"/>
  </p:normalViewPr>
  <p:slideViewPr>
    <p:cSldViewPr snapToGrid="0">
      <p:cViewPr varScale="1">
        <p:scale>
          <a:sx n="87" d="100"/>
          <a:sy n="87" d="100"/>
        </p:scale>
        <p:origin x="639" y="3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notesMaster" Target="notesMasters/notes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s>
</file>

<file path=ppt/charts/_rels/chart1.xml.rels><?xml version="1.0" encoding="UTF-8" standalone="yes"?>
<Relationships xmlns="http://schemas.openxmlformats.org/package/2006/relationships"><Relationship Id="rId2" Type="http://schemas.openxmlformats.org/officeDocument/2006/relationships/package" Target="../embeddings/Microsoft_Excel_Worksheet.xlsx"/><Relationship Id="rId1" Type="http://schemas.openxmlformats.org/officeDocument/2006/relationships/themeOverride" Target="../theme/themeOverrid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manualLayout>
          <c:layoutTarget val="inner"/>
          <c:xMode val="edge"/>
          <c:yMode val="edge"/>
          <c:x val="2.5569320037286913E-2"/>
          <c:y val="6.7150721990953385E-2"/>
          <c:w val="0.9488613599254262"/>
          <c:h val="0.86675512814500322"/>
        </c:manualLayout>
      </c:layout>
      <c:doughnutChart>
        <c:varyColors val="1"/>
        <c:ser>
          <c:idx val="0"/>
          <c:order val="0"/>
          <c:tx>
            <c:strRef>
              <c:f>Sheet1!$B$1</c:f>
              <c:strCache>
                <c:ptCount val="1"/>
                <c:pt idx="0">
                  <c:v>Series 1</c:v>
                </c:pt>
              </c:strCache>
            </c:strRef>
          </c:tx>
          <c:spPr>
            <a:solidFill>
              <a:srgbClr val="0078D4">
                <a:lumMod val="75000"/>
              </a:srgbClr>
            </a:solidFill>
            <a:ln>
              <a:noFill/>
            </a:ln>
            <a:effectLst/>
          </c:spPr>
          <c:dPt>
            <c:idx val="0"/>
            <c:bubble3D val="0"/>
            <c:spPr>
              <a:gradFill flip="none" rotWithShape="1">
                <a:gsLst>
                  <a:gs pos="100000">
                    <a:srgbClr val="0078D3">
                      <a:lumMod val="75000"/>
                    </a:srgbClr>
                  </a:gs>
                  <a:gs pos="0">
                    <a:srgbClr val="0078D3"/>
                  </a:gs>
                </a:gsLst>
                <a:lin ang="5400000" scaled="1"/>
                <a:tileRect/>
              </a:gradFill>
              <a:ln>
                <a:noFill/>
              </a:ln>
              <a:effectLst/>
            </c:spPr>
            <c:extLst>
              <c:ext xmlns:c16="http://schemas.microsoft.com/office/drawing/2014/chart" uri="{C3380CC4-5D6E-409C-BE32-E72D297353CC}">
                <c16:uniqueId val="{00000007-3022-40D5-B4E0-A6F2A8A4FDCA}"/>
              </c:ext>
            </c:extLst>
          </c:dPt>
          <c:dPt>
            <c:idx val="1"/>
            <c:bubble3D val="0"/>
            <c:spPr>
              <a:gradFill>
                <a:gsLst>
                  <a:gs pos="100000">
                    <a:srgbClr val="50E6FF"/>
                  </a:gs>
                  <a:gs pos="0">
                    <a:srgbClr val="0078D3"/>
                  </a:gs>
                </a:gsLst>
                <a:lin ang="1800000" scaled="0"/>
              </a:gradFill>
              <a:ln>
                <a:noFill/>
              </a:ln>
              <a:effectLst/>
            </c:spPr>
            <c:extLst>
              <c:ext xmlns:c16="http://schemas.microsoft.com/office/drawing/2014/chart" uri="{C3380CC4-5D6E-409C-BE32-E72D297353CC}">
                <c16:uniqueId val="{00000001-3022-40D5-B4E0-A6F2A8A4FDCA}"/>
              </c:ext>
            </c:extLst>
          </c:dPt>
          <c:dPt>
            <c:idx val="2"/>
            <c:bubble3D val="0"/>
            <c:spPr>
              <a:solidFill>
                <a:srgbClr val="0078D3">
                  <a:lumMod val="60000"/>
                  <a:lumOff val="40000"/>
                </a:srgbClr>
              </a:solidFill>
              <a:ln>
                <a:noFill/>
              </a:ln>
              <a:effectLst/>
            </c:spPr>
            <c:extLst>
              <c:ext xmlns:c16="http://schemas.microsoft.com/office/drawing/2014/chart" uri="{C3380CC4-5D6E-409C-BE32-E72D297353CC}">
                <c16:uniqueId val="{00000003-3022-40D5-B4E0-A6F2A8A4FDCA}"/>
              </c:ext>
            </c:extLst>
          </c:dPt>
          <c:dPt>
            <c:idx val="3"/>
            <c:bubble3D val="0"/>
            <c:spPr>
              <a:solidFill>
                <a:srgbClr val="FFFFFF">
                  <a:lumMod val="65000"/>
                </a:srgbClr>
              </a:solidFill>
              <a:ln>
                <a:noFill/>
              </a:ln>
              <a:effectLst/>
            </c:spPr>
            <c:extLst>
              <c:ext xmlns:c16="http://schemas.microsoft.com/office/drawing/2014/chart" uri="{C3380CC4-5D6E-409C-BE32-E72D297353CC}">
                <c16:uniqueId val="{00000005-3022-40D5-B4E0-A6F2A8A4FDCA}"/>
              </c:ext>
            </c:extLst>
          </c:dPt>
          <c:dLbls>
            <c:dLbl>
              <c:idx val="0"/>
              <c:layout>
                <c:manualLayout>
                  <c:x val="-3.1961650046608642E-2"/>
                  <c:y val="-0.37662796247099944"/>
                </c:manualLayout>
              </c:layout>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7-3022-40D5-B4E0-A6F2A8A4FDCA}"/>
                </c:ext>
              </c:extLst>
            </c:dLbl>
            <c:spPr>
              <a:noFill/>
              <a:ln>
                <a:noFill/>
              </a:ln>
              <a:effectLst/>
            </c:spPr>
            <c:txPr>
              <a:bodyPr wrap="none" lIns="38100" tIns="19050" rIns="38100" bIns="19050" anchor="ctr">
                <a:spAutoFit/>
              </a:bodyPr>
              <a:lstStyle/>
              <a:p>
                <a:pPr>
                  <a:defRPr sz="1200">
                    <a:solidFill>
                      <a:schemeClr val="bg1"/>
                    </a:solidFill>
                    <a:latin typeface="Segoe UI Semibold (Headings)"/>
                  </a:defRPr>
                </a:pPr>
                <a:endParaRPr lang="en-US"/>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15:spPr xmlns:c15="http://schemas.microsoft.com/office/drawing/2012/chart">
                  <a:prstGeom prst="rect">
                    <a:avLst/>
                  </a:prstGeom>
                </c15:spPr>
              </c:ext>
            </c:extLst>
          </c:dLbls>
          <c:cat>
            <c:strRef>
              <c:f>Sheet1!$A$7:$A$10</c:f>
              <c:strCache>
                <c:ptCount val="4"/>
                <c:pt idx="0">
                  <c:v>More than we currently are</c:v>
                </c:pt>
                <c:pt idx="1">
                  <c:v>The same as we currently are</c:v>
                </c:pt>
                <c:pt idx="2">
                  <c:v>Less than we currently are</c:v>
                </c:pt>
                <c:pt idx="3">
                  <c:v>Not planning on using in N2Y</c:v>
                </c:pt>
              </c:strCache>
            </c:strRef>
          </c:cat>
          <c:val>
            <c:numRef>
              <c:f>Sheet1!$B$7:$B$10</c:f>
              <c:numCache>
                <c:formatCode>0%</c:formatCode>
                <c:ptCount val="4"/>
                <c:pt idx="0">
                  <c:v>0.64328358208955227</c:v>
                </c:pt>
                <c:pt idx="1">
                  <c:v>0.31082089552238806</c:v>
                </c:pt>
                <c:pt idx="2">
                  <c:v>3.2835820895522387E-2</c:v>
                </c:pt>
                <c:pt idx="3">
                  <c:v>1.3059701492537313E-2</c:v>
                </c:pt>
              </c:numCache>
            </c:numRef>
          </c:val>
          <c:extLst>
            <c:ext xmlns:c16="http://schemas.microsoft.com/office/drawing/2014/chart" uri="{C3380CC4-5D6E-409C-BE32-E72D297353CC}">
              <c16:uniqueId val="{00000006-3022-40D5-B4E0-A6F2A8A4FDCA}"/>
            </c:ext>
          </c:extLst>
        </c:ser>
        <c:dLbls>
          <c:showLegendKey val="0"/>
          <c:showVal val="0"/>
          <c:showCatName val="0"/>
          <c:showSerName val="0"/>
          <c:showPercent val="0"/>
          <c:showBubbleSize val="0"/>
          <c:showLeaderLines val="1"/>
        </c:dLbls>
        <c:firstSliceAng val="0"/>
        <c:holeSize val="75"/>
      </c:doughnutChart>
      <c:spPr>
        <a:noFill/>
        <a:ln w="25400">
          <a:noFill/>
        </a:ln>
        <a:effectLst/>
      </c:spPr>
    </c:plotArea>
    <c:plotVisOnly val="1"/>
    <c:dispBlanksAs val="gap"/>
    <c:showDLblsOverMax val="0"/>
  </c:chart>
  <c:spPr>
    <a:noFill/>
    <a:ln>
      <a:noFill/>
    </a:ln>
    <a:effectLst/>
  </c:spPr>
  <c:txPr>
    <a:bodyPr/>
    <a:lstStyle/>
    <a:p>
      <a:pPr>
        <a:defRPr>
          <a:latin typeface="+mj-lt"/>
        </a:defRPr>
      </a:pPr>
      <a:endParaRPr lang="en-US"/>
    </a:p>
  </c:txPr>
  <c:externalData r:id="rId2">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3A59D92-4E7D-4E08-A805-B467E98CEFD1}" type="datetimeFigureOut">
              <a:rPr lang="en-US" smtClean="0"/>
              <a:t>11/4/2020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F27A1F0-49ED-468D-8AED-D4716C3B901C}" type="slidenum">
              <a:rPr lang="en-US" smtClean="0"/>
              <a:t>‹#›</a:t>
            </a:fld>
            <a:endParaRPr lang="en-US"/>
          </a:p>
        </p:txBody>
      </p:sp>
    </p:spTree>
    <p:extLst>
      <p:ext uri="{BB962C8B-B14F-4D97-AF65-F5344CB8AC3E}">
        <p14:creationId xmlns:p14="http://schemas.microsoft.com/office/powerpoint/2010/main" val="24000805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www.microsoft.com/trustcenter/compliance/complianceofferings"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200" b="0" i="0" kern="1200">
                <a:solidFill>
                  <a:schemeClr val="tx1"/>
                </a:solidFill>
                <a:effectLst/>
                <a:latin typeface="+mn-lt"/>
                <a:ea typeface="+mn-ea"/>
                <a:cs typeface="+mn-cs"/>
              </a:rPr>
              <a:t>Hi, I’m </a:t>
            </a:r>
            <a:r>
              <a:rPr lang="en-US" sz="1200" b="0" i="1" kern="1200">
                <a:solidFill>
                  <a:schemeClr val="tx1"/>
                </a:solidFill>
                <a:effectLst/>
                <a:latin typeface="+mn-lt"/>
                <a:ea typeface="+mn-ea"/>
                <a:cs typeface="+mn-cs"/>
              </a:rPr>
              <a:t>[name] </a:t>
            </a:r>
            <a:r>
              <a:rPr lang="en-US" sz="1200" b="0" i="0" kern="1200">
                <a:solidFill>
                  <a:schemeClr val="tx1"/>
                </a:solidFill>
                <a:effectLst/>
                <a:latin typeface="+mn-lt"/>
                <a:ea typeface="+mn-ea"/>
                <a:cs typeface="+mn-cs"/>
              </a:rPr>
              <a:t>and </a:t>
            </a:r>
            <a:r>
              <a:rPr lang="en-US"/>
              <a:t>I'm</a:t>
            </a:r>
            <a:r>
              <a:rPr lang="en-US" sz="1200" b="0" i="0" kern="1200">
                <a:solidFill>
                  <a:schemeClr val="tx1"/>
                </a:solidFill>
                <a:effectLst/>
                <a:latin typeface="+mn-lt"/>
                <a:ea typeface="+mn-ea"/>
                <a:cs typeface="+mn-cs"/>
              </a:rPr>
              <a:t> a </a:t>
            </a:r>
            <a:r>
              <a:rPr lang="en-US" sz="1200" b="0" i="1" kern="1200">
                <a:solidFill>
                  <a:schemeClr val="tx1"/>
                </a:solidFill>
                <a:effectLst/>
                <a:latin typeface="+mn-lt"/>
                <a:ea typeface="+mn-ea"/>
                <a:cs typeface="+mn-cs"/>
              </a:rPr>
              <a:t>[title]</a:t>
            </a:r>
          </a:p>
          <a:p>
            <a:pPr rtl="0" fontAlgn="base"/>
            <a:r>
              <a:rPr lang="en-US" sz="1200" b="0" i="0" kern="1200">
                <a:solidFill>
                  <a:schemeClr val="tx1"/>
                </a:solidFill>
                <a:effectLst/>
                <a:latin typeface="+mn-lt"/>
                <a:ea typeface="+mn-ea"/>
                <a:cs typeface="+mn-cs"/>
              </a:rPr>
              <a:t> </a:t>
            </a:r>
            <a:endParaRPr lang="en-US" sz="1200" b="0" i="0" kern="1200">
              <a:solidFill>
                <a:schemeClr val="tx1"/>
              </a:solidFill>
              <a:effectLst/>
              <a:latin typeface="+mn-lt"/>
              <a:cs typeface="Calibri"/>
            </a:endParaRPr>
          </a:p>
          <a:p>
            <a:pPr fontAlgn="base"/>
            <a:r>
              <a:rPr lang="en-US" sz="1200" b="0" i="0" kern="1200">
                <a:solidFill>
                  <a:schemeClr val="tx1"/>
                </a:solidFill>
                <a:effectLst/>
                <a:latin typeface="+mn-lt"/>
                <a:ea typeface="+mn-ea"/>
                <a:cs typeface="+mn-cs"/>
              </a:rPr>
              <a:t>&lt;Transition&gt; Today, I want to dive into a bit about the trends, challenges and opportunities of IOT, as well as share a bit more about </a:t>
            </a:r>
            <a:r>
              <a:rPr lang="en-US"/>
              <a:t>Azure</a:t>
            </a:r>
            <a:r>
              <a:rPr lang="en-US" sz="1200" b="0" i="0" kern="1200">
                <a:solidFill>
                  <a:schemeClr val="tx1"/>
                </a:solidFill>
                <a:effectLst/>
                <a:latin typeface="+mn-lt"/>
                <a:ea typeface="+mn-ea"/>
                <a:cs typeface="+mn-cs"/>
              </a:rPr>
              <a:t> IoT. Hopefully this can help you envision how you can power new possibilities in your own organization and achieve greater business impact. </a:t>
            </a:r>
            <a:endParaRPr lang="en-US" sz="1200" b="0" i="0" kern="1200">
              <a:solidFill>
                <a:schemeClr val="tx1"/>
              </a:solidFill>
              <a:effectLst/>
              <a:latin typeface="+mn-lt"/>
              <a:cs typeface="Calibri"/>
            </a:endParaRPr>
          </a:p>
          <a:p>
            <a:pPr rtl="0" fontAlgn="base"/>
            <a:r>
              <a:rPr lang="en-US" sz="1200" b="0" i="0" kern="1200">
                <a:solidFill>
                  <a:schemeClr val="tx1"/>
                </a:solidFill>
                <a:effectLst/>
                <a:latin typeface="+mn-lt"/>
                <a:ea typeface="+mn-ea"/>
                <a:cs typeface="+mn-cs"/>
              </a:rPr>
              <a:t> </a:t>
            </a:r>
            <a:endParaRPr lang="en-US" sz="1200" b="0" i="0" kern="1200">
              <a:solidFill>
                <a:schemeClr val="tx1"/>
              </a:solidFill>
              <a:effectLst/>
              <a:latin typeface="+mn-lt"/>
              <a:cs typeface="Calibri"/>
            </a:endParaRP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11/4/2020 4:55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1486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On the previous slide we looked at what was stopping companies from adopting IoT. What we didn’t explore was companies that already have IoT in their infrastructure. What keeps them from adopting more.</a:t>
            </a:r>
          </a:p>
          <a:p>
            <a:endParaRPr lang="en-US" sz="1200" kern="1200">
              <a:solidFill>
                <a:schemeClr val="tx1"/>
              </a:solidFill>
              <a:latin typeface="+mn-lt"/>
              <a:ea typeface="+mn-ea"/>
              <a:cs typeface="+mn-cs"/>
            </a:endParaRPr>
          </a:p>
          <a:p>
            <a:r>
              <a:rPr lang="en-US" sz="1200" kern="1200">
                <a:solidFill>
                  <a:schemeClr val="tx1"/>
                </a:solidFill>
                <a:latin typeface="+mn-lt"/>
                <a:ea typeface="+mn-ea"/>
                <a:cs typeface="+mn-cs"/>
              </a:rPr>
              <a:t>Overall complexity &amp; internal resourcing remain as top challenges, while security is a low barrier. You can see the top 5 here:</a:t>
            </a:r>
          </a:p>
          <a:p>
            <a:endParaRPr lang="en-US" b="0">
              <a:solidFill>
                <a:schemeClr val="bg1"/>
              </a:solidFill>
            </a:endParaRPr>
          </a:p>
          <a:p>
            <a:pPr marL="171450" indent="-171450">
              <a:buFont typeface="Arial" panose="020B0604020202020204" pitchFamily="34" charset="0"/>
              <a:buChar char="•"/>
            </a:pPr>
            <a:r>
              <a:rPr lang="en-US" sz="1200" b="1" i="0" u="none" strike="noStrike" kern="1200" spc="0">
                <a:solidFill>
                  <a:schemeClr val="bg1"/>
                </a:solidFill>
                <a:effectLst/>
                <a:latin typeface="+mn-lt"/>
                <a:ea typeface="+mn-ea"/>
                <a:cs typeface="+mn-cs"/>
              </a:rPr>
              <a:t>Still implementing current solution. </a:t>
            </a:r>
            <a:r>
              <a:rPr lang="en-US" sz="1200" b="0" i="0" u="none" strike="noStrike" kern="1200" spc="0">
                <a:solidFill>
                  <a:schemeClr val="bg1"/>
                </a:solidFill>
                <a:effectLst/>
                <a:latin typeface="+mn-lt"/>
                <a:ea typeface="+mn-ea"/>
                <a:cs typeface="+mn-cs"/>
              </a:rPr>
              <a:t>Existing conditions played a role in several of these answers. Companies either have existing problems or started work on another solution, bumping IoT from the front of the line to the middle or back.</a:t>
            </a:r>
            <a:endParaRPr lang="en-US" sz="1200" b="1" i="0" u="none" strike="noStrike" kern="1200" spc="0">
              <a:solidFill>
                <a:schemeClr val="bg1"/>
              </a:solidFill>
              <a:effectLst/>
              <a:latin typeface="+mn-lt"/>
              <a:ea typeface="+mn-ea"/>
              <a:cs typeface="+mn-cs"/>
            </a:endParaRPr>
          </a:p>
          <a:p>
            <a:pPr marL="171450" indent="-171450">
              <a:buFont typeface="Arial" panose="020B0604020202020204" pitchFamily="34" charset="0"/>
              <a:buChar char="•"/>
            </a:pPr>
            <a:r>
              <a:rPr lang="en-US" sz="1200" b="1" i="0" u="none" strike="noStrike" kern="1200" spc="0">
                <a:solidFill>
                  <a:schemeClr val="bg1"/>
                </a:solidFill>
                <a:effectLst/>
                <a:latin typeface="+mn-lt"/>
                <a:ea typeface="+mn-ea"/>
                <a:cs typeface="+mn-cs"/>
              </a:rPr>
              <a:t>Want to work out existing challenges. </a:t>
            </a:r>
            <a:r>
              <a:rPr lang="en-US" sz="1200" b="0" i="0" u="none" strike="noStrike" kern="1200" spc="0">
                <a:solidFill>
                  <a:schemeClr val="bg1"/>
                </a:solidFill>
                <a:effectLst/>
                <a:latin typeface="+mn-lt"/>
                <a:ea typeface="+mn-ea"/>
                <a:cs typeface="+mn-cs"/>
              </a:rPr>
              <a:t>Before taking on more, companies want to get a handle on smoothing out what they already have so that they can progressively forge ahead on a solid foundation as opposed to a shaky one.</a:t>
            </a:r>
            <a:endParaRPr lang="en-US" sz="1200" b="1" i="0" u="none" strike="noStrike" kern="1200" spc="0">
              <a:solidFill>
                <a:schemeClr val="bg1"/>
              </a:solidFill>
              <a:effectLst/>
              <a:latin typeface="+mn-lt"/>
              <a:ea typeface="+mn-ea"/>
              <a:cs typeface="+mn-cs"/>
            </a:endParaRPr>
          </a:p>
          <a:p>
            <a:pPr marL="171450" indent="-171450">
              <a:buFont typeface="Arial" panose="020B0604020202020204" pitchFamily="34" charset="0"/>
              <a:buChar char="•"/>
            </a:pPr>
            <a:r>
              <a:rPr lang="en-US" sz="1200" b="1" i="0" u="none" strike="noStrike" kern="1200" spc="0">
                <a:solidFill>
                  <a:schemeClr val="bg1"/>
                </a:solidFill>
                <a:effectLst/>
                <a:latin typeface="+mn-lt"/>
                <a:ea typeface="+mn-ea"/>
                <a:cs typeface="+mn-cs"/>
              </a:rPr>
              <a:t>Don’t have budget. </a:t>
            </a:r>
            <a:r>
              <a:rPr lang="en-US" sz="1200" b="0" i="0" u="none" strike="noStrike" kern="1200" spc="0">
                <a:solidFill>
                  <a:schemeClr val="bg1"/>
                </a:solidFill>
                <a:effectLst/>
                <a:latin typeface="+mn-lt"/>
                <a:ea typeface="+mn-ea"/>
                <a:cs typeface="+mn-cs"/>
              </a:rPr>
              <a:t>This is hardly a surprise. Cost is almost always listed as a challenge with infrastructure change. Many companies flatline their IT budgets or lower them, making IT do more for less.</a:t>
            </a:r>
            <a:endParaRPr lang="en-US" sz="1200" b="1" i="0" u="none" strike="noStrike" kern="1200" spc="0">
              <a:solidFill>
                <a:schemeClr val="bg1"/>
              </a:solidFill>
              <a:effectLst/>
              <a:latin typeface="+mn-lt"/>
              <a:ea typeface="+mn-ea"/>
              <a:cs typeface="+mn-cs"/>
            </a:endParaRPr>
          </a:p>
          <a:p>
            <a:pPr marL="171450" indent="-171450">
              <a:buFont typeface="Arial" panose="020B0604020202020204" pitchFamily="34" charset="0"/>
              <a:buChar char="•"/>
            </a:pPr>
            <a:r>
              <a:rPr lang="en-US" sz="1200" b="1" i="0" u="none" strike="noStrike" kern="1200" spc="0" baseline="0">
                <a:solidFill>
                  <a:schemeClr val="bg1"/>
                </a:solidFill>
                <a:effectLst/>
                <a:latin typeface="+mn-lt"/>
                <a:ea typeface="+mn-ea"/>
                <a:cs typeface="+mn-cs"/>
              </a:rPr>
              <a:t>Don’t have human resources to implement &amp; manage. </a:t>
            </a:r>
            <a:r>
              <a:rPr lang="en-US" sz="1200" b="0" i="0" u="none" strike="noStrike" kern="1200" spc="0" baseline="0">
                <a:solidFill>
                  <a:schemeClr val="bg1"/>
                </a:solidFill>
                <a:effectLst/>
                <a:latin typeface="+mn-lt"/>
                <a:ea typeface="+mn-ea"/>
                <a:cs typeface="+mn-cs"/>
              </a:rPr>
              <a:t>When staff supply can’t meet demand, it usually comes down to cost and companies not having the budget to add staff. </a:t>
            </a:r>
            <a:endParaRPr lang="en-US" sz="1200" b="1" i="0" u="none" strike="noStrike" kern="1200" spc="0" baseline="0">
              <a:solidFill>
                <a:schemeClr val="bg1"/>
              </a:solidFill>
              <a:effectLst/>
              <a:latin typeface="+mn-lt"/>
              <a:ea typeface="+mn-ea"/>
              <a:cs typeface="+mn-cs"/>
            </a:endParaRPr>
          </a:p>
          <a:p>
            <a:pPr marL="171450" indent="-171450">
              <a:buFont typeface="Arial" panose="020B0604020202020204" pitchFamily="34" charset="0"/>
              <a:buChar char="•"/>
            </a:pPr>
            <a:r>
              <a:rPr lang="en-US" sz="1200" b="1" i="0" u="none" strike="noStrike" kern="1200" spc="0">
                <a:solidFill>
                  <a:schemeClr val="bg1"/>
                </a:solidFill>
                <a:effectLst/>
                <a:latin typeface="+mn-lt"/>
                <a:ea typeface="+mn-ea"/>
                <a:cs typeface="+mn-cs"/>
              </a:rPr>
              <a:t>Too complex to implement. </a:t>
            </a:r>
            <a:r>
              <a:rPr lang="en-US" sz="1200" b="0" i="0" u="none" strike="noStrike" kern="1200" spc="0">
                <a:solidFill>
                  <a:schemeClr val="bg1"/>
                </a:solidFill>
                <a:effectLst/>
                <a:latin typeface="+mn-lt"/>
                <a:ea typeface="+mn-ea"/>
                <a:cs typeface="+mn-cs"/>
              </a:rPr>
              <a:t>Complexity causes many challenges, the greatest one perhaps being with highly customized solutions where adding or reconfiguring becomes a difficult process because of circumstances or the reality that few people understand the intricacies of their environment. This limits change to when these people have the time.</a:t>
            </a:r>
            <a:endParaRPr lang="en-US" b="1"/>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8413A8-5751-49C4-A1EE-6DF953373A3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11/4/2020 4:55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962382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eaLnBrk="1" fontAlgn="b" latinLnBrk="0" hangingPunct="1"/>
            <a:r>
              <a:rPr lang="en-US" sz="1200" b="0" i="0" u="none" strike="noStrike" kern="1200">
                <a:solidFill>
                  <a:schemeClr val="tx1"/>
                </a:solidFill>
                <a:effectLst/>
                <a:latin typeface="+mn-lt"/>
                <a:ea typeface="+mn-ea"/>
                <a:cs typeface="+mn-cs"/>
              </a:rPr>
              <a:t>Another area the report asked about related to security and adoption.  The survey provided a list of options to choose from in relation to </a:t>
            </a:r>
            <a:r>
              <a:rPr lang="en-US" sz="1200" b="0" kern="1200">
                <a:solidFill>
                  <a:schemeClr val="tx1"/>
                </a:solidFill>
                <a:effectLst/>
                <a:latin typeface="Segoe UI Light" pitchFamily="34" charset="0"/>
                <a:ea typeface="+mn-ea"/>
                <a:cs typeface="+mn-cs"/>
              </a:rPr>
              <a:t>IoT adoption. Security considerations were one of them. Based on affirmative answers, they went deeper into explaining their reasons why.</a:t>
            </a:r>
          </a:p>
          <a:p>
            <a:pPr rtl="0" eaLnBrk="1" fontAlgn="b" latinLnBrk="0" hangingPunct="1"/>
            <a:endParaRPr lang="en-US" sz="1200" b="0" kern="1200">
              <a:solidFill>
                <a:schemeClr val="tx1"/>
              </a:solidFill>
              <a:effectLst/>
              <a:latin typeface="Segoe UI Light" pitchFamily="34" charset="0"/>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0" kern="1200">
                <a:solidFill>
                  <a:schemeClr val="tx1"/>
                </a:solidFill>
                <a:effectLst/>
                <a:latin typeface="+mn-lt"/>
                <a:ea typeface="+mn-ea"/>
                <a:cs typeface="+mn-cs"/>
              </a:rPr>
              <a:t>In general the results show that </a:t>
            </a:r>
            <a:r>
              <a:rPr lang="en-US">
                <a:solidFill>
                  <a:srgbClr val="50E6FF"/>
                </a:solidFill>
                <a:latin typeface="+mn-lt"/>
              </a:rPr>
              <a:t>security</a:t>
            </a:r>
            <a:r>
              <a:rPr lang="en-US">
                <a:latin typeface="+mn-lt"/>
              </a:rPr>
              <a:t> is </a:t>
            </a:r>
            <a:r>
              <a:rPr lang="en-US">
                <a:solidFill>
                  <a:schemeClr val="bg1"/>
                </a:solidFill>
                <a:latin typeface="+mn-lt"/>
              </a:rPr>
              <a:t>a universal consideration during IoT implementation, with data privacy top of mind for about half of all surveyed organizations.</a:t>
            </a:r>
            <a:endParaRPr lang="en-US" b="0">
              <a:latin typeface="+mn-lt"/>
            </a:endParaRPr>
          </a:p>
          <a:p>
            <a:pPr rtl="0" eaLnBrk="1" fontAlgn="b" latinLnBrk="0" hangingPunct="1"/>
            <a:endParaRPr lang="en-US" sz="1200" b="0" kern="1200">
              <a:solidFill>
                <a:schemeClr val="tx1"/>
              </a:solidFill>
              <a:effectLst/>
              <a:latin typeface="+mn-lt"/>
              <a:ea typeface="+mn-ea"/>
              <a:cs typeface="+mn-cs"/>
            </a:endParaRPr>
          </a:p>
          <a:p>
            <a:pPr rtl="0" eaLnBrk="1" fontAlgn="b" latinLnBrk="0" hangingPunct="1"/>
            <a:r>
              <a:rPr lang="en-US" sz="1200" b="0" i="0" u="none" strike="noStrike" kern="1200">
                <a:solidFill>
                  <a:schemeClr val="tx1"/>
                </a:solidFill>
                <a:effectLst/>
                <a:latin typeface="+mn-lt"/>
                <a:ea typeface="+mn-ea"/>
                <a:cs typeface="+mn-cs"/>
              </a:rPr>
              <a:t>These 5 security issues were the ones that companies responded to most:</a:t>
            </a:r>
          </a:p>
          <a:p>
            <a:pPr rtl="0" eaLnBrk="1" fontAlgn="b" latinLnBrk="0" hangingPunct="1"/>
            <a:endParaRPr lang="en-US" sz="1200" b="0" i="0" u="none" strike="noStrike" kern="1200">
              <a:solidFill>
                <a:schemeClr val="tx1"/>
              </a:solidFill>
              <a:effectLst/>
              <a:latin typeface="+mn-lt"/>
              <a:ea typeface="+mn-ea"/>
              <a:cs typeface="+mn-cs"/>
            </a:endParaRPr>
          </a:p>
          <a:p>
            <a:pPr marL="228600" indent="-228600" rtl="0" eaLnBrk="1" fontAlgn="b" latinLnBrk="0" hangingPunct="1">
              <a:buFont typeface="+mj-lt"/>
              <a:buAutoNum type="arabicPeriod"/>
            </a:pPr>
            <a:r>
              <a:rPr lang="en-US" sz="1200" b="0" i="0" u="none" strike="noStrike" kern="1200">
                <a:solidFill>
                  <a:schemeClr val="tx1"/>
                </a:solidFill>
                <a:effectLst/>
                <a:latin typeface="+mn-lt"/>
                <a:ea typeface="+mn-ea"/>
                <a:cs typeface="+mn-cs"/>
              </a:rPr>
              <a:t>Ensuring </a:t>
            </a:r>
            <a:r>
              <a:rPr lang="en-US" sz="1200" b="1" i="0" u="none" strike="noStrike" kern="1200">
                <a:solidFill>
                  <a:schemeClr val="tx1"/>
                </a:solidFill>
                <a:effectLst/>
                <a:latin typeface="+mn-lt"/>
                <a:ea typeface="+mn-ea"/>
                <a:cs typeface="+mn-cs"/>
              </a:rPr>
              <a:t>data privacy</a:t>
            </a:r>
            <a:endParaRPr lang="en-US" sz="1200" b="0" i="0" u="none" strike="noStrike" kern="1200">
              <a:solidFill>
                <a:schemeClr val="tx1"/>
              </a:solidFill>
              <a:effectLst/>
              <a:latin typeface="+mn-lt"/>
              <a:ea typeface="+mn-ea"/>
              <a:cs typeface="+mn-cs"/>
            </a:endParaRPr>
          </a:p>
          <a:p>
            <a:pPr marL="228600" indent="-228600" rtl="0" eaLnBrk="1" fontAlgn="b" latinLnBrk="0" hangingPunct="1">
              <a:buFont typeface="+mj-lt"/>
              <a:buAutoNum type="arabicPeriod"/>
            </a:pPr>
            <a:r>
              <a:rPr lang="en-US" sz="1200" b="0" i="0" u="none" strike="noStrike" kern="1200">
                <a:solidFill>
                  <a:schemeClr val="tx1"/>
                </a:solidFill>
                <a:effectLst/>
                <a:latin typeface="+mn-lt"/>
                <a:ea typeface="+mn-ea"/>
                <a:cs typeface="+mn-cs"/>
              </a:rPr>
              <a:t>Ensuring </a:t>
            </a:r>
            <a:r>
              <a:rPr lang="en-US" sz="1200" b="1" i="0" u="none" strike="noStrike" kern="1200">
                <a:solidFill>
                  <a:schemeClr val="tx1"/>
                </a:solidFill>
                <a:effectLst/>
                <a:latin typeface="+mn-lt"/>
                <a:ea typeface="+mn-ea"/>
                <a:cs typeface="+mn-cs"/>
              </a:rPr>
              <a:t>network-level security </a:t>
            </a:r>
            <a:r>
              <a:rPr lang="en-US" sz="1200" b="0" i="0" u="none" strike="noStrike" kern="1200">
                <a:solidFill>
                  <a:schemeClr val="tx1"/>
                </a:solidFill>
                <a:effectLst/>
                <a:latin typeface="+mn-lt"/>
                <a:ea typeface="+mn-ea"/>
                <a:cs typeface="+mn-cs"/>
              </a:rPr>
              <a:t>as in strong user authentications for network-level data</a:t>
            </a:r>
          </a:p>
          <a:p>
            <a:pPr marL="228600" indent="-228600" rtl="0" eaLnBrk="1" fontAlgn="b" latinLnBrk="0" hangingPunct="1">
              <a:buFont typeface="+mj-lt"/>
              <a:buAutoNum type="arabicPeriod"/>
            </a:pPr>
            <a:r>
              <a:rPr lang="en-US" sz="1200" b="1" i="0" u="none" strike="noStrike" kern="1200">
                <a:solidFill>
                  <a:schemeClr val="tx1"/>
                </a:solidFill>
                <a:effectLst/>
                <a:latin typeface="+mn-lt"/>
                <a:ea typeface="+mn-ea"/>
                <a:cs typeface="+mn-cs"/>
              </a:rPr>
              <a:t>Having security endpoints </a:t>
            </a:r>
            <a:r>
              <a:rPr lang="en-US" sz="1200" b="0" i="0" u="none" strike="noStrike" kern="1200">
                <a:solidFill>
                  <a:schemeClr val="tx1"/>
                </a:solidFill>
                <a:effectLst/>
                <a:latin typeface="+mn-lt"/>
                <a:ea typeface="+mn-ea"/>
                <a:cs typeface="+mn-cs"/>
              </a:rPr>
              <a:t>for each IoT device</a:t>
            </a:r>
          </a:p>
          <a:p>
            <a:pPr marL="228600" indent="-228600" rtl="0" eaLnBrk="1" fontAlgn="b" latinLnBrk="0" hangingPunct="1">
              <a:buFont typeface="+mj-lt"/>
              <a:buAutoNum type="arabicPeriod"/>
            </a:pPr>
            <a:r>
              <a:rPr lang="en-US" sz="1200" b="1" i="0" u="none" strike="noStrike" kern="1200">
                <a:solidFill>
                  <a:schemeClr val="tx1"/>
                </a:solidFill>
                <a:effectLst/>
                <a:latin typeface="+mn-lt"/>
                <a:ea typeface="+mn-ea"/>
                <a:cs typeface="+mn-cs"/>
              </a:rPr>
              <a:t>Tracking and managing </a:t>
            </a:r>
            <a:r>
              <a:rPr lang="en-US" sz="1200" b="0" i="0" u="none" strike="noStrike" kern="1200">
                <a:solidFill>
                  <a:schemeClr val="tx1"/>
                </a:solidFill>
                <a:effectLst/>
                <a:latin typeface="+mn-lt"/>
                <a:ea typeface="+mn-ea"/>
                <a:cs typeface="+mn-cs"/>
              </a:rPr>
              <a:t>each IoT device</a:t>
            </a:r>
          </a:p>
          <a:p>
            <a:pPr marL="228600" indent="-228600" rtl="0" eaLnBrk="1" fontAlgn="b" latinLnBrk="0" hangingPunct="1">
              <a:buFont typeface="+mj-lt"/>
              <a:buAutoNum type="arabicPeriod"/>
            </a:pPr>
            <a:r>
              <a:rPr lang="en-US" sz="1200" b="0" i="0" u="none" strike="noStrike" kern="1200">
                <a:solidFill>
                  <a:schemeClr val="tx1"/>
                </a:solidFill>
                <a:effectLst/>
                <a:latin typeface="+mn-lt"/>
                <a:ea typeface="+mn-ea"/>
                <a:cs typeface="+mn-cs"/>
              </a:rPr>
              <a:t>Conducting comprehensive </a:t>
            </a:r>
            <a:r>
              <a:rPr lang="en-US" sz="1200" b="1" i="0" u="none" strike="noStrike" kern="1200">
                <a:solidFill>
                  <a:schemeClr val="tx1"/>
                </a:solidFill>
                <a:effectLst/>
                <a:latin typeface="+mn-lt"/>
                <a:ea typeface="+mn-ea"/>
                <a:cs typeface="+mn-cs"/>
              </a:rPr>
              <a:t>training programs </a:t>
            </a:r>
            <a:r>
              <a:rPr lang="en-US" sz="1200" b="0" i="0" u="none" strike="noStrike" kern="1200">
                <a:solidFill>
                  <a:schemeClr val="tx1"/>
                </a:solidFill>
                <a:effectLst/>
                <a:latin typeface="+mn-lt"/>
                <a:ea typeface="+mn-ea"/>
                <a:cs typeface="+mn-cs"/>
              </a:rPr>
              <a:t>for employees involved in the company’s IoT environment</a:t>
            </a:r>
          </a:p>
          <a:p>
            <a:endParaRPr lang="en-US" b="0">
              <a:latin typeface="+mn-lt"/>
            </a:endParaRPr>
          </a:p>
          <a:p>
            <a:r>
              <a:rPr lang="en-US" b="0">
                <a:latin typeface="+mn-lt"/>
              </a:rPr>
              <a:t>But let’s be clear here, it is not all “doom-and-gloom” here. While IoT projects must be approached in a thoughtful and knowledgeable manner, there’s immense opportunity for businesses.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8413A8-5751-49C4-A1EE-6DF953373A3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11/4/2020 4:55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536395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solidFill>
                  <a:schemeClr val="bg1"/>
                </a:solidFill>
              </a:rPr>
              <a:t>Here we see what types of benefits IoT adopters were seeing. Increasing productivity, specifically efficiency and yield, carries through as a top benefit.</a:t>
            </a:r>
          </a:p>
          <a:p>
            <a:endParaRPr lang="en-US">
              <a:solidFill>
                <a:schemeClr val="bg1"/>
              </a:solidFill>
            </a:endParaRPr>
          </a:p>
          <a:p>
            <a:pPr>
              <a:spcAft>
                <a:spcPts val="600"/>
              </a:spcAft>
            </a:pPr>
            <a:r>
              <a:rPr lang="en-US">
                <a:solidFill>
                  <a:schemeClr val="bg1"/>
                </a:solidFill>
              </a:rPr>
              <a:t>Here’s the top 5:</a:t>
            </a:r>
            <a:br>
              <a:rPr lang="en-US">
                <a:solidFill>
                  <a:schemeClr val="bg1"/>
                </a:solidFill>
              </a:rPr>
            </a:br>
            <a:endParaRPr lang="en-US">
              <a:solidFill>
                <a:schemeClr val="bg1"/>
              </a:solidFill>
            </a:endParaRPr>
          </a:p>
          <a:p>
            <a:pPr marL="228600" marR="0" lvl="0" indent="-228600" algn="l" defTabSz="914400" rtl="0" eaLnBrk="1" fontAlgn="auto" latinLnBrk="0" hangingPunct="1">
              <a:lnSpc>
                <a:spcPct val="100000"/>
              </a:lnSpc>
              <a:spcBef>
                <a:spcPts val="600"/>
              </a:spcBef>
              <a:spcAft>
                <a:spcPts val="0"/>
              </a:spcAft>
              <a:buClrTx/>
              <a:buSzTx/>
              <a:buFont typeface="+mj-lt"/>
              <a:buAutoNum type="arabicPeriod"/>
              <a:tabLst/>
              <a:defRPr/>
            </a:pPr>
            <a:r>
              <a:rPr lang="en-US" sz="1200" b="0" i="0" u="none" strike="noStrike" kern="1200">
                <a:solidFill>
                  <a:schemeClr val="bg1">
                    <a:lumMod val="95000"/>
                  </a:schemeClr>
                </a:solidFill>
                <a:effectLst/>
                <a:latin typeface="+mn-lt"/>
                <a:ea typeface="+mn-ea"/>
                <a:cs typeface="+mn-cs"/>
              </a:rPr>
              <a:t>Increases efficiency of operations</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a:solidFill>
                  <a:schemeClr val="bg1">
                    <a:lumMod val="95000"/>
                  </a:schemeClr>
                </a:solidFill>
                <a:effectLst/>
                <a:latin typeface="+mn-lt"/>
                <a:ea typeface="+mn-ea"/>
                <a:cs typeface="+mn-cs"/>
              </a:rPr>
              <a:t>Lets employees be more productive</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a:solidFill>
                  <a:schemeClr val="bg1">
                    <a:lumMod val="95000"/>
                  </a:schemeClr>
                </a:solidFill>
                <a:effectLst/>
                <a:latin typeface="+mn-lt"/>
                <a:ea typeface="+mn-ea"/>
                <a:cs typeface="+mn-cs"/>
              </a:rPr>
              <a:t>Improves production capacity</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sz="1200" b="0" i="0" u="none" strike="noStrike" kern="1200">
                <a:solidFill>
                  <a:schemeClr val="bg1">
                    <a:lumMod val="95000"/>
                  </a:schemeClr>
                </a:solidFill>
                <a:effectLst/>
                <a:latin typeface="+mn-lt"/>
                <a:ea typeface="+mn-ea"/>
                <a:cs typeface="+mn-cs"/>
              </a:rPr>
              <a:t>Provides cost savings</a:t>
            </a:r>
          </a:p>
          <a:p>
            <a:pPr marL="228600" indent="-228600">
              <a:buFont typeface="+mj-lt"/>
              <a:buAutoNum type="arabicPeriod"/>
            </a:pPr>
            <a:r>
              <a:rPr lang="en-US">
                <a:solidFill>
                  <a:schemeClr val="bg1"/>
                </a:solidFill>
              </a:rPr>
              <a:t>Reduces human error</a:t>
            </a:r>
          </a:p>
          <a:p>
            <a:endParaRPr lang="en-US" b="0">
              <a:solidFill>
                <a:schemeClr val="bg1"/>
              </a:solidFill>
            </a:endParaRPr>
          </a:p>
          <a:p>
            <a:r>
              <a:rPr lang="en-US">
                <a:solidFill>
                  <a:srgbClr val="50E6FF"/>
                </a:solidFill>
              </a:rPr>
              <a:t>These results are consistent with 2019 by the way.</a:t>
            </a:r>
          </a:p>
          <a:p>
            <a:endParaRPr lang="en-US" b="0"/>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8413A8-5751-49C4-A1EE-6DF953373A3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11/4/2020 4:55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474191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
            <a:r>
              <a:rPr lang="en-US" sz="1200" b="0" kern="1200">
                <a:solidFill>
                  <a:schemeClr val="bg1"/>
                </a:solidFill>
                <a:latin typeface="+mn-lt"/>
                <a:ea typeface="+mn-ea"/>
                <a:cs typeface="+mn-cs"/>
              </a:rPr>
              <a:t>An interesting question for IoT adopters isn’t just the benefits or success stories, it’s about what systems they’re using to measure the success of IoT in their environment? </a:t>
            </a:r>
          </a:p>
          <a:p>
            <a:pPr algn="l" rtl="0" fontAlgn="b"/>
            <a:endParaRPr lang="en-US" sz="1200" kern="1200">
              <a:solidFill>
                <a:schemeClr val="bg1"/>
              </a:solidFill>
              <a:latin typeface="+mn-lt"/>
              <a:ea typeface="+mn-ea"/>
              <a:cs typeface="+mn-cs"/>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u="sng">
                <a:gradFill>
                  <a:gsLst>
                    <a:gs pos="0">
                      <a:srgbClr val="FFFFFF"/>
                    </a:gs>
                    <a:gs pos="100000">
                      <a:srgbClr val="FFFFFF"/>
                    </a:gs>
                  </a:gsLst>
                  <a:lin ang="5400000" scaled="0"/>
                </a:gradFill>
                <a:ea typeface="Segoe UI" pitchFamily="34" charset="0"/>
                <a:cs typeface="Segoe UI" pitchFamily="34" charset="0"/>
              </a:rPr>
              <a:t>The most common measures of success were as follows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kern="1200">
              <a:solidFill>
                <a:schemeClr val="bg1"/>
              </a:solidFill>
              <a:latin typeface="+mn-lt"/>
              <a:ea typeface="+mn-ea"/>
              <a:cs typeface="+mn-cs"/>
            </a:endParaRPr>
          </a:p>
          <a:p>
            <a:pPr marL="342900" marR="0" lvl="0" indent="-342900" algn="l" defTabSz="914400" rtl="0" eaLnBrk="1" fontAlgn="b" latinLnBrk="0" hangingPunct="1">
              <a:lnSpc>
                <a:spcPct val="100000"/>
              </a:lnSpc>
              <a:spcBef>
                <a:spcPts val="0"/>
              </a:spcBef>
              <a:spcAft>
                <a:spcPts val="0"/>
              </a:spcAft>
              <a:buClrTx/>
              <a:buSzTx/>
              <a:buFont typeface="+mj-lt"/>
              <a:buAutoNum type="arabicPeriod"/>
              <a:tabLst/>
              <a:defRPr/>
            </a:pPr>
            <a:r>
              <a:rPr lang="en-US" sz="1200" b="1" kern="1200">
                <a:solidFill>
                  <a:schemeClr val="bg1"/>
                </a:solidFill>
                <a:latin typeface="+mn-lt"/>
                <a:ea typeface="+mn-ea"/>
                <a:cs typeface="+mn-cs"/>
              </a:rPr>
              <a:t>Cost efficiency </a:t>
            </a:r>
            <a:r>
              <a:rPr lang="en-US" sz="1200" kern="1200">
                <a:solidFill>
                  <a:schemeClr val="bg1"/>
                </a:solidFill>
                <a:latin typeface="+mn-lt"/>
                <a:ea typeface="+mn-ea"/>
                <a:cs typeface="+mn-cs"/>
              </a:rPr>
              <a:t>(e.g. % reduction in operating costs)</a:t>
            </a:r>
          </a:p>
          <a:p>
            <a:pPr marL="342900" marR="0" lvl="0" indent="-342900" algn="l" defTabSz="914400" rtl="0" eaLnBrk="1" fontAlgn="b" latinLnBrk="0" hangingPunct="1">
              <a:lnSpc>
                <a:spcPct val="100000"/>
              </a:lnSpc>
              <a:spcBef>
                <a:spcPts val="0"/>
              </a:spcBef>
              <a:spcAft>
                <a:spcPts val="0"/>
              </a:spcAft>
              <a:buClrTx/>
              <a:buSzTx/>
              <a:buFont typeface="+mj-lt"/>
              <a:buAutoNum type="arabicPeriod"/>
              <a:tabLst/>
              <a:defRPr/>
            </a:pPr>
            <a:r>
              <a:rPr lang="en-US" sz="1200" b="1" kern="1200">
                <a:solidFill>
                  <a:schemeClr val="bg1"/>
                </a:solidFill>
                <a:latin typeface="+mn-lt"/>
                <a:ea typeface="+mn-ea"/>
                <a:cs typeface="+mn-cs"/>
              </a:rPr>
              <a:t>Quality. </a:t>
            </a:r>
            <a:r>
              <a:rPr lang="en-US" sz="1200" b="0" i="0" u="none" strike="noStrike">
                <a:solidFill>
                  <a:schemeClr val="bg1"/>
                </a:solidFill>
                <a:effectLst/>
                <a:latin typeface="+mn-lt"/>
              </a:rPr>
              <a:t>(e.g. % decrease in human error)</a:t>
            </a:r>
            <a:endParaRPr lang="en-US" sz="1200" b="1" i="0" u="none" strike="noStrike">
              <a:solidFill>
                <a:schemeClr val="bg1"/>
              </a:solidFill>
              <a:effectLst/>
              <a:latin typeface="+mn-lt"/>
            </a:endParaRPr>
          </a:p>
          <a:p>
            <a:pPr marL="342900" marR="0" lvl="0" indent="-342900" algn="l" defTabSz="914400" rtl="0" eaLnBrk="1" fontAlgn="b" latinLnBrk="0" hangingPunct="1">
              <a:lnSpc>
                <a:spcPct val="100000"/>
              </a:lnSpc>
              <a:spcBef>
                <a:spcPts val="0"/>
              </a:spcBef>
              <a:spcAft>
                <a:spcPts val="0"/>
              </a:spcAft>
              <a:buClrTx/>
              <a:buSzTx/>
              <a:buFont typeface="+mj-lt"/>
              <a:buAutoNum type="arabicPeriod"/>
              <a:tabLst/>
              <a:defRPr/>
            </a:pPr>
            <a:r>
              <a:rPr lang="en-US" sz="1200" b="1" kern="1200">
                <a:solidFill>
                  <a:schemeClr val="bg1"/>
                </a:solidFill>
                <a:latin typeface="+mn-lt"/>
                <a:ea typeface="+mn-ea"/>
                <a:cs typeface="+mn-cs"/>
              </a:rPr>
              <a:t>Production efficiency. </a:t>
            </a:r>
            <a:r>
              <a:rPr lang="en-US" sz="1200" b="0" i="0" u="none" strike="noStrike">
                <a:solidFill>
                  <a:schemeClr val="bg1"/>
                </a:solidFill>
                <a:effectLst/>
                <a:latin typeface="+mn-lt"/>
              </a:rPr>
              <a:t>(e.g. % increase in production)</a:t>
            </a:r>
            <a:endParaRPr lang="en-US" sz="1200" b="1" i="0" u="none" strike="noStrike">
              <a:solidFill>
                <a:schemeClr val="bg1"/>
              </a:solidFill>
              <a:effectLst/>
              <a:latin typeface="+mn-lt"/>
            </a:endParaRPr>
          </a:p>
          <a:p>
            <a:pPr marL="342900" marR="0" lvl="0" indent="-342900" algn="l" defTabSz="914400" rtl="0" eaLnBrk="1" fontAlgn="b" latinLnBrk="0" hangingPunct="1">
              <a:lnSpc>
                <a:spcPct val="100000"/>
              </a:lnSpc>
              <a:spcBef>
                <a:spcPts val="0"/>
              </a:spcBef>
              <a:spcAft>
                <a:spcPts val="0"/>
              </a:spcAft>
              <a:buClrTx/>
              <a:buSzTx/>
              <a:buFont typeface="+mj-lt"/>
              <a:buAutoNum type="arabicPeriod"/>
              <a:tabLst/>
              <a:defRPr/>
            </a:pPr>
            <a:r>
              <a:rPr lang="en-US" sz="1200" b="1" kern="1200">
                <a:solidFill>
                  <a:schemeClr val="bg1"/>
                </a:solidFill>
                <a:latin typeface="+mn-lt"/>
                <a:ea typeface="+mn-ea"/>
                <a:cs typeface="+mn-cs"/>
              </a:rPr>
              <a:t>Reliability. </a:t>
            </a:r>
            <a:r>
              <a:rPr lang="en-US" sz="1200" b="0" i="0" u="none" strike="noStrike">
                <a:solidFill>
                  <a:schemeClr val="bg1"/>
                </a:solidFill>
                <a:effectLst/>
                <a:latin typeface="+mn-lt"/>
              </a:rPr>
              <a:t>(e.g. % increase in equipment optimization)</a:t>
            </a:r>
            <a:endParaRPr lang="en-US" sz="1200" b="1" i="0" u="none" strike="noStrike">
              <a:solidFill>
                <a:schemeClr val="bg1"/>
              </a:solidFill>
              <a:effectLst/>
              <a:latin typeface="+mn-lt"/>
            </a:endParaRPr>
          </a:p>
          <a:p>
            <a:pPr marL="342900" marR="0" lvl="0" indent="-342900" algn="l" defTabSz="914400" rtl="0" eaLnBrk="1" fontAlgn="b" latinLnBrk="0" hangingPunct="1">
              <a:lnSpc>
                <a:spcPct val="100000"/>
              </a:lnSpc>
              <a:spcBef>
                <a:spcPts val="0"/>
              </a:spcBef>
              <a:spcAft>
                <a:spcPts val="0"/>
              </a:spcAft>
              <a:buClrTx/>
              <a:buSzTx/>
              <a:buFont typeface="+mj-lt"/>
              <a:buAutoNum type="arabicPeriod"/>
              <a:tabLst/>
              <a:defRPr/>
            </a:pPr>
            <a:r>
              <a:rPr lang="en-US" sz="1200" b="1" kern="1200">
                <a:solidFill>
                  <a:schemeClr val="bg1"/>
                </a:solidFill>
                <a:latin typeface="+mn-lt"/>
                <a:ea typeface="+mn-ea"/>
                <a:cs typeface="+mn-cs"/>
              </a:rPr>
              <a:t>Security. </a:t>
            </a:r>
            <a:r>
              <a:rPr lang="en-US" sz="1200" b="0" i="0" u="none" strike="noStrike">
                <a:solidFill>
                  <a:schemeClr val="bg1"/>
                </a:solidFill>
                <a:effectLst/>
                <a:latin typeface="+mn-lt"/>
              </a:rPr>
              <a:t>(e.g. % decrease in malware attacks)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0" i="0" u="none" strike="noStrike">
              <a:solidFill>
                <a:schemeClr val="bg1"/>
              </a:solidFill>
              <a:effectLst/>
              <a:latin typeface="+mn-lt"/>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0" i="0" u="none" strike="noStrike">
                <a:solidFill>
                  <a:schemeClr val="bg1"/>
                </a:solidFill>
                <a:effectLst/>
                <a:latin typeface="+mn-lt"/>
              </a:rPr>
              <a:t>There aren’t any surprises here. These are often common measures. Now let's look at the least common measures of success: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u="sng">
              <a:gradFill>
                <a:gsLst>
                  <a:gs pos="0">
                    <a:srgbClr val="FFFFFF"/>
                  </a:gs>
                  <a:gs pos="100000">
                    <a:srgbClr val="FFFFFF"/>
                  </a:gs>
                </a:gsLst>
                <a:lin ang="5400000" scaled="0"/>
              </a:gradFill>
              <a:ea typeface="Segoe UI" pitchFamily="34" charset="0"/>
              <a:cs typeface="Segoe UI" pitchFamily="34" charset="0"/>
            </a:endParaRPr>
          </a:p>
          <a:p>
            <a:pPr marL="0" marR="0" lvl="0" indent="0" algn="l" defTabSz="914400" rtl="0" eaLnBrk="1" fontAlgn="b" latinLnBrk="0" hangingPunct="1">
              <a:lnSpc>
                <a:spcPct val="100000"/>
              </a:lnSpc>
              <a:spcBef>
                <a:spcPts val="0"/>
              </a:spcBef>
              <a:spcAft>
                <a:spcPts val="0"/>
              </a:spcAft>
              <a:buClrTx/>
              <a:buSzTx/>
              <a:buFontTx/>
              <a:buNone/>
              <a:tabLst/>
              <a:defRPr/>
            </a:pPr>
            <a:r>
              <a:rPr lang="en-US" sz="1200" b="1" u="sng">
                <a:gradFill>
                  <a:gsLst>
                    <a:gs pos="0">
                      <a:srgbClr val="FFFFFF"/>
                    </a:gs>
                    <a:gs pos="100000">
                      <a:srgbClr val="FFFFFF"/>
                    </a:gs>
                  </a:gsLst>
                  <a:lin ang="5400000" scaled="0"/>
                </a:gradFill>
                <a:ea typeface="Segoe UI" pitchFamily="34" charset="0"/>
                <a:cs typeface="Segoe UI" pitchFamily="34" charset="0"/>
              </a:rPr>
              <a:t>The least common measures of success</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u="sng">
              <a:gradFill>
                <a:gsLst>
                  <a:gs pos="0">
                    <a:srgbClr val="FFFFFF"/>
                  </a:gs>
                  <a:gs pos="100000">
                    <a:srgbClr val="FFFFFF"/>
                  </a:gs>
                </a:gsLst>
                <a:lin ang="5400000" scaled="0"/>
              </a:gradFill>
              <a:ea typeface="Segoe UI" pitchFamily="34" charset="0"/>
              <a:cs typeface="Segoe UI" pitchFamily="34" charset="0"/>
            </a:endParaRPr>
          </a:p>
          <a:p>
            <a:pPr marL="342900" marR="0" lvl="0" indent="-342900" algn="l" defTabSz="914400" rtl="0" eaLnBrk="1" fontAlgn="b" latinLnBrk="0" hangingPunct="1">
              <a:lnSpc>
                <a:spcPct val="100000"/>
              </a:lnSpc>
              <a:spcBef>
                <a:spcPts val="0"/>
              </a:spcBef>
              <a:spcAft>
                <a:spcPts val="0"/>
              </a:spcAft>
              <a:buClrTx/>
              <a:buSzTx/>
              <a:buFont typeface="+mj-lt"/>
              <a:buAutoNum type="arabicPeriod"/>
              <a:tabLst/>
              <a:defRPr/>
            </a:pPr>
            <a:r>
              <a:rPr lang="en-US" sz="1200" b="1" kern="1200">
                <a:solidFill>
                  <a:schemeClr val="bg1"/>
                </a:solidFill>
                <a:latin typeface="+mn-lt"/>
                <a:ea typeface="+mn-ea"/>
                <a:cs typeface="+mn-cs"/>
              </a:rPr>
              <a:t>More informed decision-making. </a:t>
            </a:r>
            <a:r>
              <a:rPr lang="en-US" sz="1200" b="0" i="0" u="none" strike="noStrike">
                <a:solidFill>
                  <a:schemeClr val="bg1"/>
                </a:solidFill>
                <a:effectLst/>
                <a:latin typeface="+mn-lt"/>
              </a:rPr>
              <a:t>(e.g. accelerate timelines)</a:t>
            </a: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1" kern="1200">
                <a:solidFill>
                  <a:schemeClr val="bg1"/>
                </a:solidFill>
                <a:latin typeface="+mn-lt"/>
                <a:ea typeface="+mn-ea"/>
                <a:cs typeface="+mn-cs"/>
              </a:rPr>
              <a:t>   Direct impact on increased revenue. </a:t>
            </a:r>
            <a:r>
              <a:rPr lang="en-US" sz="1200" b="0" i="0" u="none" strike="noStrike">
                <a:solidFill>
                  <a:schemeClr val="bg1"/>
                </a:solidFill>
                <a:effectLst/>
                <a:latin typeface="+mn-lt"/>
              </a:rPr>
              <a:t>(e.g. add new product innovations)</a:t>
            </a:r>
            <a:endParaRPr lang="en-US" sz="1200" b="1" i="0" u="none" strike="noStrike">
              <a:solidFill>
                <a:schemeClr val="bg1"/>
              </a:solidFill>
              <a:effectLst/>
              <a:latin typeface="+mn-lt"/>
            </a:endParaRPr>
          </a:p>
          <a:p>
            <a:pPr marL="342900" marR="0" lvl="0" indent="-342900" algn="l" defTabSz="914400" rtl="0" eaLnBrk="1" fontAlgn="b" latinLnBrk="0" hangingPunct="1">
              <a:lnSpc>
                <a:spcPct val="100000"/>
              </a:lnSpc>
              <a:spcBef>
                <a:spcPts val="0"/>
              </a:spcBef>
              <a:spcAft>
                <a:spcPts val="0"/>
              </a:spcAft>
              <a:buClrTx/>
              <a:buSzTx/>
              <a:buFont typeface="+mj-lt"/>
              <a:buAutoNum type="arabicPeriod"/>
              <a:tabLst/>
              <a:defRPr/>
            </a:pPr>
            <a:r>
              <a:rPr lang="en-US" sz="1200" b="1" kern="1200">
                <a:solidFill>
                  <a:schemeClr val="bg1"/>
                </a:solidFill>
                <a:latin typeface="+mn-lt"/>
                <a:ea typeface="+mn-ea"/>
                <a:cs typeface="+mn-cs"/>
              </a:rPr>
              <a:t>Sustainability. </a:t>
            </a:r>
            <a:r>
              <a:rPr lang="en-US" sz="1200" b="0" i="0" u="none" strike="noStrike">
                <a:solidFill>
                  <a:schemeClr val="bg1"/>
                </a:solidFill>
                <a:effectLst/>
                <a:latin typeface="+mn-lt"/>
              </a:rPr>
              <a:t>(e.g. % decrease in emissions)</a:t>
            </a:r>
            <a:endParaRPr lang="en-US" sz="1200" b="1" i="0" u="none" strike="noStrike">
              <a:solidFill>
                <a:schemeClr val="bg1"/>
              </a:solidFill>
              <a:effectLst/>
              <a:latin typeface="+mn-lt"/>
            </a:endParaRPr>
          </a:p>
          <a:p>
            <a:pPr marL="228600" marR="0" lvl="0" indent="-228600" algn="l" defTabSz="914400" rtl="0" eaLnBrk="1" fontAlgn="b" latinLnBrk="0" hangingPunct="1">
              <a:lnSpc>
                <a:spcPct val="100000"/>
              </a:lnSpc>
              <a:spcBef>
                <a:spcPts val="0"/>
              </a:spcBef>
              <a:spcAft>
                <a:spcPts val="0"/>
              </a:spcAft>
              <a:buClrTx/>
              <a:buSzTx/>
              <a:buFont typeface="+mj-lt"/>
              <a:buAutoNum type="arabicPeriod"/>
              <a:tabLst/>
              <a:defRPr/>
            </a:pPr>
            <a:r>
              <a:rPr lang="en-US" sz="1200" b="1" kern="1200">
                <a:solidFill>
                  <a:schemeClr val="bg1"/>
                </a:solidFill>
                <a:latin typeface="+mn-lt"/>
                <a:ea typeface="+mn-ea"/>
                <a:cs typeface="+mn-cs"/>
              </a:rPr>
              <a:t>   % of projects deployed. (e.g. </a:t>
            </a:r>
            <a:r>
              <a:rPr lang="en-US" sz="1200" b="0" i="0" u="none" strike="noStrike">
                <a:solidFill>
                  <a:schemeClr val="bg1"/>
                </a:solidFill>
                <a:effectLst/>
                <a:latin typeface="+mn-lt"/>
              </a:rPr>
              <a:t>use IoT)</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a:solidFill>
                <a:schemeClr val="bg1"/>
              </a:solidFill>
              <a:effectLst/>
              <a:latin typeface="+mn-lt"/>
            </a:endParaRPr>
          </a:p>
          <a:p>
            <a:pPr algn="l" rtl="0" fontAlgn="b"/>
            <a:r>
              <a:rPr lang="en-US" sz="1200" kern="1200">
                <a:solidFill>
                  <a:schemeClr val="bg1"/>
                </a:solidFill>
                <a:latin typeface="+mn-lt"/>
                <a:ea typeface="+mn-ea"/>
                <a:cs typeface="+mn-cs"/>
              </a:rPr>
              <a:t>A couple of interesting takeaways. Companies use the money they save as a measure but not the revenue they earn.  Similarly they look at production efficiency more so than the productivity in terms of projects being deployed.</a:t>
            </a:r>
          </a:p>
          <a:p>
            <a:pPr marL="0" marR="0" lvl="0" indent="0" algn="l" defTabSz="914400" rtl="0" eaLnBrk="1" fontAlgn="b" latinLnBrk="0" hangingPunct="1">
              <a:lnSpc>
                <a:spcPct val="100000"/>
              </a:lnSpc>
              <a:spcBef>
                <a:spcPts val="0"/>
              </a:spcBef>
              <a:spcAft>
                <a:spcPts val="0"/>
              </a:spcAft>
              <a:buClrTx/>
              <a:buSzTx/>
              <a:buFontTx/>
              <a:buNone/>
              <a:tabLst/>
              <a:defRPr/>
            </a:pPr>
            <a:endParaRPr lang="en-US" sz="1200" b="1" i="0" u="none" strike="noStrike">
              <a:solidFill>
                <a:schemeClr val="bg1"/>
              </a:solidFill>
              <a:effectLst/>
              <a:latin typeface="+mn-lt"/>
            </a:endParaRPr>
          </a:p>
          <a:p>
            <a:pPr algn="l" rtl="0" fontAlgn="b"/>
            <a:endParaRPr lang="en-US" sz="1200" kern="1200">
              <a:solidFill>
                <a:schemeClr val="bg1"/>
              </a:solidFill>
              <a:latin typeface="+mn-lt"/>
              <a:ea typeface="+mn-ea"/>
              <a:cs typeface="+mn-cs"/>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08413A8-5751-49C4-A1EE-6DF953373A35}" type="datetime8">
              <a:rPr lang="en-US" smtClean="0"/>
              <a:t>11/4/2020 4:55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a:p>
        </p:txBody>
      </p:sp>
    </p:spTree>
    <p:extLst>
      <p:ext uri="{BB962C8B-B14F-4D97-AF65-F5344CB8AC3E}">
        <p14:creationId xmlns:p14="http://schemas.microsoft.com/office/powerpoint/2010/main" val="24315929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mj-lt"/>
              <a:buNone/>
            </a:pPr>
            <a:r>
              <a:rPr lang="en-US" sz="1200" b="0" kern="1200">
                <a:solidFill>
                  <a:schemeClr val="bg1"/>
                </a:solidFill>
                <a:latin typeface="+mn-lt"/>
                <a:ea typeface="+mn-ea"/>
                <a:cs typeface="+mn-cs"/>
              </a:rPr>
              <a:t>Using the model created from the last slide, we can see the level of success with each of the pillars we previously described.</a:t>
            </a:r>
          </a:p>
          <a:p>
            <a:pPr marL="0" indent="0">
              <a:buFont typeface="+mj-lt"/>
              <a:buNone/>
            </a:pPr>
            <a:endParaRPr lang="en-US" sz="1200" b="1" kern="1200">
              <a:solidFill>
                <a:schemeClr val="bg1"/>
              </a:solidFill>
              <a:latin typeface="+mn-lt"/>
              <a:ea typeface="+mn-ea"/>
              <a:cs typeface="+mn-cs"/>
            </a:endParaRPr>
          </a:p>
          <a:p>
            <a:pPr marL="342900" indent="-342900">
              <a:buFont typeface="+mj-lt"/>
              <a:buAutoNum type="arabicPeriod"/>
            </a:pPr>
            <a:r>
              <a:rPr lang="en-US" sz="1200" b="0" kern="1200">
                <a:solidFill>
                  <a:schemeClr val="bg1"/>
                </a:solidFill>
                <a:latin typeface="+mn-lt"/>
                <a:ea typeface="+mn-ea"/>
                <a:cs typeface="+mn-cs"/>
              </a:rPr>
              <a:t>For</a:t>
            </a:r>
            <a:r>
              <a:rPr lang="en-US" sz="1200" b="1" kern="1200">
                <a:solidFill>
                  <a:schemeClr val="bg1"/>
                </a:solidFill>
                <a:latin typeface="+mn-lt"/>
                <a:ea typeface="+mn-ea"/>
                <a:cs typeface="+mn-cs"/>
              </a:rPr>
              <a:t> cost efficiency, </a:t>
            </a:r>
            <a:r>
              <a:rPr lang="en-US" sz="1200" b="0" kern="1200">
                <a:solidFill>
                  <a:schemeClr val="bg1"/>
                </a:solidFill>
                <a:latin typeface="+mn-lt"/>
                <a:ea typeface="+mn-ea"/>
                <a:cs typeface="+mn-cs"/>
              </a:rPr>
              <a:t>notice that it’s the only pillar of the five in which moderately successful outnumbers very successful.</a:t>
            </a:r>
          </a:p>
          <a:p>
            <a:pPr marL="342900" indent="-342900">
              <a:buFont typeface="+mj-lt"/>
              <a:buAutoNum type="arabicPeriod"/>
            </a:pPr>
            <a:r>
              <a:rPr lang="en-US" sz="1200" b="0" kern="1200">
                <a:solidFill>
                  <a:schemeClr val="bg1"/>
                </a:solidFill>
                <a:latin typeface="+mn-lt"/>
                <a:ea typeface="+mn-ea"/>
                <a:cs typeface="+mn-cs"/>
              </a:rPr>
              <a:t>And for </a:t>
            </a:r>
            <a:r>
              <a:rPr lang="en-US" sz="1200" b="1" kern="1200">
                <a:solidFill>
                  <a:schemeClr val="bg1"/>
                </a:solidFill>
                <a:latin typeface="+mn-lt"/>
                <a:ea typeface="+mn-ea"/>
                <a:cs typeface="+mn-cs"/>
              </a:rPr>
              <a:t>security, </a:t>
            </a:r>
            <a:r>
              <a:rPr lang="en-US" sz="1200" b="0" kern="1200">
                <a:solidFill>
                  <a:schemeClr val="bg1"/>
                </a:solidFill>
                <a:latin typeface="+mn-lt"/>
                <a:ea typeface="+mn-ea"/>
                <a:cs typeface="+mn-cs"/>
              </a:rPr>
              <a:t>as you can see, it scored the highest in the ‘very successful’ tier and had the widest gap between very and moderately successful, showing the slant towards the high level of success.</a:t>
            </a:r>
            <a:br>
              <a:rPr lang="en-US" sz="1200" b="0" kern="1200">
                <a:solidFill>
                  <a:schemeClr val="bg1"/>
                </a:solidFill>
                <a:latin typeface="+mn-lt"/>
                <a:ea typeface="+mn-ea"/>
                <a:cs typeface="+mn-cs"/>
              </a:rPr>
            </a:br>
            <a:endParaRPr lang="en-US" sz="1200" b="1" i="0" u="none" strike="noStrike">
              <a:solidFill>
                <a:schemeClr val="bg1"/>
              </a:solidFill>
              <a:effectLst/>
              <a:latin typeface="+mn-lt"/>
            </a:endParaRPr>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4197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08413A8-5751-49C4-A1EE-6DF953373A35}" type="datetime8">
              <a:rPr lang="en-US" smtClean="0"/>
              <a:t>11/4/2020 4:55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a:p>
        </p:txBody>
      </p:sp>
    </p:spTree>
    <p:extLst>
      <p:ext uri="{BB962C8B-B14F-4D97-AF65-F5344CB8AC3E}">
        <p14:creationId xmlns:p14="http://schemas.microsoft.com/office/powerpoint/2010/main" val="337016209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report also made some forward-looking projections. To that end, it included a question about looking two years into the future, asking if the responder thought they’d be using more or less IoT as compared to now?</a:t>
            </a:r>
          </a:p>
          <a:p>
            <a:endParaRPr lang="en-US"/>
          </a:p>
          <a:p>
            <a:r>
              <a:rPr lang="en-US"/>
              <a:t>As you can see from the results, approximately two-thirds said they expected to use more and a mere 3% thought they’d be using less.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8413A8-5751-49C4-A1EE-6DF953373A3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11/4/2020 4:55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785655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sz="1200" b="0" i="0" kern="1200">
                <a:solidFill>
                  <a:schemeClr val="tx1"/>
                </a:solidFill>
                <a:effectLst/>
                <a:latin typeface="+mn-lt"/>
                <a:ea typeface="+mn-ea"/>
                <a:cs typeface="+mn-cs"/>
              </a:rPr>
              <a:t>Azure IoT is a collection of Microsoft-managed cloud services that connect, monitor, and control billions of IoT assets. With it you can q</a:t>
            </a:r>
            <a:r>
              <a:rPr lang="en-US" sz="1200" spc="-50">
                <a:gradFill>
                  <a:gsLst>
                    <a:gs pos="0">
                      <a:srgbClr val="0078D3"/>
                    </a:gs>
                    <a:gs pos="100000">
                      <a:srgbClr val="0078D3"/>
                    </a:gs>
                  </a:gsLst>
                  <a:lin ang="5400000" scaled="1"/>
                </a:gradFill>
                <a:latin typeface="+mn-lt"/>
              </a:rPr>
              <a:t>uickly turn your vision for a connected future into reality with secure, scalable, and complete, edge-to-cloud IoT solutions. We’ve broken down the platform into five primary pillars:</a:t>
            </a:r>
          </a:p>
          <a:p>
            <a:endParaRPr lang="en-US" sz="1200">
              <a:latin typeface="+mn-lt"/>
            </a:endParaRPr>
          </a:p>
          <a:p>
            <a:pPr lvl="0" defTabSz="685783" fontAlgn="base">
              <a:spcBef>
                <a:spcPts val="600"/>
              </a:spcBef>
              <a:defRPr/>
            </a:pPr>
            <a:r>
              <a:rPr lang="en-US" sz="1200" b="1">
                <a:gradFill>
                  <a:gsLst>
                    <a:gs pos="2917">
                      <a:schemeClr val="accent4"/>
                    </a:gs>
                    <a:gs pos="100000">
                      <a:schemeClr val="tx2"/>
                    </a:gs>
                  </a:gsLst>
                  <a:lin ang="5400000" scaled="1"/>
                </a:gradFill>
                <a:latin typeface="+mn-lt"/>
                <a:cs typeface="Segoe UI" pitchFamily="34" charset="0"/>
              </a:rPr>
              <a:t>Develop with choice</a:t>
            </a:r>
          </a:p>
          <a:p>
            <a:pPr lvl="0" defTabSz="685783" fontAlgn="base">
              <a:spcBef>
                <a:spcPts val="600"/>
              </a:spcBef>
              <a:defRPr/>
            </a:pPr>
            <a:r>
              <a:rPr lang="en-US" sz="1200">
                <a:gradFill>
                  <a:gsLst>
                    <a:gs pos="2917">
                      <a:schemeClr val="tx1"/>
                    </a:gs>
                    <a:gs pos="100000">
                      <a:schemeClr val="tx1"/>
                    </a:gs>
                  </a:gsLst>
                  <a:lin ang="5400000" scaled="1"/>
                </a:gradFill>
                <a:latin typeface="+mn-lt"/>
                <a:cs typeface="Segoe UI" pitchFamily="34" charset="0"/>
              </a:rPr>
              <a:t>Simple tools, simple templates, and simple open source. You can build open and flexible IoT solutions on your terms. Get leading device management, cloud integration and choice across fully managed applications or IoT platform services.</a:t>
            </a:r>
          </a:p>
          <a:p>
            <a:endParaRPr lang="en-US" sz="1200">
              <a:latin typeface="+mn-lt"/>
            </a:endParaRPr>
          </a:p>
          <a:p>
            <a:pPr lvl="0" defTabSz="685783" fontAlgn="base">
              <a:spcBef>
                <a:spcPts val="600"/>
              </a:spcBef>
              <a:defRPr/>
            </a:pPr>
            <a:r>
              <a:rPr lang="en-US" sz="1200" b="1">
                <a:gradFill>
                  <a:gsLst>
                    <a:gs pos="2917">
                      <a:schemeClr val="accent4"/>
                    </a:gs>
                    <a:gs pos="100000">
                      <a:schemeClr val="tx2"/>
                    </a:gs>
                  </a:gsLst>
                  <a:lin ang="5400000" scaled="1"/>
                </a:gradFill>
                <a:latin typeface="+mn-lt"/>
                <a:cs typeface="Segoe UI" pitchFamily="34" charset="0"/>
              </a:rPr>
              <a:t>Prepare for future innovation</a:t>
            </a:r>
          </a:p>
          <a:p>
            <a:pPr defTabSz="685783" fontAlgn="base">
              <a:spcBef>
                <a:spcPts val="600"/>
              </a:spcBef>
              <a:defRPr/>
            </a:pPr>
            <a:r>
              <a:rPr lang="en-US" sz="1200">
                <a:gradFill>
                  <a:gsLst>
                    <a:gs pos="2917">
                      <a:schemeClr val="tx1"/>
                    </a:gs>
                    <a:gs pos="100000">
                      <a:schemeClr val="tx1"/>
                    </a:gs>
                  </a:gsLst>
                  <a:lin ang="5400000" scaled="1"/>
                </a:gradFill>
                <a:latin typeface="+mn-lt"/>
                <a:cs typeface="Segoe UI" pitchFamily="34" charset="0"/>
              </a:rPr>
              <a:t>Innovation is a journey without end. You can build on a platform and with an ecosystem with a bold commitment to sustainability and continuously enhanced data, AI, and analytics solutions. Integrate into your existing systems, launch into new opportunities. There’s so much potential here.</a:t>
            </a:r>
          </a:p>
          <a:p>
            <a:endParaRPr lang="en-US" sz="1200">
              <a:latin typeface="+mn-lt"/>
            </a:endParaRPr>
          </a:p>
          <a:p>
            <a:pPr lvl="0" defTabSz="685783" fontAlgn="base">
              <a:spcBef>
                <a:spcPts val="600"/>
              </a:spcBef>
              <a:defRPr/>
            </a:pPr>
            <a:r>
              <a:rPr lang="en-US" sz="1200" b="1">
                <a:gradFill>
                  <a:gsLst>
                    <a:gs pos="2917">
                      <a:schemeClr val="accent4"/>
                    </a:gs>
                    <a:gs pos="100000">
                      <a:schemeClr val="tx2"/>
                    </a:gs>
                  </a:gsLst>
                  <a:lin ang="5400000" scaled="1"/>
                </a:gradFill>
                <a:latin typeface="+mn-lt"/>
                <a:cs typeface="Segoe UI" pitchFamily="34" charset="0"/>
              </a:rPr>
              <a:t>Secure data everywhere</a:t>
            </a:r>
          </a:p>
          <a:p>
            <a:pPr defTabSz="685783" fontAlgn="base">
              <a:spcBef>
                <a:spcPts val="600"/>
              </a:spcBef>
              <a:defRPr/>
            </a:pPr>
            <a:r>
              <a:rPr lang="en-US" sz="1200">
                <a:gradFill>
                  <a:gsLst>
                    <a:gs pos="2917">
                      <a:schemeClr val="tx1"/>
                    </a:gs>
                    <a:gs pos="100000">
                      <a:schemeClr val="tx1"/>
                    </a:gs>
                  </a:gsLst>
                  <a:lin ang="5400000" scaled="1"/>
                </a:gradFill>
                <a:latin typeface="+mn-lt"/>
                <a:cs typeface="Segoe UI" pitchFamily="34" charset="0"/>
              </a:rPr>
              <a:t>With Azure IoT, you can trust your data estate is secured from endpoints to the cloud. That’s because we partner with the most proactive leader in IoT security with the largest portfolio of regulatory and </a:t>
            </a:r>
            <a:r>
              <a:rPr lang="en-US" sz="1200" u="sng">
                <a:gradFill>
                  <a:gsLst>
                    <a:gs pos="2917">
                      <a:schemeClr val="tx1"/>
                    </a:gs>
                    <a:gs pos="100000">
                      <a:schemeClr val="tx1"/>
                    </a:gs>
                  </a:gsLst>
                  <a:lin ang="5400000" scaled="1"/>
                </a:gradFill>
                <a:latin typeface="+mn-lt"/>
                <a:cs typeface="Segoe UI" pitchFamily="34" charset="0"/>
                <a:hlinkClick r:id="rId3">
                  <a:extLst>
                    <a:ext uri="{A12FA001-AC4F-418D-AE19-62706E023703}">
                      <ahyp:hlinkClr xmlns:ahyp="http://schemas.microsoft.com/office/drawing/2018/hyperlinkcolor" val="tx"/>
                    </a:ext>
                  </a:extLst>
                </a:hlinkClick>
              </a:rPr>
              <a:t>compliance certifications </a:t>
            </a:r>
            <a:r>
              <a:rPr lang="en-US" sz="1200">
                <a:gradFill>
                  <a:gsLst>
                    <a:gs pos="2917">
                      <a:schemeClr val="tx1"/>
                    </a:gs>
                    <a:gs pos="100000">
                      <a:schemeClr val="tx1"/>
                    </a:gs>
                  </a:gsLst>
                  <a:lin ang="5400000" scaled="1"/>
                </a:gradFill>
                <a:latin typeface="+mn-lt"/>
                <a:cs typeface="Segoe UI" pitchFamily="34" charset="0"/>
              </a:rPr>
              <a:t>in the industry.</a:t>
            </a:r>
          </a:p>
          <a:p>
            <a:endParaRPr lang="en-US" sz="1200">
              <a:latin typeface="+mn-lt"/>
            </a:endParaRPr>
          </a:p>
          <a:p>
            <a:pPr lvl="0" defTabSz="685783" fontAlgn="base">
              <a:spcBef>
                <a:spcPts val="600"/>
              </a:spcBef>
              <a:defRPr/>
            </a:pPr>
            <a:r>
              <a:rPr lang="en-US" sz="1200" b="1">
                <a:gradFill>
                  <a:gsLst>
                    <a:gs pos="2917">
                      <a:schemeClr val="accent4"/>
                    </a:gs>
                    <a:gs pos="100000">
                      <a:schemeClr val="tx2"/>
                    </a:gs>
                  </a:gsLst>
                  <a:lin ang="5400000" scaled="1"/>
                </a:gradFill>
                <a:latin typeface="+mn-lt"/>
                <a:cs typeface="Segoe UI" pitchFamily="34" charset="0"/>
              </a:rPr>
              <a:t>Power the Edge</a:t>
            </a:r>
          </a:p>
          <a:p>
            <a:pPr defTabSz="685783" fontAlgn="base">
              <a:spcBef>
                <a:spcPts val="600"/>
              </a:spcBef>
              <a:defRPr/>
            </a:pPr>
            <a:r>
              <a:rPr lang="en-US" sz="1200">
                <a:gradFill>
                  <a:gsLst>
                    <a:gs pos="2917">
                      <a:schemeClr val="tx1"/>
                    </a:gs>
                    <a:gs pos="100000">
                      <a:schemeClr val="tx1"/>
                    </a:gs>
                  </a:gsLst>
                  <a:lin ang="5400000" scaled="1"/>
                </a:gradFill>
                <a:latin typeface="+mn-lt"/>
                <a:cs typeface="Segoe UI" pitchFamily="34" charset="0"/>
              </a:rPr>
              <a:t>Azure IoT lets you move your AI and business workloads to the edge. This lets you react with more agility, operate more reliably, and spend less time transmitting to the cloud.</a:t>
            </a:r>
          </a:p>
          <a:p>
            <a:endParaRPr lang="en-US" sz="1200">
              <a:latin typeface="+mn-lt"/>
            </a:endParaRPr>
          </a:p>
          <a:p>
            <a:pPr lvl="0" defTabSz="685783" fontAlgn="base">
              <a:spcBef>
                <a:spcPts val="600"/>
              </a:spcBef>
              <a:defRPr/>
            </a:pPr>
            <a:r>
              <a:rPr lang="en-US" sz="1200" b="1">
                <a:gradFill>
                  <a:gsLst>
                    <a:gs pos="2917">
                      <a:schemeClr val="accent4"/>
                    </a:gs>
                    <a:gs pos="100000">
                      <a:schemeClr val="tx2"/>
                    </a:gs>
                  </a:gsLst>
                  <a:lin ang="5400000" scaled="1"/>
                </a:gradFill>
                <a:latin typeface="+mn-lt"/>
                <a:cs typeface="Segoe UI" pitchFamily="34" charset="0"/>
              </a:rPr>
              <a:t>Scale globally </a:t>
            </a:r>
          </a:p>
          <a:p>
            <a:pPr defTabSz="685783" fontAlgn="base">
              <a:spcBef>
                <a:spcPts val="600"/>
              </a:spcBef>
              <a:defRPr/>
            </a:pPr>
            <a:r>
              <a:rPr lang="en-US" sz="1200">
                <a:gradFill>
                  <a:gsLst>
                    <a:gs pos="2917">
                      <a:schemeClr val="tx1"/>
                    </a:gs>
                    <a:gs pos="100000">
                      <a:schemeClr val="tx1"/>
                    </a:gs>
                  </a:gsLst>
                  <a:lin ang="5400000" scaled="1"/>
                </a:gradFill>
                <a:latin typeface="+mn-lt"/>
                <a:cs typeface="Segoe UI" pitchFamily="34" charset="0"/>
              </a:rPr>
              <a:t>Scalability is always an important issue. With Azure IoT, you can unlock the largest IoT ecosystem global to scale, wherever and whenever you are ready to grow. </a:t>
            </a: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1200">
              <a:gradFill>
                <a:gsLst>
                  <a:gs pos="2917">
                    <a:schemeClr val="bg1"/>
                  </a:gs>
                  <a:gs pos="100000">
                    <a:schemeClr val="bg1"/>
                  </a:gs>
                </a:gsLst>
                <a:lin ang="5400000" scaled="1"/>
              </a:gradFill>
              <a:latin typeface="+mn-lt"/>
              <a:cs typeface="Segoe UI" pitchFamily="34" charset="0"/>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1200">
                <a:gradFill>
                  <a:gsLst>
                    <a:gs pos="2917">
                      <a:schemeClr val="bg1"/>
                    </a:gs>
                    <a:gs pos="100000">
                      <a:schemeClr val="bg1"/>
                    </a:gs>
                  </a:gsLst>
                  <a:lin ang="5400000" scaled="1"/>
                </a:gradFill>
                <a:latin typeface="+mn-lt"/>
                <a:cs typeface="Segoe UI" pitchFamily="34" charset="0"/>
              </a:rPr>
              <a:t>Microsoft dedicated to improving every facet of IoT for business, which is why it’s investing </a:t>
            </a:r>
            <a:r>
              <a:rPr lang="en-US" sz="1200" b="1">
                <a:gradFill>
                  <a:gsLst>
                    <a:gs pos="2917">
                      <a:schemeClr val="accent5"/>
                    </a:gs>
                    <a:gs pos="100000">
                      <a:schemeClr val="accent5"/>
                    </a:gs>
                  </a:gsLst>
                  <a:lin ang="5400000" scaled="1"/>
                </a:gradFill>
                <a:latin typeface="+mn-lt"/>
                <a:ea typeface="Segoe UI Black" panose="020B0A02040204020203" pitchFamily="34" charset="0"/>
                <a:cs typeface="Segoe UI" pitchFamily="34" charset="0"/>
              </a:rPr>
              <a:t>$5 billion </a:t>
            </a:r>
            <a:r>
              <a:rPr lang="en-US" sz="1200">
                <a:gradFill>
                  <a:gsLst>
                    <a:gs pos="2917">
                      <a:schemeClr val="bg1"/>
                    </a:gs>
                    <a:gs pos="100000">
                      <a:schemeClr val="bg1"/>
                    </a:gs>
                  </a:gsLst>
                  <a:lin ang="5400000" scaled="1"/>
                </a:gradFill>
                <a:latin typeface="+mn-lt"/>
                <a:cs typeface="Segoe UI" pitchFamily="34" charset="0"/>
              </a:rPr>
              <a:t>to do just that.</a:t>
            </a:r>
          </a:p>
          <a:p>
            <a:endParaRPr lang="en-US" sz="1200">
              <a:latin typeface="+mn-lt"/>
            </a:endParaRPr>
          </a:p>
          <a:p>
            <a:endParaRPr lang="en-US" sz="1200">
              <a:latin typeface="+mn-lt"/>
            </a:endParaRPr>
          </a:p>
          <a:p>
            <a:endParaRPr lang="en-US" sz="1200">
              <a:latin typeface="+mn-lt"/>
            </a:endParaRPr>
          </a:p>
          <a:p>
            <a:endParaRPr lang="en-US" sz="1200">
              <a:latin typeface="+mn-lt"/>
            </a:endParaRP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C52AE080-CAAF-47FB-A861-95CB747DCD1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238943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Let’s look deeper at the platform. We start with develop with choice.</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21</a:t>
            </a:fld>
            <a:endParaRPr lang="en-US"/>
          </a:p>
        </p:txBody>
      </p:sp>
    </p:spTree>
    <p:extLst>
      <p:ext uri="{BB962C8B-B14F-4D97-AF65-F5344CB8AC3E}">
        <p14:creationId xmlns:p14="http://schemas.microsoft.com/office/powerpoint/2010/main" val="20369905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3434" rtl="0" eaLnBrk="1" fontAlgn="auto" latinLnBrk="0" hangingPunct="1">
              <a:lnSpc>
                <a:spcPct val="100000"/>
              </a:lnSpc>
              <a:spcBef>
                <a:spcPct val="0"/>
              </a:spcBef>
              <a:spcAft>
                <a:spcPts val="600"/>
              </a:spcAft>
              <a:buClrTx/>
              <a:buSzTx/>
              <a:buFontTx/>
              <a:buNone/>
              <a:tabLst/>
              <a:defRPr/>
            </a:pPr>
            <a:r>
              <a:rPr lang="en-US" sz="1200" b="1">
                <a:gradFill>
                  <a:gsLst>
                    <a:gs pos="0">
                      <a:srgbClr val="0078D3"/>
                    </a:gs>
                    <a:gs pos="100000">
                      <a:srgbClr val="0078D3"/>
                    </a:gs>
                  </a:gsLst>
                  <a:lin ang="5400000" scaled="0"/>
                </a:gradFill>
                <a:latin typeface="+mn-lt"/>
                <a:cs typeface="Segoe UI" pitchFamily="34" charset="0"/>
              </a:rPr>
              <a:t>Azure IoT Central </a:t>
            </a:r>
            <a:r>
              <a:rPr lang="en-US" sz="1200" b="0" i="0" kern="1200">
                <a:solidFill>
                  <a:srgbClr val="181210"/>
                </a:solidFill>
                <a:effectLst/>
                <a:latin typeface="+mn-lt"/>
                <a:ea typeface="+mn-ea"/>
                <a:cs typeface="+mn-cs"/>
              </a:rPr>
              <a:t>is the easiest and most cost-effective way to connect and manage devices at scale. It</a:t>
            </a:r>
            <a:r>
              <a:rPr lang="en-US" sz="1200" b="0" i="0" kern="1200" noProof="0">
                <a:solidFill>
                  <a:srgbClr val="181210"/>
                </a:solidFill>
                <a:effectLst/>
                <a:latin typeface="+mn-lt"/>
                <a:ea typeface="+mn-ea"/>
                <a:cs typeface="+mn-cs"/>
              </a:rPr>
              <a:t> connects your IoT devices to the cloud faster than any other platform. You can find new devices matched to your solution in the Azure Certified for IoT device catalog. Also, we understand how hard it is to keep devices connected and healthy. Azure IoT Central lets you reconfigure and update devices with centralized device management. In addition, the connectors and extensibility APIs bridge the gap between your business applications and IoT—a direct connection between IoT data and your decision makers.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50">
              <a:gradFill>
                <a:gsLst>
                  <a:gs pos="0">
                    <a:srgbClr val="0078D3"/>
                  </a:gs>
                  <a:gs pos="100000">
                    <a:srgbClr val="0078D3"/>
                  </a:gs>
                </a:gsLst>
                <a:lin ang="5400000" scaled="1"/>
              </a:gradFill>
              <a:latin typeface="+mn-lt"/>
            </a:endParaRPr>
          </a:p>
          <a:p>
            <a:pPr marL="0" marR="0" lvl="0" indent="0" algn="l" defTabSz="914400" rtl="0" eaLnBrk="1" fontAlgn="auto" latinLnBrk="0" hangingPunct="1">
              <a:lnSpc>
                <a:spcPct val="100000"/>
              </a:lnSpc>
              <a:spcBef>
                <a:spcPts val="0"/>
              </a:spcBef>
              <a:spcAft>
                <a:spcPts val="600"/>
              </a:spcAft>
              <a:buClrTx/>
              <a:buSzTx/>
              <a:buFontTx/>
              <a:buNone/>
              <a:tabLst/>
              <a:defRPr/>
            </a:pPr>
            <a:r>
              <a:rPr lang="en-US" sz="1200" b="1">
                <a:gradFill>
                  <a:gsLst>
                    <a:gs pos="0">
                      <a:srgbClr val="0078D3"/>
                    </a:gs>
                    <a:gs pos="100000">
                      <a:srgbClr val="0078D3"/>
                    </a:gs>
                  </a:gsLst>
                  <a:lin ang="5400000" scaled="0"/>
                </a:gradFill>
                <a:latin typeface="+mn-lt"/>
                <a:cs typeface="Segoe UI" pitchFamily="34" charset="0"/>
              </a:rPr>
              <a:t>Azure IoT Hub is a Platform as a Service. </a:t>
            </a:r>
            <a:r>
              <a:rPr lang="en-US" sz="1200" b="0">
                <a:gradFill>
                  <a:gsLst>
                    <a:gs pos="0">
                      <a:srgbClr val="0078D3"/>
                    </a:gs>
                    <a:gs pos="100000">
                      <a:srgbClr val="0078D3"/>
                    </a:gs>
                  </a:gsLst>
                  <a:lin ang="5400000" scaled="0"/>
                </a:gradFill>
                <a:latin typeface="+mn-lt"/>
                <a:cs typeface="Segoe UI" pitchFamily="34" charset="0"/>
              </a:rPr>
              <a:t>With it you can do the following:</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gradFill>
                  <a:gsLst>
                    <a:gs pos="0">
                      <a:srgbClr val="000000"/>
                    </a:gs>
                    <a:gs pos="100000">
                      <a:srgbClr val="000000"/>
                    </a:gs>
                  </a:gsLst>
                  <a:lin ang="5400000" scaled="0"/>
                </a:gradFill>
                <a:latin typeface="+mn-lt"/>
              </a:rPr>
              <a:t>Establish bi-directional communication with billions of IoT devices</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gradFill>
                  <a:gsLst>
                    <a:gs pos="0">
                      <a:srgbClr val="000000"/>
                    </a:gs>
                    <a:gs pos="100000">
                      <a:srgbClr val="000000"/>
                    </a:gs>
                  </a:gsLst>
                  <a:lin ang="5400000" scaled="0"/>
                </a:gradFill>
                <a:latin typeface="+mn-lt"/>
              </a:rPr>
              <a:t>Enhance security with per device authentication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gradFill>
                  <a:gsLst>
                    <a:gs pos="0">
                      <a:srgbClr val="000000"/>
                    </a:gs>
                    <a:gs pos="100000">
                      <a:srgbClr val="000000"/>
                    </a:gs>
                  </a:gsLst>
                  <a:lin ang="5400000" scaled="0"/>
                </a:gradFill>
                <a:latin typeface="+mn-lt"/>
              </a:rPr>
              <a:t>Provision devices at scale with IoT Hub Device Provisioning Service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a:gradFill>
                  <a:gsLst>
                    <a:gs pos="0">
                      <a:srgbClr val="000000"/>
                    </a:gs>
                    <a:gs pos="100000">
                      <a:srgbClr val="000000"/>
                    </a:gs>
                  </a:gsLst>
                  <a:lin ang="5400000" scaled="0"/>
                </a:gradFill>
                <a:latin typeface="+mn-lt"/>
              </a:rPr>
              <a:t>Manage devices at scale with device management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i="0" kern="1200">
                <a:solidFill>
                  <a:schemeClr val="tx1"/>
                </a:solidFill>
                <a:effectLst/>
                <a:latin typeface="+mn-lt"/>
                <a:ea typeface="+mn-ea"/>
                <a:cs typeface="+mn-cs"/>
              </a:rPr>
              <a:t>Use </a:t>
            </a:r>
            <a:r>
              <a:rPr lang="en-US">
                <a:gradFill>
                  <a:gsLst>
                    <a:gs pos="0">
                      <a:srgbClr val="000000"/>
                    </a:gs>
                    <a:gs pos="100000">
                      <a:srgbClr val="000000"/>
                    </a:gs>
                  </a:gsLst>
                  <a:lin ang="5400000" scaled="0"/>
                </a:gradFill>
                <a:latin typeface="+mn-lt"/>
              </a:rPr>
              <a:t>multi-language and open source SDKs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a:solidFill>
                  <a:srgbClr val="181210"/>
                </a:solidFill>
                <a:effectLst/>
                <a:latin typeface="+mn-lt"/>
              </a:rPr>
              <a:t>A Digital Twin (DT) </a:t>
            </a:r>
            <a:r>
              <a:rPr lang="en-US" b="0" i="0">
                <a:solidFill>
                  <a:srgbClr val="181210"/>
                </a:solidFill>
                <a:effectLst/>
                <a:latin typeface="+mn-lt"/>
              </a:rPr>
              <a:t>is a dynamic digital representation of a physical piece of equipment, or thing, and its associated environment.  Every DT has a dynamic data model containing only a few, or even thousands, of data attributes of the physical thing or system it represents.  Attributes are associated with sensors that are measuring temperature, pressure, and other variables and associated physics in order to represent real-world operating conditions as well as static values like the installation date or OEM. </a:t>
            </a:r>
            <a:r>
              <a:rPr lang="en-US" sz="1200" kern="1200">
                <a:solidFill>
                  <a:schemeClr val="tx1"/>
                </a:solidFill>
                <a:effectLst/>
                <a:latin typeface="+mn-lt"/>
                <a:ea typeface="+mn-ea"/>
                <a:cs typeface="+mn-cs"/>
              </a:rPr>
              <a:t>Azure Digital Twins is the development platform for next-generation IoT solutions that model the real world. </a:t>
            </a:r>
            <a:endParaRPr lang="en-US" b="0" i="0">
              <a:solidFill>
                <a:srgbClr val="181210"/>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0">
                      <a:srgbClr val="000000"/>
                    </a:gs>
                    <a:gs pos="100000">
                      <a:srgbClr val="000000"/>
                    </a:gs>
                  </a:gsLst>
                  <a:lin ang="5400000" scaled="0"/>
                </a:gradFill>
                <a:latin typeface="+mn-lt"/>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gradFill>
                  <a:gsLst>
                    <a:gs pos="0">
                      <a:srgbClr val="000000"/>
                    </a:gs>
                    <a:gs pos="100000">
                      <a:srgbClr val="000000"/>
                    </a:gs>
                  </a:gsLst>
                  <a:lin ang="5400000" scaled="0"/>
                </a:gradFill>
                <a:latin typeface="+mn-lt"/>
              </a:rPr>
              <a:t>&lt;click&gt;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gradFill>
                  <a:gsLst>
                    <a:gs pos="0">
                      <a:srgbClr val="0078D3"/>
                    </a:gs>
                    <a:gs pos="100000">
                      <a:srgbClr val="0078D3"/>
                    </a:gs>
                  </a:gsLst>
                  <a:lin ang="5400000" scaled="0"/>
                </a:gradFill>
                <a:latin typeface="Segoe UI Semibold"/>
                <a:cs typeface="Segoe UI" pitchFamily="34" charset="0"/>
              </a:rPr>
              <a:t>Our lab later today will focus on using the Azure IoT Hub platform.</a:t>
            </a:r>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223422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lets talk about preparing for future innovation. </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23</a:t>
            </a:fld>
            <a:endParaRPr lang="en-US"/>
          </a:p>
        </p:txBody>
      </p:sp>
    </p:spTree>
    <p:extLst>
      <p:ext uri="{BB962C8B-B14F-4D97-AF65-F5344CB8AC3E}">
        <p14:creationId xmlns:p14="http://schemas.microsoft.com/office/powerpoint/2010/main" val="4201195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042623E8-2F5C-425F-BBB7-C855E9F5E9D3}" type="slidenum">
              <a:rPr lang="en-US" smtClean="0"/>
              <a:t>2</a:t>
            </a:fld>
            <a:endParaRPr lang="en-US"/>
          </a:p>
        </p:txBody>
      </p:sp>
    </p:spTree>
    <p:extLst>
      <p:ext uri="{BB962C8B-B14F-4D97-AF65-F5344CB8AC3E}">
        <p14:creationId xmlns:p14="http://schemas.microsoft.com/office/powerpoint/2010/main" val="11453646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a:latin typeface="+mn-lt"/>
              </a:rPr>
              <a:t>Azure Time Series Insights (TSI) </a:t>
            </a:r>
            <a:r>
              <a:rPr lang="en-US">
                <a:latin typeface="+mn-lt"/>
              </a:rPr>
              <a:t>is a </a:t>
            </a:r>
            <a:r>
              <a:rPr lang="en-US" sz="1200">
                <a:gradFill>
                  <a:gsLst>
                    <a:gs pos="0">
                      <a:srgbClr val="0078D3"/>
                    </a:gs>
                    <a:gs pos="100000">
                      <a:srgbClr val="0078D3"/>
                    </a:gs>
                  </a:gsLst>
                  <a:lin ang="5400000" scaled="1"/>
                </a:gradFill>
                <a:latin typeface="+mn-lt"/>
              </a:rPr>
              <a:t>serverless, fully-managed Platform as a Service (PaaS) solution built for IoT.  Features include the following: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spc="-50">
              <a:gradFill>
                <a:gsLst>
                  <a:gs pos="0">
                    <a:srgbClr val="0078D3"/>
                  </a:gs>
                  <a:gs pos="100000">
                    <a:srgbClr val="0078D3"/>
                  </a:gs>
                </a:gsLst>
                <a:lin ang="5400000" scaled="1"/>
              </a:gradFill>
              <a:latin typeface="+mn-lt"/>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gradFill>
                  <a:gsLst>
                    <a:gs pos="83000">
                      <a:schemeClr val="tx1"/>
                    </a:gs>
                    <a:gs pos="100000">
                      <a:schemeClr val="tx1"/>
                    </a:gs>
                  </a:gsLst>
                  <a:lin ang="5400000" scaled="1"/>
                </a:gradFill>
                <a:latin typeface="+mn-lt"/>
                <a:cs typeface="Segoe UI Semibold" panose="020B0702040204020203" pitchFamily="34" charset="0"/>
              </a:rPr>
              <a:t>Highly contextualized, time-series-optimized, IoT-scale data that can be Ingested, processed, stored, and </a:t>
            </a:r>
            <a:r>
              <a:rPr lang="en-US" sz="1200" kern="0" err="1">
                <a:gradFill>
                  <a:gsLst>
                    <a:gs pos="83000">
                      <a:schemeClr val="tx1"/>
                    </a:gs>
                    <a:gs pos="100000">
                      <a:schemeClr val="tx1"/>
                    </a:gs>
                  </a:gsLst>
                  <a:lin ang="5400000" scaled="1"/>
                </a:gradFill>
                <a:latin typeface="+mn-lt"/>
                <a:cs typeface="Segoe UI Semibold" panose="020B0702040204020203" pitchFamily="34" charset="0"/>
              </a:rPr>
              <a:t>queryed</a:t>
            </a:r>
            <a:endParaRPr lang="en-US" sz="1200" kern="0">
              <a:gradFill>
                <a:gsLst>
                  <a:gs pos="83000">
                    <a:schemeClr val="tx1"/>
                  </a:gs>
                  <a:gs pos="100000">
                    <a:schemeClr val="tx1"/>
                  </a:gs>
                </a:gsLst>
                <a:lin ang="5400000" scaled="1"/>
              </a:gradFill>
              <a:latin typeface="+mn-lt"/>
              <a:cs typeface="Segoe UI Semibold" panose="020B0702040204020203" pitchFamily="34" charset="0"/>
            </a:endParaRP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gradFill>
                  <a:gsLst>
                    <a:gs pos="83000">
                      <a:schemeClr val="tx1"/>
                    </a:gs>
                    <a:gs pos="100000">
                      <a:schemeClr val="tx1"/>
                    </a:gs>
                  </a:gsLst>
                  <a:lin ang="5400000" scaled="1"/>
                </a:gradFill>
                <a:latin typeface="+mn-lt"/>
                <a:cs typeface="Segoe UI Semibold" panose="020B0702040204020203" pitchFamily="34" charset="0"/>
              </a:rPr>
              <a:t>Built-in rich User Experience for ad-hoc queries and exploration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gradFill>
                  <a:gsLst>
                    <a:gs pos="83000">
                      <a:srgbClr val="000000"/>
                    </a:gs>
                    <a:gs pos="100000">
                      <a:srgbClr val="000000"/>
                    </a:gs>
                  </a:gsLst>
                  <a:lin ang="5400000" scaled="1"/>
                </a:gradFill>
                <a:latin typeface="+mn-lt"/>
                <a:cs typeface="Segoe UI Semibold" panose="020B0702040204020203" pitchFamily="34" charset="0"/>
              </a:rPr>
              <a:t>Rich analytics APIs for ad-hoc exploration and operational intelligence</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0">
                <a:gradFill>
                  <a:gsLst>
                    <a:gs pos="83000">
                      <a:srgbClr val="000000"/>
                    </a:gs>
                    <a:gs pos="100000">
                      <a:srgbClr val="000000"/>
                    </a:gs>
                  </a:gsLst>
                  <a:lin ang="5400000" scaled="1"/>
                </a:gradFill>
                <a:latin typeface="+mn-lt"/>
                <a:cs typeface="Segoe UI Semibold" panose="020B0702040204020203" pitchFamily="34" charset="0"/>
              </a:rPr>
              <a:t>A JavaScript control library for building custom analytics apps on the TSI platform</a:t>
            </a:r>
          </a:p>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96082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Next, we have security. </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25</a:t>
            </a:fld>
            <a:endParaRPr lang="en-US"/>
          </a:p>
        </p:txBody>
      </p:sp>
    </p:spTree>
    <p:extLst>
      <p:ext uri="{BB962C8B-B14F-4D97-AF65-F5344CB8AC3E}">
        <p14:creationId xmlns:p14="http://schemas.microsoft.com/office/powerpoint/2010/main" val="2023708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192" rtl="0" eaLnBrk="1" fontAlgn="auto" latinLnBrk="0" hangingPunct="1">
              <a:lnSpc>
                <a:spcPct val="100000"/>
              </a:lnSpc>
              <a:spcBef>
                <a:spcPts val="0"/>
              </a:spcBef>
              <a:spcAft>
                <a:spcPts val="0"/>
              </a:spcAft>
              <a:buClrTx/>
              <a:buSzTx/>
              <a:buFontTx/>
              <a:buNone/>
              <a:tabLst/>
              <a:defRPr/>
            </a:pPr>
            <a:r>
              <a:rPr lang="en-US" sz="1200" b="0" kern="0" dirty="0">
                <a:solidFill>
                  <a:srgbClr val="000000"/>
                </a:solidFill>
                <a:latin typeface="+mn-lt"/>
              </a:rPr>
              <a:t>Azure offers IoT security with options for end-to-end protection for your IoT solution. </a:t>
            </a:r>
            <a:r>
              <a:rPr lang="en-US" altLang="en-US" sz="1200" b="0" dirty="0">
                <a:latin typeface="+mn-lt"/>
                <a:cs typeface="Segoe UI" panose="020B0502040204020203" pitchFamily="34" charset="0"/>
              </a:rPr>
              <a:t>Microsoft’s integrated hardware, software, and cloud services </a:t>
            </a:r>
            <a:r>
              <a:rPr lang="en-US" altLang="en-US" sz="1200" dirty="0">
                <a:latin typeface="+mn-lt"/>
                <a:cs typeface="Segoe UI" panose="020B0502040204020203" pitchFamily="34" charset="0"/>
              </a:rPr>
              <a:t>work seamlessly together and deliver active security by default. </a:t>
            </a:r>
          </a:p>
          <a:p>
            <a:pPr defTabSz="914192">
              <a:defRPr/>
            </a:pPr>
            <a:endParaRPr lang="en-US" sz="1200" b="0" kern="0" dirty="0">
              <a:solidFill>
                <a:srgbClr val="000000"/>
              </a:solidFill>
              <a:latin typeface="+mn-lt"/>
            </a:endParaRPr>
          </a:p>
          <a:p>
            <a:pPr defTabSz="914192">
              <a:defRPr/>
            </a:pPr>
            <a:r>
              <a:rPr lang="en-US" sz="1200" b="0" kern="0" dirty="0">
                <a:solidFill>
                  <a:srgbClr val="000000"/>
                </a:solidFill>
                <a:latin typeface="+mn-lt"/>
              </a:rPr>
              <a:t>Here are different components of Azure’s comprehensive security features:</a:t>
            </a:r>
          </a:p>
          <a:p>
            <a:pPr defTabSz="914192">
              <a:defRPr/>
            </a:pPr>
            <a:endParaRPr lang="en-US" sz="1200" b="1" kern="0" dirty="0">
              <a:solidFill>
                <a:srgbClr val="000000"/>
              </a:solidFill>
              <a:latin typeface="+mn-lt"/>
            </a:endParaRPr>
          </a:p>
          <a:p>
            <a:pPr defTabSz="914192">
              <a:defRPr/>
            </a:pPr>
            <a:r>
              <a:rPr lang="en-US" sz="1200" b="1" kern="0" dirty="0">
                <a:solidFill>
                  <a:srgbClr val="000000"/>
                </a:solidFill>
                <a:latin typeface="+mn-lt"/>
              </a:rPr>
              <a:t>Azure Defender for IoT</a:t>
            </a:r>
          </a:p>
          <a:p>
            <a:pPr defTabSz="932108">
              <a:defRPr/>
            </a:pPr>
            <a:r>
              <a:rPr lang="en-US" sz="1200" kern="0" dirty="0">
                <a:solidFill>
                  <a:srgbClr val="000000"/>
                </a:solidFill>
                <a:latin typeface="+mn-lt"/>
                <a:ea typeface="+mn-lt"/>
                <a:cs typeface="Segoe UI"/>
              </a:rPr>
              <a:t>Protects unmanaged IoT/OT devices with agentless asset discovery, vulnerability management, and threat detection</a:t>
            </a:r>
          </a:p>
          <a:p>
            <a:pPr marL="0" indent="0">
              <a:buNone/>
            </a:pPr>
            <a:r>
              <a:rPr lang="en-US" sz="1200" dirty="0">
                <a:latin typeface="+mn-lt"/>
              </a:rPr>
              <a:t> </a:t>
            </a:r>
          </a:p>
          <a:p>
            <a:pPr defTabSz="914192">
              <a:defRPr/>
            </a:pPr>
            <a:r>
              <a:rPr lang="en-US" sz="1200" b="1" kern="0" dirty="0">
                <a:solidFill>
                  <a:srgbClr val="000000"/>
                </a:solidFill>
                <a:latin typeface="+mn-lt"/>
              </a:rPr>
              <a:t>Azure Sentinel</a:t>
            </a:r>
          </a:p>
          <a:p>
            <a:pPr defTabSz="914192">
              <a:defRPr/>
            </a:pPr>
            <a:r>
              <a:rPr lang="en-US" sz="1200" kern="0" dirty="0">
                <a:solidFill>
                  <a:srgbClr val="000000"/>
                </a:solidFill>
                <a:latin typeface="+mn-lt"/>
              </a:rPr>
              <a:t>Provides intelligent security analytics for your entire enterprise with the industry’s first cloud-native SIEM/SOAR</a:t>
            </a:r>
          </a:p>
          <a:p>
            <a:pPr marL="0" indent="0">
              <a:buNone/>
            </a:pPr>
            <a:r>
              <a:rPr lang="en-US" sz="1200" dirty="0">
                <a:latin typeface="+mn-lt"/>
              </a:rPr>
              <a:t> </a:t>
            </a:r>
          </a:p>
          <a:p>
            <a:pPr defTabSz="914192">
              <a:defRPr/>
            </a:pPr>
            <a:r>
              <a:rPr lang="en-US" sz="1200" b="1" kern="0" dirty="0">
                <a:solidFill>
                  <a:srgbClr val="000000"/>
                </a:solidFill>
                <a:latin typeface="+mn-lt"/>
              </a:rPr>
              <a:t>Azure Sphere</a:t>
            </a:r>
          </a:p>
          <a:p>
            <a:pPr defTabSz="914192">
              <a:defRPr/>
            </a:pPr>
            <a:r>
              <a:rPr lang="en-US" sz="1200" kern="0" dirty="0">
                <a:solidFill>
                  <a:srgbClr val="000000"/>
                </a:solidFill>
                <a:latin typeface="+mn-lt"/>
              </a:rPr>
              <a:t>Offers a comprehensive IoT security solution—including hardware, OS, and cloud components</a:t>
            </a:r>
          </a:p>
          <a:p>
            <a:pPr defTabSz="914192">
              <a:defRPr/>
            </a:pPr>
            <a:endParaRPr lang="en-US" sz="1200" b="1" kern="0" dirty="0">
              <a:solidFill>
                <a:srgbClr val="000000"/>
              </a:solidFill>
              <a:latin typeface="+mn-lt"/>
            </a:endParaRPr>
          </a:p>
          <a:p>
            <a:pPr defTabSz="932108">
              <a:defRPr/>
            </a:pPr>
            <a:r>
              <a:rPr lang="en-US" sz="1200" b="1" kern="0" dirty="0">
                <a:solidFill>
                  <a:srgbClr val="000000"/>
                </a:solidFill>
                <a:latin typeface="+mn-lt"/>
                <a:cs typeface="Segoe UI"/>
              </a:rPr>
              <a:t>Azure Sphere Guardian </a:t>
            </a:r>
            <a:endParaRPr lang="en-US" sz="1200" b="1" kern="0" dirty="0">
              <a:solidFill>
                <a:srgbClr val="000000"/>
              </a:solidFill>
              <a:latin typeface="+mn-lt"/>
              <a:cs typeface="Segoe UI" panose="020B0502040204020203" pitchFamily="34" charset="0"/>
            </a:endParaRPr>
          </a:p>
          <a:p>
            <a:pPr defTabSz="932108">
              <a:defRPr/>
            </a:pPr>
            <a:r>
              <a:rPr lang="en-US" sz="1200" kern="0" dirty="0">
                <a:solidFill>
                  <a:srgbClr val="000000"/>
                </a:solidFill>
                <a:latin typeface="+mn-lt"/>
              </a:rPr>
              <a:t>Increases brownfield security posture paired with existing equipment to enable secured connectivity</a:t>
            </a:r>
          </a:p>
          <a:p>
            <a:pPr defTabSz="914192">
              <a:defRPr/>
            </a:pPr>
            <a:endParaRPr lang="en-US" sz="1200" b="1" kern="0" dirty="0">
              <a:solidFill>
                <a:srgbClr val="000000"/>
              </a:solidFill>
              <a:latin typeface="+mn-lt"/>
            </a:endParaRPr>
          </a:p>
          <a:p>
            <a:pPr defTabSz="914192">
              <a:defRPr/>
            </a:pPr>
            <a:r>
              <a:rPr lang="en-US" sz="1200" b="1" kern="0" dirty="0">
                <a:solidFill>
                  <a:srgbClr val="000000"/>
                </a:solidFill>
                <a:latin typeface="+mn-lt"/>
              </a:rPr>
              <a:t>Azure IoT Central</a:t>
            </a:r>
          </a:p>
          <a:p>
            <a:pPr defTabSz="914192">
              <a:defRPr/>
            </a:pPr>
            <a:r>
              <a:rPr lang="en-US" sz="1200" kern="0" dirty="0">
                <a:solidFill>
                  <a:srgbClr val="000000"/>
                </a:solidFill>
                <a:latin typeface="+mn-lt"/>
              </a:rPr>
              <a:t>Reduces risk by using security posture management, threat monitoring, and remediation</a:t>
            </a:r>
          </a:p>
          <a:p>
            <a:pPr marL="0" indent="0">
              <a:buNone/>
            </a:pPr>
            <a:endParaRPr lang="en-US" sz="1200" dirty="0">
              <a:latin typeface="+mn-lt"/>
            </a:endParaRPr>
          </a:p>
          <a:p>
            <a:pPr defTabSz="932108">
              <a:defRPr/>
            </a:pPr>
            <a:r>
              <a:rPr lang="en-US" sz="1200" b="1" kern="0" dirty="0">
                <a:solidFill>
                  <a:srgbClr val="000000"/>
                </a:solidFill>
                <a:latin typeface="+mn-lt"/>
                <a:cs typeface="Segoe UI" panose="020B0502040204020203" pitchFamily="34" charset="0"/>
              </a:rPr>
              <a:t>Azure IoT Edge </a:t>
            </a:r>
          </a:p>
          <a:p>
            <a:pPr defTabSz="932108">
              <a:defRPr/>
            </a:pPr>
            <a:r>
              <a:rPr lang="en-US" sz="1200" kern="0" dirty="0">
                <a:solidFill>
                  <a:srgbClr val="000000"/>
                </a:solidFill>
                <a:latin typeface="+mn-lt"/>
              </a:rPr>
              <a:t>Ensures devices have the right software and that only authorized edge devices can communicate with one another</a:t>
            </a:r>
            <a:endParaRPr lang="en-US" sz="1200" kern="0" dirty="0">
              <a:solidFill>
                <a:srgbClr val="000000"/>
              </a:solidFill>
              <a:latin typeface="+mn-lt"/>
              <a:cs typeface="Segoe UI" panose="020B0502040204020203" pitchFamily="34" charset="0"/>
            </a:endParaRPr>
          </a:p>
          <a:p>
            <a:pPr marL="0" indent="0">
              <a:buNone/>
            </a:pPr>
            <a:endParaRPr lang="en-US" sz="1200" dirty="0">
              <a:latin typeface="+mn-lt"/>
            </a:endParaRPr>
          </a:p>
          <a:p>
            <a:pPr defTabSz="914192">
              <a:defRPr/>
            </a:pPr>
            <a:r>
              <a:rPr lang="en-US" sz="1200" b="1" kern="0" dirty="0">
                <a:solidFill>
                  <a:srgbClr val="000000"/>
                </a:solidFill>
                <a:latin typeface="+mn-lt"/>
              </a:rPr>
              <a:t>Azure IoT Hub</a:t>
            </a:r>
          </a:p>
          <a:p>
            <a:pPr defTabSz="914192">
              <a:defRPr/>
            </a:pPr>
            <a:r>
              <a:rPr lang="en-US" sz="1200" kern="0" dirty="0">
                <a:solidFill>
                  <a:srgbClr val="000000"/>
                </a:solidFill>
                <a:latin typeface="+mn-lt"/>
              </a:rPr>
              <a:t>Enables highly secure and reliable communication between your IoT application and the devices it manages</a:t>
            </a:r>
          </a:p>
          <a:p>
            <a:pPr marL="0" indent="0">
              <a:buNone/>
            </a:pPr>
            <a:endParaRPr lang="en-US" dirty="0"/>
          </a:p>
        </p:txBody>
      </p:sp>
      <p:sp>
        <p:nvSpPr>
          <p:cNvPr id="4" name="Footer Placeholder 3"/>
          <p:cNvSpPr>
            <a:spLocks noGrp="1"/>
          </p:cNvSpPr>
          <p:nvPr>
            <p:ph type="ftr" sz="quarter" idx="4"/>
          </p:nvPr>
        </p:nvSpPr>
        <p:spPr/>
        <p:txBody>
          <a:bodyPr/>
          <a:lstStyle/>
          <a:p>
            <a:pPr marL="0" marR="0" lvl="0" indent="0" algn="l" defTabSz="932688" rtl="0" eaLnBrk="1" fontAlgn="auto" latinLnBrk="0" hangingPunct="1">
              <a:lnSpc>
                <a:spcPct val="100000"/>
              </a:lnSpc>
              <a:spcBef>
                <a:spcPts val="0"/>
              </a:spcBef>
              <a:spcAft>
                <a:spcPts val="0"/>
              </a:spcAft>
              <a:buClrTx/>
              <a:buSzTx/>
              <a:buFontTx/>
              <a:buNone/>
              <a:tabLst/>
              <a:defRPr/>
            </a:pPr>
            <a:r>
              <a:rPr kumimoji="0" lang="en-US" sz="800" b="0" i="0" u="none" strike="noStrike" kern="1200" cap="none" spc="0" normalizeH="0" baseline="0" noProof="0">
                <a:ln>
                  <a:noFill/>
                </a:ln>
                <a:solidFill>
                  <a:srgbClr val="000000"/>
                </a:solidFill>
                <a:effectLst/>
                <a:uLnTx/>
                <a:uFillTx/>
                <a:latin typeface="Segoe UI"/>
                <a:ea typeface="+mn-ea"/>
                <a:cs typeface="+mn-cs"/>
              </a:rPr>
              <a:t>Presentation title</a:t>
            </a:r>
          </a:p>
        </p:txBody>
      </p:sp>
      <p:sp>
        <p:nvSpPr>
          <p:cNvPr id="5" name="Slide Number Placeholder 4"/>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800" b="0" i="0" u="none" strike="noStrike" kern="1200" cap="none" spc="0" normalizeH="0" baseline="0" noProof="0" smtClean="0">
                <a:ln>
                  <a:noFill/>
                </a:ln>
                <a:solidFill>
                  <a:srgbClr val="000000"/>
                </a:solidFill>
                <a:effectLst/>
                <a:uLnTx/>
                <a:uFillTx/>
                <a:latin typeface="Segoe UI"/>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26</a:t>
            </a:fld>
            <a:endParaRPr kumimoji="0" lang="en-US" sz="800" b="0" i="0" u="none" strike="noStrike" kern="1200" cap="none" spc="0" normalizeH="0" baseline="0" noProof="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11417718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a:extLst>
              <a:ext uri="{FF2B5EF4-FFF2-40B4-BE49-F238E27FC236}">
                <a16:creationId xmlns:a16="http://schemas.microsoft.com/office/drawing/2014/main" id="{EF17A2D3-CA96-46D3-A2DA-6CA179109E55}"/>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11619" name="Notes Placeholder 2">
            <a:extLst>
              <a:ext uri="{FF2B5EF4-FFF2-40B4-BE49-F238E27FC236}">
                <a16:creationId xmlns:a16="http://schemas.microsoft.com/office/drawing/2014/main" id="{557296DC-8AD5-42F7-B01B-C33861B7C138}"/>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1200">
                <a:latin typeface="+mn-lt"/>
              </a:rPr>
              <a:t>Azure Sphere brings more than</a:t>
            </a:r>
            <a:r>
              <a:rPr lang="en-US" sz="1200">
                <a:gradFill>
                  <a:gsLst>
                    <a:gs pos="83000">
                      <a:srgbClr val="FFFFFF"/>
                    </a:gs>
                    <a:gs pos="100000">
                      <a:srgbClr val="FFFFFF"/>
                    </a:gs>
                  </a:gsLst>
                  <a:lin ang="5400000" scaled="1"/>
                </a:gradFill>
                <a:latin typeface="+mn-lt"/>
                <a:cs typeface="Segoe UI Semibold"/>
              </a:rPr>
              <a:t> 10 years of security and OS updates delivered directly to each device by Microsoft. It’s an </a:t>
            </a:r>
            <a:r>
              <a:rPr lang="en-US" altLang="en-US" sz="1200">
                <a:latin typeface="+mn-lt"/>
              </a:rPr>
              <a:t>end-to-end solution for securing IoT devices. You can use it to secure your existing mission-critical equipment, or to build net-new devices that are secured from the start. So device manufacturers can focus their energy on the applications and features they want to deliver to customers, and not the rigorous work it takes to manage a secured operating system.  </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en-US" sz="1200">
              <a:latin typeface="+mn-lt"/>
            </a:endParaRPr>
          </a:p>
          <a:p>
            <a:pPr marL="0" marR="0" lvl="0" indent="0" algn="l" defTabSz="914400" rtl="0" eaLnBrk="1" fontAlgn="auto" latinLnBrk="0" hangingPunct="1">
              <a:lnSpc>
                <a:spcPct val="100000"/>
              </a:lnSpc>
              <a:spcBef>
                <a:spcPct val="0"/>
              </a:spcBef>
              <a:spcAft>
                <a:spcPts val="0"/>
              </a:spcAft>
              <a:buClrTx/>
              <a:buSzTx/>
              <a:buFontTx/>
              <a:buNone/>
              <a:tabLst/>
              <a:defRPr/>
            </a:pPr>
            <a:r>
              <a:rPr lang="en-US" altLang="en-US" sz="1200">
                <a:latin typeface="+mn-lt"/>
              </a:rPr>
              <a:t>Features include:</a:t>
            </a:r>
          </a:p>
          <a:p>
            <a:pPr marL="0" marR="0" lvl="0" indent="0" algn="l" defTabSz="914400" rtl="0" eaLnBrk="1" fontAlgn="auto" latinLnBrk="0" hangingPunct="1">
              <a:lnSpc>
                <a:spcPct val="100000"/>
              </a:lnSpc>
              <a:spcBef>
                <a:spcPct val="0"/>
              </a:spcBef>
              <a:spcAft>
                <a:spcPts val="0"/>
              </a:spcAft>
              <a:buClrTx/>
              <a:buSzTx/>
              <a:buFontTx/>
              <a:buNone/>
              <a:tabLst/>
              <a:defRPr/>
            </a:pPr>
            <a:endParaRPr lang="en-US" altLang="en-US" sz="1200">
              <a:latin typeface="+mn-lt"/>
            </a:endParaRPr>
          </a:p>
          <a:p>
            <a:pPr marL="342900" marR="0" lvl="0" indent="-342900" defTabSz="932108"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282828"/>
                    </a:gs>
                    <a:gs pos="100000">
                      <a:srgbClr val="282828"/>
                    </a:gs>
                  </a:gsLst>
                  <a:lin ang="0" scaled="1"/>
                </a:gradFill>
                <a:effectLst/>
                <a:uLnTx/>
                <a:uFillTx/>
                <a:latin typeface="+mn-lt"/>
                <a:ea typeface="+mn-ea"/>
                <a:cs typeface="Segoe UI" panose="020B0502040204020203" pitchFamily="34" charset="0"/>
              </a:rPr>
              <a:t>Security support for any device</a:t>
            </a:r>
          </a:p>
          <a:p>
            <a:pPr marL="342900" marR="0" lvl="0" indent="-342900" defTabSz="932108"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282828"/>
                    </a:gs>
                    <a:gs pos="100000">
                      <a:srgbClr val="282828"/>
                    </a:gs>
                  </a:gsLst>
                  <a:lin ang="0" scaled="1"/>
                </a:gradFill>
                <a:effectLst/>
                <a:uLnTx/>
                <a:uFillTx/>
                <a:latin typeface="+mn-lt"/>
                <a:ea typeface="+mn-ea"/>
                <a:cs typeface="Segoe UI" panose="020B0502040204020203" pitchFamily="34" charset="0"/>
              </a:rPr>
              <a:t>Ongoing OS and security updates</a:t>
            </a:r>
          </a:p>
          <a:p>
            <a:pPr marL="342900" marR="0" lvl="0" indent="-342900" defTabSz="932108"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282828"/>
                    </a:gs>
                    <a:gs pos="100000">
                      <a:srgbClr val="282828"/>
                    </a:gs>
                  </a:gsLst>
                  <a:lin ang="0" scaled="1"/>
                </a:gradFill>
                <a:effectLst/>
                <a:uLnTx/>
                <a:uFillTx/>
                <a:latin typeface="+mn-lt"/>
                <a:ea typeface="+mn-ea"/>
                <a:cs typeface="Segoe UI" panose="020B0502040204020203" pitchFamily="34" charset="0"/>
              </a:rPr>
              <a:t>Edge workloads protected by enclaves</a:t>
            </a:r>
          </a:p>
          <a:p>
            <a:pPr marL="342900" marR="0" lvl="0" indent="-342900" defTabSz="932108" eaLnBrk="1" fontAlgn="auto" latinLnBrk="0" hangingPunct="1">
              <a:lnSpc>
                <a:spcPct val="100000"/>
              </a:lnSpc>
              <a:spcBef>
                <a:spcPts val="0"/>
              </a:spcBef>
              <a:spcAft>
                <a:spcPts val="1198"/>
              </a:spcAft>
              <a:buClrTx/>
              <a:buSzTx/>
              <a:buFont typeface="Arial" panose="020B0604020202020204" pitchFamily="34" charset="0"/>
              <a:buChar char="•"/>
              <a:tabLst/>
              <a:defRPr/>
            </a:pPr>
            <a:r>
              <a:rPr kumimoji="0" lang="en-US" sz="1200" b="0" i="0" u="none" strike="noStrike" kern="0" cap="none" spc="0" normalizeH="0" baseline="0" noProof="0">
                <a:ln>
                  <a:noFill/>
                </a:ln>
                <a:gradFill>
                  <a:gsLst>
                    <a:gs pos="0">
                      <a:srgbClr val="282828"/>
                    </a:gs>
                    <a:gs pos="100000">
                      <a:srgbClr val="282828"/>
                    </a:gs>
                  </a:gsLst>
                  <a:lin ang="0" scaled="1"/>
                </a:gradFill>
                <a:effectLst/>
                <a:uLnTx/>
                <a:uFillTx/>
                <a:latin typeface="+mn-lt"/>
                <a:ea typeface="+mn-ea"/>
                <a:cs typeface="Segoe UI" panose="020B0502040204020203" pitchFamily="34" charset="0"/>
              </a:rPr>
              <a:t>Threat monitoring and mitigation across devices</a:t>
            </a:r>
          </a:p>
        </p:txBody>
      </p:sp>
      <p:sp>
        <p:nvSpPr>
          <p:cNvPr id="111620" name="Header Placeholder 3">
            <a:extLst>
              <a:ext uri="{FF2B5EF4-FFF2-40B4-BE49-F238E27FC236}">
                <a16:creationId xmlns:a16="http://schemas.microsoft.com/office/drawing/2014/main" id="{6820D284-A74B-4E6E-BF20-7045CF0F732A}"/>
              </a:ext>
            </a:extLst>
          </p:cNvPr>
          <p:cNvSpPr>
            <a:spLocks noGrp="1" noChangeArrowheads="1"/>
          </p:cNvSpPr>
          <p:nvPr>
            <p:ph type="hdr" sz="quarter"/>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1651000">
              <a:defRPr sz="1700">
                <a:solidFill>
                  <a:schemeClr val="tx1"/>
                </a:solidFill>
                <a:latin typeface="Segoe UI" panose="020B0502040204020203" pitchFamily="34" charset="0"/>
              </a:defRPr>
            </a:lvl1pPr>
            <a:lvl2pPr marL="742950" indent="-285750" defTabSz="1651000">
              <a:defRPr sz="1700">
                <a:solidFill>
                  <a:schemeClr val="tx1"/>
                </a:solidFill>
                <a:latin typeface="Segoe UI" panose="020B0502040204020203" pitchFamily="34" charset="0"/>
              </a:defRPr>
            </a:lvl2pPr>
            <a:lvl3pPr marL="1143000" indent="-228600" defTabSz="1651000">
              <a:defRPr sz="1700">
                <a:solidFill>
                  <a:schemeClr val="tx1"/>
                </a:solidFill>
                <a:latin typeface="Segoe UI" panose="020B0502040204020203" pitchFamily="34" charset="0"/>
              </a:defRPr>
            </a:lvl3pPr>
            <a:lvl4pPr marL="1600200" indent="-228600" defTabSz="1651000">
              <a:defRPr sz="1700">
                <a:solidFill>
                  <a:schemeClr val="tx1"/>
                </a:solidFill>
                <a:latin typeface="Segoe UI" panose="020B0502040204020203" pitchFamily="34" charset="0"/>
              </a:defRPr>
            </a:lvl4pPr>
            <a:lvl5pPr marL="2057400" indent="-228600" defTabSz="1651000">
              <a:defRPr sz="1700">
                <a:solidFill>
                  <a:schemeClr val="tx1"/>
                </a:solidFill>
                <a:latin typeface="Segoe UI" panose="020B0502040204020203" pitchFamily="34" charset="0"/>
              </a:defRPr>
            </a:lvl5pPr>
            <a:lvl6pPr marL="2514600" indent="-228600" defTabSz="1651000" fontAlgn="base">
              <a:spcBef>
                <a:spcPct val="0"/>
              </a:spcBef>
              <a:spcAft>
                <a:spcPct val="0"/>
              </a:spcAft>
              <a:defRPr sz="1700">
                <a:solidFill>
                  <a:schemeClr val="tx1"/>
                </a:solidFill>
                <a:latin typeface="Segoe UI" panose="020B0502040204020203" pitchFamily="34" charset="0"/>
              </a:defRPr>
            </a:lvl6pPr>
            <a:lvl7pPr marL="2971800" indent="-228600" defTabSz="1651000" fontAlgn="base">
              <a:spcBef>
                <a:spcPct val="0"/>
              </a:spcBef>
              <a:spcAft>
                <a:spcPct val="0"/>
              </a:spcAft>
              <a:defRPr sz="1700">
                <a:solidFill>
                  <a:schemeClr val="tx1"/>
                </a:solidFill>
                <a:latin typeface="Segoe UI" panose="020B0502040204020203" pitchFamily="34" charset="0"/>
              </a:defRPr>
            </a:lvl7pPr>
            <a:lvl8pPr marL="3429000" indent="-228600" defTabSz="1651000" fontAlgn="base">
              <a:spcBef>
                <a:spcPct val="0"/>
              </a:spcBef>
              <a:spcAft>
                <a:spcPct val="0"/>
              </a:spcAft>
              <a:defRPr sz="1700">
                <a:solidFill>
                  <a:schemeClr val="tx1"/>
                </a:solidFill>
                <a:latin typeface="Segoe UI" panose="020B0502040204020203" pitchFamily="34" charset="0"/>
              </a:defRPr>
            </a:lvl8pPr>
            <a:lvl9pPr marL="3886200" indent="-228600" defTabSz="1651000" fontAlgn="base">
              <a:spcBef>
                <a:spcPct val="0"/>
              </a:spcBef>
              <a:spcAft>
                <a:spcPct val="0"/>
              </a:spcAft>
              <a:defRPr sz="1700">
                <a:solidFill>
                  <a:schemeClr val="tx1"/>
                </a:solidFill>
                <a:latin typeface="Segoe UI" panose="020B0502040204020203" pitchFamily="34" charset="0"/>
              </a:defRPr>
            </a:lvl9pPr>
          </a:lstStyle>
          <a:p>
            <a:pPr marL="0" marR="0" lvl="0" indent="0" algn="l" defTabSz="1651000" rtl="0" eaLnBrk="1" fontAlgn="base" latinLnBrk="0" hangingPunct="1">
              <a:lnSpc>
                <a:spcPct val="100000"/>
              </a:lnSpc>
              <a:spcBef>
                <a:spcPct val="0"/>
              </a:spcBef>
              <a:spcAft>
                <a:spcPct val="0"/>
              </a:spcAft>
              <a:buClrTx/>
              <a:buSzTx/>
              <a:buFontTx/>
              <a:buNone/>
              <a:tabLst/>
              <a:defRPr/>
            </a:pPr>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5" name="Footer Placeholder 4">
            <a:extLst>
              <a:ext uri="{FF2B5EF4-FFF2-40B4-BE49-F238E27FC236}">
                <a16:creationId xmlns:a16="http://schemas.microsoft.com/office/drawing/2014/main" id="{552002AE-FF10-4476-A112-5B6792D57DAC}"/>
              </a:ext>
            </a:extLst>
          </p:cNvPr>
          <p:cNvSpPr>
            <a:spLocks noGrp="1"/>
          </p:cNvSpPr>
          <p:nvPr>
            <p:ph type="ftr" sz="quarter" idx="4"/>
          </p:nvPr>
        </p:nvSpPr>
        <p:spPr>
          <a:xfrm>
            <a:off x="0" y="8686800"/>
            <a:ext cx="5920740" cy="355964"/>
          </a:xfrm>
        </p:spPr>
        <p:txBody>
          <a:bodyPr/>
          <a:lstStyle/>
          <a:p>
            <a:pPr marL="0" marR="0" lvl="0" indent="0" algn="l" defTabSz="150071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anose="020B0502040204020203" pitchFamily="34" charset="0"/>
                <a:ea typeface="+mn-ea"/>
                <a:cs typeface="Segoe UI" pitchFamily="34" charset="0"/>
              </a:rPr>
              <a:t>© 2014 Microsoft Corporation. All rights reserved. MICROSOFT MAKES NO WARRANTIES, EXPRESS, IMPLIED OR STATUTORY, AS TO THE INFORMATION IN THIS PRESENTATION.</a:t>
            </a:r>
          </a:p>
        </p:txBody>
      </p:sp>
      <p:sp>
        <p:nvSpPr>
          <p:cNvPr id="111622" name="Date Placeholder 5">
            <a:extLst>
              <a:ext uri="{FF2B5EF4-FFF2-40B4-BE49-F238E27FC236}">
                <a16:creationId xmlns:a16="http://schemas.microsoft.com/office/drawing/2014/main" id="{2BE920AF-8B90-43B9-ADC0-DB6759E94B98}"/>
              </a:ext>
            </a:extLst>
          </p:cNvPr>
          <p:cNvSpPr>
            <a:spLocks noGrp="1" noChangeArrowheads="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defTabSz="1651000">
              <a:defRPr sz="1700">
                <a:solidFill>
                  <a:schemeClr val="tx1"/>
                </a:solidFill>
                <a:latin typeface="Segoe UI" panose="020B0502040204020203" pitchFamily="34" charset="0"/>
              </a:defRPr>
            </a:lvl1pPr>
            <a:lvl2pPr marL="742950" indent="-285750" defTabSz="1651000">
              <a:defRPr sz="1700">
                <a:solidFill>
                  <a:schemeClr val="tx1"/>
                </a:solidFill>
                <a:latin typeface="Segoe UI" panose="020B0502040204020203" pitchFamily="34" charset="0"/>
              </a:defRPr>
            </a:lvl2pPr>
            <a:lvl3pPr marL="1143000" indent="-228600" defTabSz="1651000">
              <a:defRPr sz="1700">
                <a:solidFill>
                  <a:schemeClr val="tx1"/>
                </a:solidFill>
                <a:latin typeface="Segoe UI" panose="020B0502040204020203" pitchFamily="34" charset="0"/>
              </a:defRPr>
            </a:lvl3pPr>
            <a:lvl4pPr marL="1600200" indent="-228600" defTabSz="1651000">
              <a:defRPr sz="1700">
                <a:solidFill>
                  <a:schemeClr val="tx1"/>
                </a:solidFill>
                <a:latin typeface="Segoe UI" panose="020B0502040204020203" pitchFamily="34" charset="0"/>
              </a:defRPr>
            </a:lvl4pPr>
            <a:lvl5pPr marL="2057400" indent="-228600" defTabSz="1651000">
              <a:defRPr sz="1700">
                <a:solidFill>
                  <a:schemeClr val="tx1"/>
                </a:solidFill>
                <a:latin typeface="Segoe UI" panose="020B0502040204020203" pitchFamily="34" charset="0"/>
              </a:defRPr>
            </a:lvl5pPr>
            <a:lvl6pPr marL="2514600" indent="-228600" defTabSz="1651000" fontAlgn="base">
              <a:spcBef>
                <a:spcPct val="0"/>
              </a:spcBef>
              <a:spcAft>
                <a:spcPct val="0"/>
              </a:spcAft>
              <a:defRPr sz="1700">
                <a:solidFill>
                  <a:schemeClr val="tx1"/>
                </a:solidFill>
                <a:latin typeface="Segoe UI" panose="020B0502040204020203" pitchFamily="34" charset="0"/>
              </a:defRPr>
            </a:lvl6pPr>
            <a:lvl7pPr marL="2971800" indent="-228600" defTabSz="1651000" fontAlgn="base">
              <a:spcBef>
                <a:spcPct val="0"/>
              </a:spcBef>
              <a:spcAft>
                <a:spcPct val="0"/>
              </a:spcAft>
              <a:defRPr sz="1700">
                <a:solidFill>
                  <a:schemeClr val="tx1"/>
                </a:solidFill>
                <a:latin typeface="Segoe UI" panose="020B0502040204020203" pitchFamily="34" charset="0"/>
              </a:defRPr>
            </a:lvl7pPr>
            <a:lvl8pPr marL="3429000" indent="-228600" defTabSz="1651000" fontAlgn="base">
              <a:spcBef>
                <a:spcPct val="0"/>
              </a:spcBef>
              <a:spcAft>
                <a:spcPct val="0"/>
              </a:spcAft>
              <a:defRPr sz="1700">
                <a:solidFill>
                  <a:schemeClr val="tx1"/>
                </a:solidFill>
                <a:latin typeface="Segoe UI" panose="020B0502040204020203" pitchFamily="34" charset="0"/>
              </a:defRPr>
            </a:lvl8pPr>
            <a:lvl9pPr marL="3886200" indent="-228600" defTabSz="1651000" fontAlgn="base">
              <a:spcBef>
                <a:spcPct val="0"/>
              </a:spcBef>
              <a:spcAft>
                <a:spcPct val="0"/>
              </a:spcAft>
              <a:defRPr sz="1700">
                <a:solidFill>
                  <a:schemeClr val="tx1"/>
                </a:solidFill>
                <a:latin typeface="Segoe UI" panose="020B0502040204020203" pitchFamily="34" charset="0"/>
              </a:defRPr>
            </a:lvl9pPr>
          </a:lstStyle>
          <a:p>
            <a:pPr marL="0" marR="0" lvl="0" indent="0" algn="r" defTabSz="1651000" rtl="0" eaLnBrk="1" fontAlgn="base" latinLnBrk="0" hangingPunct="1">
              <a:lnSpc>
                <a:spcPct val="100000"/>
              </a:lnSpc>
              <a:spcBef>
                <a:spcPct val="0"/>
              </a:spcBef>
              <a:spcAft>
                <a:spcPct val="0"/>
              </a:spcAft>
              <a:buClrTx/>
              <a:buSzTx/>
              <a:buFontTx/>
              <a:buNone/>
              <a:tabLst/>
              <a:defRPr/>
            </a:pPr>
            <a:fld id="{AF8DCEA5-0E36-48FF-9C67-D3C99038C47E}" type="datetime8">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1651000" rtl="0" eaLnBrk="1" fontAlgn="base" latinLnBrk="0" hangingPunct="1">
                <a:lnSpc>
                  <a:spcPct val="100000"/>
                </a:lnSpc>
                <a:spcBef>
                  <a:spcPct val="0"/>
                </a:spcBef>
                <a:spcAft>
                  <a:spcPct val="0"/>
                </a:spcAft>
                <a:buClrTx/>
                <a:buSzTx/>
                <a:buFontTx/>
                <a:buNone/>
                <a:tabLst/>
                <a:defRPr/>
              </a:pPr>
              <a:t>11/4/2020 4:55 PM</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
        <p:nvSpPr>
          <p:cNvPr id="111623" name="Slide Number Placeholder 6">
            <a:extLst>
              <a:ext uri="{FF2B5EF4-FFF2-40B4-BE49-F238E27FC236}">
                <a16:creationId xmlns:a16="http://schemas.microsoft.com/office/drawing/2014/main" id="{C34A76F8-8BEA-4D8F-99A7-E69AAEDCF005}"/>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1651000">
              <a:defRPr sz="1700">
                <a:solidFill>
                  <a:schemeClr val="tx1"/>
                </a:solidFill>
                <a:latin typeface="Segoe UI" panose="020B0502040204020203" pitchFamily="34" charset="0"/>
              </a:defRPr>
            </a:lvl1pPr>
            <a:lvl2pPr marL="742950" indent="-285750" defTabSz="1651000">
              <a:defRPr sz="1700">
                <a:solidFill>
                  <a:schemeClr val="tx1"/>
                </a:solidFill>
                <a:latin typeface="Segoe UI" panose="020B0502040204020203" pitchFamily="34" charset="0"/>
              </a:defRPr>
            </a:lvl2pPr>
            <a:lvl3pPr marL="1143000" indent="-228600" defTabSz="1651000">
              <a:defRPr sz="1700">
                <a:solidFill>
                  <a:schemeClr val="tx1"/>
                </a:solidFill>
                <a:latin typeface="Segoe UI" panose="020B0502040204020203" pitchFamily="34" charset="0"/>
              </a:defRPr>
            </a:lvl3pPr>
            <a:lvl4pPr marL="1600200" indent="-228600" defTabSz="1651000">
              <a:defRPr sz="1700">
                <a:solidFill>
                  <a:schemeClr val="tx1"/>
                </a:solidFill>
                <a:latin typeface="Segoe UI" panose="020B0502040204020203" pitchFamily="34" charset="0"/>
              </a:defRPr>
            </a:lvl4pPr>
            <a:lvl5pPr marL="2057400" indent="-228600" defTabSz="1651000">
              <a:defRPr sz="1700">
                <a:solidFill>
                  <a:schemeClr val="tx1"/>
                </a:solidFill>
                <a:latin typeface="Segoe UI" panose="020B0502040204020203" pitchFamily="34" charset="0"/>
              </a:defRPr>
            </a:lvl5pPr>
            <a:lvl6pPr marL="2514600" indent="-228600" defTabSz="1651000" fontAlgn="base">
              <a:spcBef>
                <a:spcPct val="0"/>
              </a:spcBef>
              <a:spcAft>
                <a:spcPct val="0"/>
              </a:spcAft>
              <a:defRPr sz="1700">
                <a:solidFill>
                  <a:schemeClr val="tx1"/>
                </a:solidFill>
                <a:latin typeface="Segoe UI" panose="020B0502040204020203" pitchFamily="34" charset="0"/>
              </a:defRPr>
            </a:lvl6pPr>
            <a:lvl7pPr marL="2971800" indent="-228600" defTabSz="1651000" fontAlgn="base">
              <a:spcBef>
                <a:spcPct val="0"/>
              </a:spcBef>
              <a:spcAft>
                <a:spcPct val="0"/>
              </a:spcAft>
              <a:defRPr sz="1700">
                <a:solidFill>
                  <a:schemeClr val="tx1"/>
                </a:solidFill>
                <a:latin typeface="Segoe UI" panose="020B0502040204020203" pitchFamily="34" charset="0"/>
              </a:defRPr>
            </a:lvl7pPr>
            <a:lvl8pPr marL="3429000" indent="-228600" defTabSz="1651000" fontAlgn="base">
              <a:spcBef>
                <a:spcPct val="0"/>
              </a:spcBef>
              <a:spcAft>
                <a:spcPct val="0"/>
              </a:spcAft>
              <a:defRPr sz="1700">
                <a:solidFill>
                  <a:schemeClr val="tx1"/>
                </a:solidFill>
                <a:latin typeface="Segoe UI" panose="020B0502040204020203" pitchFamily="34" charset="0"/>
              </a:defRPr>
            </a:lvl8pPr>
            <a:lvl9pPr marL="3886200" indent="-228600" defTabSz="1651000" fontAlgn="base">
              <a:spcBef>
                <a:spcPct val="0"/>
              </a:spcBef>
              <a:spcAft>
                <a:spcPct val="0"/>
              </a:spcAft>
              <a:defRPr sz="1700">
                <a:solidFill>
                  <a:schemeClr val="tx1"/>
                </a:solidFill>
                <a:latin typeface="Segoe UI" panose="020B0502040204020203" pitchFamily="34" charset="0"/>
              </a:defRPr>
            </a:lvl9pPr>
          </a:lstStyle>
          <a:p>
            <a:pPr marL="0" marR="0" lvl="0" indent="0" algn="r" defTabSz="1651000" rtl="0" eaLnBrk="1" fontAlgn="base" latinLnBrk="0" hangingPunct="1">
              <a:lnSpc>
                <a:spcPct val="100000"/>
              </a:lnSpc>
              <a:spcBef>
                <a:spcPct val="0"/>
              </a:spcBef>
              <a:spcAft>
                <a:spcPct val="0"/>
              </a:spcAft>
              <a:buClrTx/>
              <a:buSzTx/>
              <a:buFontTx/>
              <a:buNone/>
              <a:tabLst/>
              <a:defRPr/>
            </a:pPr>
            <a:fld id="{3A3FA556-C5F4-4F0A-8ABF-784BAFA0C367}" type="slidenum">
              <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rPr>
              <a:pPr marL="0" marR="0" lvl="0" indent="0" algn="r" defTabSz="16510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Calibri" panose="020F0502020204030204" pitchFamily="34" charset="0"/>
              <a:ea typeface="+mn-ea"/>
              <a:cs typeface="+mn-cs"/>
            </a:endParaRPr>
          </a:p>
        </p:txBody>
      </p:sp>
    </p:spTree>
    <p:extLst>
      <p:ext uri="{BB962C8B-B14F-4D97-AF65-F5344CB8AC3E}">
        <p14:creationId xmlns:p14="http://schemas.microsoft.com/office/powerpoint/2010/main" val="331565609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Power to the edge includes different components of Azure IoT Edge.</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28</a:t>
            </a:fld>
            <a:endParaRPr lang="en-US"/>
          </a:p>
        </p:txBody>
      </p:sp>
    </p:spTree>
    <p:extLst>
      <p:ext uri="{BB962C8B-B14F-4D97-AF65-F5344CB8AC3E}">
        <p14:creationId xmlns:p14="http://schemas.microsoft.com/office/powerpoint/2010/main" val="23467816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32597">
              <a:spcAft>
                <a:spcPts val="600"/>
              </a:spcAft>
              <a:defRPr/>
            </a:pPr>
            <a:r>
              <a:rPr lang="en-US" dirty="0">
                <a:latin typeface="+mn-lt"/>
              </a:rPr>
              <a:t>Azure IoT Edge lets you extend cloud intelligence to devices. </a:t>
            </a:r>
            <a:r>
              <a:rPr lang="en-US" sz="1200" kern="0" dirty="0">
                <a:gradFill>
                  <a:gsLst>
                    <a:gs pos="83000">
                      <a:schemeClr val="tx1"/>
                    </a:gs>
                    <a:gs pos="100000">
                      <a:schemeClr val="tx1"/>
                    </a:gs>
                  </a:gsLst>
                  <a:lin ang="5400000" scaled="1"/>
                </a:gradFill>
                <a:latin typeface="+mn-lt"/>
                <a:cs typeface="Segoe UI" panose="020B0502040204020203" pitchFamily="34" charset="0"/>
              </a:rPr>
              <a:t>It addresses the risks that are inherent when moving data and analytics to the edge, with security standards that balance flexibility for different deployment scenarios with the protection that one might expect from all Azure services. Azure IoT Edge runs on various makes and models of hardware, supports several operating systems, and applies to diverse deployment scenarios. And it’s an extensible security framework based on well-grounded principles that are designed for scale. </a:t>
            </a:r>
            <a:endParaRPr lang="en-US" dirty="0">
              <a:latin typeface="+mn-lt"/>
            </a:endParaRPr>
          </a:p>
          <a:p>
            <a:endParaRPr lang="en-US" dirty="0">
              <a:latin typeface="+mn-lt"/>
            </a:endParaRPr>
          </a:p>
          <a:p>
            <a:pPr algn="l"/>
            <a:r>
              <a:rPr lang="en-US" b="1" dirty="0">
                <a:latin typeface="+mn-lt"/>
              </a:rPr>
              <a:t>Azure</a:t>
            </a:r>
            <a:r>
              <a:rPr lang="en-US" dirty="0">
                <a:latin typeface="+mn-lt"/>
              </a:rPr>
              <a:t> </a:t>
            </a:r>
            <a:r>
              <a:rPr lang="en-US" b="1" i="0" dirty="0">
                <a:solidFill>
                  <a:srgbClr val="171717"/>
                </a:solidFill>
                <a:effectLst/>
                <a:latin typeface="+mn-lt"/>
              </a:rPr>
              <a:t>IoT Edge modules </a:t>
            </a:r>
            <a:r>
              <a:rPr lang="en-US" b="0" i="0" dirty="0">
                <a:solidFill>
                  <a:srgbClr val="171717"/>
                </a:solidFill>
                <a:effectLst/>
                <a:latin typeface="+mn-lt"/>
              </a:rPr>
              <a:t>are units of execution, implemented as Docker compatible containers, that run your business logic at the edge. </a:t>
            </a:r>
          </a:p>
          <a:p>
            <a:pPr algn="l"/>
            <a:endParaRPr lang="en-US" b="0" i="0" dirty="0">
              <a:solidFill>
                <a:srgbClr val="171717"/>
              </a:solidFill>
              <a:effectLst/>
              <a:latin typeface="+mn-lt"/>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Azure</a:t>
            </a:r>
            <a:r>
              <a:rPr lang="en-US" dirty="0">
                <a:latin typeface="+mn-lt"/>
              </a:rPr>
              <a:t> </a:t>
            </a:r>
            <a:r>
              <a:rPr lang="en-US" sz="1200" b="1" i="0" kern="1200" dirty="0">
                <a:solidFill>
                  <a:srgbClr val="171717"/>
                </a:solidFill>
                <a:effectLst/>
                <a:latin typeface="+mn-lt"/>
                <a:ea typeface="+mn-ea"/>
                <a:cs typeface="+mn-cs"/>
              </a:rPr>
              <a:t>IoT Edge runtime </a:t>
            </a:r>
            <a:r>
              <a:rPr lang="en-US" sz="1200" b="0" i="0" kern="1200" dirty="0">
                <a:solidFill>
                  <a:srgbClr val="171717"/>
                </a:solidFill>
                <a:effectLst/>
                <a:latin typeface="+mn-lt"/>
                <a:ea typeface="+mn-ea"/>
                <a:cs typeface="+mn-cs"/>
              </a:rPr>
              <a:t>enables custom and cloud logic on IoT Edge devices.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rgbClr val="171717"/>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mn-lt"/>
              </a:rPr>
              <a:t>Azure</a:t>
            </a:r>
            <a:r>
              <a:rPr lang="en-US" dirty="0">
                <a:latin typeface="+mn-lt"/>
              </a:rPr>
              <a:t> </a:t>
            </a:r>
            <a:r>
              <a:rPr lang="en-US" sz="1200" b="1" i="0" kern="1200" dirty="0">
                <a:solidFill>
                  <a:srgbClr val="171717"/>
                </a:solidFill>
                <a:effectLst/>
                <a:latin typeface="+mn-lt"/>
                <a:ea typeface="+mn-ea"/>
                <a:cs typeface="+mn-cs"/>
              </a:rPr>
              <a:t>IoT Edge cloud </a:t>
            </a:r>
            <a:r>
              <a:rPr lang="en-US" sz="1200" b="0" i="0" kern="1200" dirty="0">
                <a:solidFill>
                  <a:srgbClr val="171717"/>
                </a:solidFill>
                <a:effectLst/>
                <a:latin typeface="+mn-lt"/>
                <a:ea typeface="+mn-ea"/>
                <a:cs typeface="+mn-cs"/>
              </a:rPr>
              <a:t>interface enables remote monitoring and management.</a:t>
            </a:r>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183031F-ECEA-4C19-BA03-C2A74F473837}"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260992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Lastly, we have scale globally.</a:t>
            </a:r>
          </a:p>
          <a:p>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30</a:t>
            </a:fld>
            <a:endParaRPr lang="en-US"/>
          </a:p>
        </p:txBody>
      </p:sp>
    </p:spTree>
    <p:extLst>
      <p:ext uri="{BB962C8B-B14F-4D97-AF65-F5344CB8AC3E}">
        <p14:creationId xmlns:p14="http://schemas.microsoft.com/office/powerpoint/2010/main" val="15490435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15772">
              <a:lnSpc>
                <a:spcPct val="100000"/>
              </a:lnSpc>
              <a:spcAft>
                <a:spcPts val="0"/>
              </a:spcAft>
              <a:defRPr/>
            </a:pPr>
            <a:r>
              <a:rPr lang="en-US" sz="1200"/>
              <a:t>Microsoft has the industry-leading portfolio of services that help customers easily create IoT solutions spanning the intelligent cloud and edge based on their needs—from ready to use Software as a Service (SaaS) applications to custom solutions across device, cloud, and integration services.</a:t>
            </a:r>
          </a:p>
          <a:p>
            <a:endParaRPr lang="en-US" sz="1200"/>
          </a:p>
          <a:p>
            <a:r>
              <a:rPr lang="en-US" sz="1200"/>
              <a:t>Azure IoT is helping our customers </a:t>
            </a:r>
            <a:r>
              <a:rPr lang="en-US" sz="1200" i="0"/>
              <a:t>make things happen </a:t>
            </a:r>
            <a:r>
              <a:rPr lang="en-US" sz="1200"/>
              <a:t>at every level of their organization’s digital transformation by providing the most comprehensive portfolio for IoT from the edge to the cloud. You get enterprise-ready solutions, predictable costs and timelines, and the largest network of IoT partners across industry. You not only put your organization in position for </a:t>
            </a:r>
            <a:r>
              <a:rPr lang="en-US" sz="1200" i="0"/>
              <a:t>evolution </a:t>
            </a:r>
            <a:r>
              <a:rPr lang="en-US" sz="1200"/>
              <a:t>with improved efficiency and improved margins, but with advanced analytics and AI, Azure IoT puts your organization in position for </a:t>
            </a:r>
            <a:r>
              <a:rPr lang="en-US" sz="1200" i="0"/>
              <a:t>revolution</a:t>
            </a:r>
            <a:r>
              <a:rPr lang="en-US" sz="1200"/>
              <a:t> to disrupt, create new revenue streams, and stay ahead of the pack.</a:t>
            </a: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32864"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11/4/2020 4:55 PM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7372234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p>
        </p:txBody>
      </p:sp>
      <p:sp>
        <p:nvSpPr>
          <p:cNvPr id="4" name="Slide Number Placeholder 3"/>
          <p:cNvSpPr>
            <a:spLocks noGrp="1"/>
          </p:cNvSpPr>
          <p:nvPr>
            <p:ph type="sldNum" sz="quarter" idx="5"/>
          </p:nvPr>
        </p:nvSpPr>
        <p:spPr/>
        <p:txBody>
          <a:bodyPr/>
          <a:lstStyle/>
          <a:p>
            <a:fld id="{6F27A1F0-49ED-468D-8AED-D4716C3B901C}" type="slidenum">
              <a:rPr lang="en-US" smtClean="0"/>
              <a:t>33</a:t>
            </a:fld>
            <a:endParaRPr lang="en-US"/>
          </a:p>
        </p:txBody>
      </p:sp>
    </p:spTree>
    <p:extLst>
      <p:ext uri="{BB962C8B-B14F-4D97-AF65-F5344CB8AC3E}">
        <p14:creationId xmlns:p14="http://schemas.microsoft.com/office/powerpoint/2010/main" val="10735814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The Internet of Things (IoT) is a set of technology (solutions) built on the connectivity of billions of devices, for consumers and enterprises of all sizes. IoT platforms offer command and control, unprecedented access to data, and continuous improvement through connected design.</a:t>
            </a:r>
          </a:p>
          <a:p>
            <a:endParaRPr lang="en-US"/>
          </a:p>
          <a:p>
            <a:r>
              <a:rPr lang="en-US"/>
              <a:t>IoT solutions focuses on 3 core components:  </a:t>
            </a:r>
            <a:endParaRPr lang="en-US">
              <a:cs typeface="Calibri"/>
            </a:endParaRPr>
          </a:p>
          <a:p>
            <a:endParaRPr lang="en-US"/>
          </a:p>
          <a:p>
            <a:pPr marL="228600" indent="-228600">
              <a:buFont typeface="+mj-lt"/>
              <a:buAutoNum type="arabicPeriod"/>
            </a:pPr>
            <a:r>
              <a:rPr lang="en-US"/>
              <a:t>Things: This is the "T" in IoT. It means physical objects such as industrial equipment, devices, or sensors that connect to the Internet persistently or intermittently.</a:t>
            </a:r>
            <a:endParaRPr lang="en-US">
              <a:cs typeface="Calibri"/>
            </a:endParaRPr>
          </a:p>
          <a:p>
            <a:pPr marL="228600" lvl="0" indent="-228600">
              <a:buFont typeface="+mj-lt"/>
              <a:buAutoNum type="arabicPeriod"/>
            </a:pPr>
            <a:endParaRPr lang="en-US"/>
          </a:p>
          <a:p>
            <a:pPr marL="228600" indent="-228600">
              <a:buFont typeface="+mj-lt"/>
              <a:buAutoNum type="arabicPeriod"/>
            </a:pPr>
            <a:r>
              <a:rPr lang="en-US"/>
              <a:t>Insights: The connected devices collect vast amounts of information, which then gets analyzed and turned into actionable knowledge either by people or Artificial Intelligence (AI).</a:t>
            </a:r>
            <a:endParaRPr lang="en-US">
              <a:cs typeface="Calibri"/>
            </a:endParaRPr>
          </a:p>
          <a:p>
            <a:pPr marL="228600" lvl="0" indent="-228600">
              <a:buFont typeface="+mj-lt"/>
              <a:buAutoNum type="arabicPeriod"/>
            </a:pPr>
            <a:endParaRPr lang="en-US"/>
          </a:p>
          <a:p>
            <a:pPr marL="228600" indent="-228600">
              <a:buFont typeface="+mj-lt"/>
              <a:buAutoNum type="arabicPeriod"/>
            </a:pPr>
            <a:r>
              <a:rPr lang="en-US"/>
              <a:t>Actions: Taking the insight derived from data analysis, people make decisions and take action, connected to their business, as well as the systems and tools used.</a:t>
            </a:r>
            <a:endParaRPr lang="en-US">
              <a:cs typeface="Calibri"/>
            </a:endParaRPr>
          </a:p>
          <a:p>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21091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sz="900" kern="1200">
                <a:solidFill>
                  <a:schemeClr val="tx1"/>
                </a:solidFill>
                <a:effectLst/>
                <a:ea typeface="+mn-ea"/>
                <a:cs typeface="+mn-cs"/>
              </a:rPr>
              <a:t>Bus</a:t>
            </a:r>
            <a:r>
              <a:rPr lang="en-US"/>
              <a:t>inesses want to evolve their operations, products, and how they interact with customers. By connecting devices and collecting data, it becomes possible to analyze that information to create new insights. </a:t>
            </a:r>
          </a:p>
          <a:p>
            <a:pPr>
              <a:defRPr/>
            </a:pPr>
            <a:endParaRPr lang="en-US"/>
          </a:p>
          <a:p>
            <a:pPr>
              <a:defRPr/>
            </a:pPr>
            <a:r>
              <a:rPr lang="en-US"/>
              <a:t>This lets companies make improvements to their business - from increasing operational efficiency to delivering better customer experiences and new revenue streams.  A real-time connection enables new breakthrough levels of insight that in turn drive informed actions.</a:t>
            </a:r>
            <a:endParaRPr lang="en-US">
              <a:cs typeface="Calibri"/>
            </a:endParaRPr>
          </a:p>
          <a:p>
            <a:pPr>
              <a:defRPr/>
            </a:pPr>
            <a:r>
              <a:rPr lang="en-US"/>
              <a:t> </a:t>
            </a:r>
          </a:p>
          <a:p>
            <a:pPr>
              <a:defRPr/>
            </a:pPr>
            <a:r>
              <a:rPr lang="en-US"/>
              <a:t>According to research by Keystone Strategy, leaders in digital transformation generate an average $100M more in operating income each year.</a:t>
            </a:r>
          </a:p>
          <a:p>
            <a:pPr>
              <a:defRPr/>
            </a:pPr>
            <a:endParaRPr lang="en-US"/>
          </a:p>
        </p:txBody>
      </p:sp>
      <p:sp>
        <p:nvSpPr>
          <p:cNvPr id="4" name="Slide Number Placeholder 3"/>
          <p:cNvSpPr>
            <a:spLocks noGrp="1"/>
          </p:cNvSpPr>
          <p:nvPr>
            <p:ph type="sldNum" sz="quarter" idx="10"/>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0DDCC18-5A0B-504D-8CCE-4D3433E3ADB3}"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0674144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2742">
              <a:lnSpc>
                <a:spcPct val="90000"/>
              </a:lnSpc>
              <a:spcAft>
                <a:spcPts val="340"/>
              </a:spcAft>
              <a:defRPr/>
            </a:pPr>
            <a:r>
              <a:rPr lang="en-US"/>
              <a:t>IoT devices come with</a:t>
            </a:r>
            <a:r>
              <a:rPr lang="en-US" sz="1200" b="0" i="0" kern="1200">
                <a:solidFill>
                  <a:schemeClr val="tx1"/>
                </a:solidFill>
                <a:effectLst/>
                <a:latin typeface="+mn-lt"/>
                <a:ea typeface="+mn-ea"/>
                <a:cs typeface="+mn-cs"/>
              </a:rPr>
              <a:t> an on/off switch </a:t>
            </a:r>
            <a:r>
              <a:rPr lang="en-US"/>
              <a:t>for connectivity</a:t>
            </a:r>
            <a:r>
              <a:rPr lang="en-US" sz="1200" b="0" i="0" kern="1200">
                <a:solidFill>
                  <a:schemeClr val="tx1"/>
                </a:solidFill>
                <a:effectLst/>
                <a:latin typeface="+mn-lt"/>
                <a:ea typeface="+mn-ea"/>
                <a:cs typeface="+mn-cs"/>
              </a:rPr>
              <a:t> to the </a:t>
            </a:r>
            <a:r>
              <a:rPr lang="en-US"/>
              <a:t>internet</a:t>
            </a:r>
            <a:r>
              <a:rPr lang="en-US" sz="1200" b="0" i="0" kern="1200">
                <a:solidFill>
                  <a:schemeClr val="tx1"/>
                </a:solidFill>
                <a:effectLst/>
                <a:latin typeface="+mn-lt"/>
                <a:ea typeface="+mn-ea"/>
                <a:cs typeface="+mn-cs"/>
              </a:rPr>
              <a:t>. This includes almost anything you can think of</a:t>
            </a:r>
            <a:r>
              <a:rPr lang="en-US"/>
              <a:t>—cellphones</a:t>
            </a:r>
            <a:r>
              <a:rPr lang="en-US" sz="1200" b="0" i="0" kern="1200">
                <a:solidFill>
                  <a:schemeClr val="tx1"/>
                </a:solidFill>
                <a:effectLst/>
                <a:latin typeface="+mn-lt"/>
                <a:ea typeface="+mn-ea"/>
                <a:cs typeface="+mn-cs"/>
              </a:rPr>
              <a:t>, </a:t>
            </a:r>
            <a:r>
              <a:rPr lang="en-US"/>
              <a:t>thermostats</a:t>
            </a:r>
            <a:r>
              <a:rPr lang="en-US" sz="1200" b="0" i="0" kern="1200">
                <a:solidFill>
                  <a:schemeClr val="tx1"/>
                </a:solidFill>
                <a:effectLst/>
                <a:latin typeface="+mn-lt"/>
                <a:ea typeface="+mn-ea"/>
                <a:cs typeface="+mn-cs"/>
              </a:rPr>
              <a:t>, doorbells, medical devices, or a biochip transponder in a farm animal. Data gets transferred over a network to a datacenter. </a:t>
            </a:r>
            <a:r>
              <a:rPr lang="en-US"/>
              <a:t>This creates</a:t>
            </a:r>
            <a:r>
              <a:rPr lang="en-US" sz="1200" b="0" i="0" kern="1200">
                <a:solidFill>
                  <a:schemeClr val="tx1"/>
                </a:solidFill>
                <a:effectLst/>
                <a:latin typeface="+mn-lt"/>
                <a:ea typeface="+mn-ea"/>
                <a:cs typeface="+mn-cs"/>
              </a:rPr>
              <a:t> a gigantic network of internet connected </a:t>
            </a:r>
            <a:r>
              <a:rPr lang="en-US"/>
              <a:t>'things'</a:t>
            </a:r>
            <a:r>
              <a:rPr lang="en-US" sz="1200" b="0" i="0" kern="1200">
                <a:solidFill>
                  <a:schemeClr val="tx1"/>
                </a:solidFill>
                <a:effectLst/>
                <a:latin typeface="+mn-lt"/>
                <a:ea typeface="+mn-ea"/>
                <a:cs typeface="+mn-cs"/>
              </a:rPr>
              <a:t> and devices.</a:t>
            </a:r>
            <a:endParaRPr lang="en-US" sz="90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2917">
                    <a:schemeClr val="tx1"/>
                  </a:gs>
                  <a:gs pos="30000">
                    <a:schemeClr val="tx1"/>
                  </a:gs>
                </a:gsLst>
                <a:lin ang="5400000" scaled="0"/>
              </a:gradFill>
            </a:endParaRPr>
          </a:p>
          <a:p>
            <a:pPr defTabSz="932742">
              <a:lnSpc>
                <a:spcPct val="90000"/>
              </a:lnSpc>
              <a:spcAft>
                <a:spcPts val="340"/>
              </a:spcAft>
              <a:defRPr/>
            </a:pPr>
            <a:r>
              <a:rPr lang="en-US" sz="900">
                <a:gradFill>
                  <a:gsLst>
                    <a:gs pos="2917">
                      <a:schemeClr val="tx1"/>
                    </a:gs>
                    <a:gs pos="30000">
                      <a:schemeClr val="tx1"/>
                    </a:gs>
                  </a:gsLst>
                  <a:lin ang="5400000" scaled="0"/>
                </a:gradFill>
              </a:rPr>
              <a:t>So, what exactly is the impact of getting data from all these things from the edge and putting them together? There are 4 major benefits:</a:t>
            </a:r>
            <a:endParaRPr lang="en-US" sz="900">
              <a:gradFill>
                <a:gsLst>
                  <a:gs pos="2917">
                    <a:schemeClr val="tx1"/>
                  </a:gs>
                  <a:gs pos="30000">
                    <a:schemeClr val="tx1"/>
                  </a:gs>
                </a:gsLst>
                <a:lin ang="5400000" scaled="0"/>
              </a:gradFill>
              <a:cs typeface="Calibri"/>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gradFill>
                  <a:gsLst>
                    <a:gs pos="2917">
                      <a:schemeClr val="tx1"/>
                    </a:gs>
                    <a:gs pos="30000">
                      <a:schemeClr val="tx1"/>
                    </a:gs>
                  </a:gsLst>
                  <a:lin ang="5400000" scaled="0"/>
                </a:gradFill>
              </a:rPr>
              <a:t>Agility. </a:t>
            </a:r>
            <a:r>
              <a:rPr lang="en-US" sz="900" b="0">
                <a:gradFill>
                  <a:gsLst>
                    <a:gs pos="2917">
                      <a:schemeClr val="tx1"/>
                    </a:gs>
                    <a:gs pos="30000">
                      <a:schemeClr val="tx1"/>
                    </a:gs>
                  </a:gsLst>
                  <a:lin ang="5400000" scaled="0"/>
                </a:gradFill>
              </a:rPr>
              <a:t>In the cycle of development, when you speed up the processes and infrastructure, it means you can get your products and services to market more quickly. More than half the companies using IoT have seen such results.</a:t>
            </a:r>
            <a:endParaRPr lang="en-US" sz="900" b="1">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b="1">
                <a:gradFill>
                  <a:gsLst>
                    <a:gs pos="2917">
                      <a:schemeClr val="tx1"/>
                    </a:gs>
                    <a:gs pos="30000">
                      <a:schemeClr val="tx1"/>
                    </a:gs>
                  </a:gsLst>
                  <a:lin ang="5400000" scaled="0"/>
                </a:gradFill>
              </a:rPr>
              <a:t>Productivity. </a:t>
            </a:r>
            <a:r>
              <a:rPr lang="en-US" sz="900" b="0">
                <a:gradFill>
                  <a:gsLst>
                    <a:gs pos="2917">
                      <a:schemeClr val="tx1"/>
                    </a:gs>
                    <a:gs pos="30000">
                      <a:schemeClr val="tx1"/>
                    </a:gs>
                  </a:gsLst>
                  <a:lin ang="5400000" scaled="0"/>
                </a:gradFill>
              </a:rPr>
              <a:t>If you make real-time information available, you eliminate the delay of waiting that comes with collecting and analyzing information. That helps make people more productive.</a:t>
            </a:r>
            <a:endParaRPr lang="en-US" sz="900" b="1">
              <a:gradFill>
                <a:gsLst>
                  <a:gs pos="2917">
                    <a:schemeClr val="tx1"/>
                  </a:gs>
                  <a:gs pos="30000">
                    <a:schemeClr val="tx1"/>
                  </a:gs>
                </a:gsLst>
                <a:lin ang="5400000" scaled="0"/>
              </a:gradFill>
            </a:endParaRPr>
          </a:p>
          <a:p>
            <a:pPr defTabSz="932742">
              <a:lnSpc>
                <a:spcPct val="90000"/>
              </a:lnSpc>
              <a:spcAft>
                <a:spcPts val="340"/>
              </a:spcAft>
              <a:defRPr/>
            </a:pPr>
            <a:r>
              <a:rPr lang="en-US" sz="900" b="1">
                <a:gradFill>
                  <a:gsLst>
                    <a:gs pos="2917">
                      <a:schemeClr val="tx1"/>
                    </a:gs>
                    <a:gs pos="30000">
                      <a:schemeClr val="tx1"/>
                    </a:gs>
                  </a:gsLst>
                  <a:lin ang="5400000" scaled="0"/>
                </a:gradFill>
              </a:rPr>
              <a:t>Stability. </a:t>
            </a:r>
            <a:r>
              <a:rPr lang="en-US" sz="1200" b="0" i="0" kern="1200">
                <a:solidFill>
                  <a:schemeClr val="tx1"/>
                </a:solidFill>
                <a:effectLst/>
                <a:latin typeface="+mn-lt"/>
                <a:ea typeface="+mn-ea"/>
                <a:cs typeface="+mn-cs"/>
              </a:rPr>
              <a:t>IoT offers preventative maintenance through its insight</a:t>
            </a:r>
            <a:r>
              <a:rPr lang="en-US"/>
              <a:t>. Such insight wasn't</a:t>
            </a:r>
            <a:r>
              <a:rPr lang="en-US" sz="1200" b="0" i="0" kern="1200">
                <a:solidFill>
                  <a:schemeClr val="tx1"/>
                </a:solidFill>
                <a:effectLst/>
                <a:latin typeface="+mn-lt"/>
                <a:ea typeface="+mn-ea"/>
                <a:cs typeface="+mn-cs"/>
              </a:rPr>
              <a:t> available before. </a:t>
            </a:r>
            <a:r>
              <a:rPr lang="en-US"/>
              <a:t>Having this insight</a:t>
            </a:r>
            <a:r>
              <a:rPr lang="en-US" sz="1200" b="0" i="0" kern="1200">
                <a:solidFill>
                  <a:schemeClr val="tx1"/>
                </a:solidFill>
                <a:effectLst/>
                <a:latin typeface="+mn-lt"/>
                <a:ea typeface="+mn-ea"/>
                <a:cs typeface="+mn-cs"/>
              </a:rPr>
              <a:t> can help identify weaknesses in advance of </a:t>
            </a:r>
            <a:r>
              <a:rPr lang="en-US"/>
              <a:t>their becoming serious</a:t>
            </a:r>
            <a:r>
              <a:rPr lang="en-US" sz="1200" b="0" i="0" kern="1200">
                <a:solidFill>
                  <a:schemeClr val="tx1"/>
                </a:solidFill>
                <a:effectLst/>
                <a:latin typeface="+mn-lt"/>
                <a:ea typeface="+mn-ea"/>
                <a:cs typeface="+mn-cs"/>
              </a:rPr>
              <a:t> </a:t>
            </a:r>
            <a:r>
              <a:rPr lang="en-US"/>
              <a:t>issues</a:t>
            </a:r>
            <a:r>
              <a:rPr lang="en-US" sz="1200" b="0" i="0" kern="1200">
                <a:solidFill>
                  <a:schemeClr val="tx1"/>
                </a:solidFill>
                <a:effectLst/>
                <a:latin typeface="+mn-lt"/>
                <a:ea typeface="+mn-ea"/>
                <a:cs typeface="+mn-cs"/>
              </a:rPr>
              <a:t>.</a:t>
            </a:r>
            <a:r>
              <a:rPr lang="en-US"/>
              <a:t> </a:t>
            </a:r>
            <a:endParaRPr lang="en-US" sz="900" b="1">
              <a:gradFill>
                <a:gsLst>
                  <a:gs pos="2917">
                    <a:schemeClr val="tx1"/>
                  </a:gs>
                  <a:gs pos="30000">
                    <a:schemeClr val="tx1"/>
                  </a:gs>
                </a:gsLst>
                <a:lin ang="5400000" scaled="0"/>
              </a:gradFill>
            </a:endParaRPr>
          </a:p>
          <a:p>
            <a:pPr defTabSz="932742">
              <a:lnSpc>
                <a:spcPct val="90000"/>
              </a:lnSpc>
              <a:spcAft>
                <a:spcPts val="340"/>
              </a:spcAft>
              <a:defRPr/>
            </a:pPr>
            <a:r>
              <a:rPr lang="en-US" sz="900" b="1">
                <a:gradFill>
                  <a:gsLst>
                    <a:gs pos="2917">
                      <a:schemeClr val="tx1"/>
                    </a:gs>
                    <a:gs pos="30000">
                      <a:schemeClr val="tx1"/>
                    </a:gs>
                  </a:gsLst>
                  <a:lin ang="5400000" scaled="0"/>
                </a:gradFill>
              </a:rPr>
              <a:t>Performance. </a:t>
            </a:r>
            <a:r>
              <a:rPr lang="en-US" sz="900">
                <a:gradFill>
                  <a:gsLst>
                    <a:gs pos="2917">
                      <a:schemeClr val="tx1"/>
                    </a:gs>
                    <a:gs pos="30000">
                      <a:schemeClr val="tx1"/>
                    </a:gs>
                  </a:gsLst>
                  <a:lin ang="5400000" scaled="0"/>
                </a:gradFill>
              </a:rPr>
              <a:t>The better</a:t>
            </a:r>
            <a:r>
              <a:rPr lang="en-US" sz="900" b="0">
                <a:gradFill>
                  <a:gsLst>
                    <a:gs pos="2917">
                      <a:schemeClr val="tx1"/>
                    </a:gs>
                    <a:gs pos="30000">
                      <a:schemeClr val="tx1"/>
                    </a:gs>
                  </a:gsLst>
                  <a:lin ang="5400000" scaled="0"/>
                </a:gradFill>
              </a:rPr>
              <a:t> </a:t>
            </a:r>
            <a:r>
              <a:rPr lang="en-US" sz="900">
                <a:gradFill>
                  <a:gsLst>
                    <a:gs pos="2917">
                      <a:schemeClr val="tx1"/>
                    </a:gs>
                    <a:gs pos="30000">
                      <a:schemeClr val="tx1"/>
                    </a:gs>
                  </a:gsLst>
                  <a:lin ang="5400000" scaled="0"/>
                </a:gradFill>
              </a:rPr>
              <a:t>the information</a:t>
            </a:r>
            <a:r>
              <a:rPr lang="en-US" sz="900" b="0">
                <a:gradFill>
                  <a:gsLst>
                    <a:gs pos="2917">
                      <a:schemeClr val="tx1"/>
                    </a:gs>
                    <a:gs pos="30000">
                      <a:schemeClr val="tx1"/>
                    </a:gs>
                  </a:gsLst>
                  <a:lin ang="5400000" scaled="0"/>
                </a:gradFill>
              </a:rPr>
              <a:t> </a:t>
            </a:r>
            <a:r>
              <a:rPr lang="en-US" sz="900">
                <a:gradFill>
                  <a:gsLst>
                    <a:gs pos="2917">
                      <a:schemeClr val="tx1"/>
                    </a:gs>
                    <a:gs pos="30000">
                      <a:schemeClr val="tx1"/>
                    </a:gs>
                  </a:gsLst>
                  <a:lin ang="5400000" scaled="0"/>
                </a:gradFill>
              </a:rPr>
              <a:t>used for analysis, the</a:t>
            </a:r>
            <a:r>
              <a:rPr lang="en-US" sz="900" b="0">
                <a:gradFill>
                  <a:gsLst>
                    <a:gs pos="2917">
                      <a:schemeClr val="tx1"/>
                    </a:gs>
                    <a:gs pos="30000">
                      <a:schemeClr val="tx1"/>
                    </a:gs>
                  </a:gsLst>
                  <a:lin ang="5400000" scaled="0"/>
                </a:gradFill>
              </a:rPr>
              <a:t> better decisions</a:t>
            </a:r>
            <a:r>
              <a:rPr lang="en-US" sz="900">
                <a:gradFill>
                  <a:gsLst>
                    <a:gs pos="2917">
                      <a:schemeClr val="tx1"/>
                    </a:gs>
                    <a:gs pos="30000">
                      <a:schemeClr val="tx1"/>
                    </a:gs>
                  </a:gsLst>
                  <a:lin ang="5400000" scaled="0"/>
                </a:gradFill>
              </a:rPr>
              <a:t> people make,</a:t>
            </a:r>
            <a:r>
              <a:rPr lang="en-US" sz="900" b="0">
                <a:gradFill>
                  <a:gsLst>
                    <a:gs pos="2917">
                      <a:schemeClr val="tx1"/>
                    </a:gs>
                    <a:gs pos="30000">
                      <a:schemeClr val="tx1"/>
                    </a:gs>
                  </a:gsLst>
                  <a:lin ang="5400000" scaled="0"/>
                </a:gradFill>
              </a:rPr>
              <a:t> which can </a:t>
            </a:r>
            <a:r>
              <a:rPr lang="en-US" sz="900">
                <a:gradFill>
                  <a:gsLst>
                    <a:gs pos="2917">
                      <a:schemeClr val="tx1"/>
                    </a:gs>
                    <a:gs pos="30000">
                      <a:schemeClr val="tx1"/>
                    </a:gs>
                  </a:gsLst>
                  <a:lin ang="5400000" scaled="0"/>
                </a:gradFill>
              </a:rPr>
              <a:t>lead</a:t>
            </a:r>
            <a:r>
              <a:rPr lang="en-US" sz="900" b="0">
                <a:gradFill>
                  <a:gsLst>
                    <a:gs pos="2917">
                      <a:schemeClr val="tx1"/>
                    </a:gs>
                    <a:gs pos="30000">
                      <a:schemeClr val="tx1"/>
                    </a:gs>
                  </a:gsLst>
                  <a:lin ang="5400000" scaled="0"/>
                </a:gradFill>
              </a:rPr>
              <a:t> to higher profits. Faster speed to market with products can also increase profitability.</a:t>
            </a:r>
            <a:endParaRPr lang="en-US" sz="900" b="1">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gradFill>
                  <a:gsLst>
                    <a:gs pos="2917">
                      <a:schemeClr val="tx1"/>
                    </a:gs>
                    <a:gs pos="30000">
                      <a:schemeClr val="tx1"/>
                    </a:gs>
                  </a:gsLst>
                  <a:lin ang="5400000" scaled="0"/>
                </a:gradFill>
              </a:rPr>
              <a:t>[1] Source: https://www.zdnet.com/article/iot-to-drive-growth-in-connected-devices-through-2022-cisco/</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gradFill>
                  <a:gsLst>
                    <a:gs pos="2917">
                      <a:schemeClr val="tx1"/>
                    </a:gs>
                    <a:gs pos="30000">
                      <a:schemeClr val="tx1"/>
                    </a:gs>
                  </a:gsLst>
                  <a:lin ang="5400000" scaled="0"/>
                </a:gradFill>
              </a:rPr>
              <a:t>[2] Source: Gartner</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gradFill>
                  <a:gsLst>
                    <a:gs pos="2917">
                      <a:schemeClr val="tx1"/>
                    </a:gs>
                    <a:gs pos="30000">
                      <a:schemeClr val="tx1"/>
                    </a:gs>
                  </a:gsLst>
                  <a:lin ang="5400000" scaled="0"/>
                </a:gradFill>
              </a:rPr>
              <a:t>[3] Source: </a:t>
            </a:r>
            <a:r>
              <a:rPr lang="en-US" sz="900">
                <a:highlight>
                  <a:srgbClr val="FFFF00"/>
                </a:highlight>
              </a:rPr>
              <a:t>Deloitte</a:t>
            </a:r>
            <a:endParaRPr lang="en-US" sz="90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r>
              <a:rPr lang="en-US" sz="900">
                <a:gradFill>
                  <a:gsLst>
                    <a:gs pos="2917">
                      <a:schemeClr val="tx1"/>
                    </a:gs>
                    <a:gs pos="30000">
                      <a:schemeClr val="tx1"/>
                    </a:gs>
                  </a:gsLst>
                  <a:lin ang="5400000" scaled="0"/>
                </a:gradFill>
              </a:rPr>
              <a:t>[4] Source: </a:t>
            </a:r>
            <a:r>
              <a:rPr lang="en-US" sz="900">
                <a:highlight>
                  <a:srgbClr val="FFFF00"/>
                </a:highlight>
              </a:rPr>
              <a:t>IDC </a:t>
            </a:r>
            <a:r>
              <a:rPr lang="en-US" sz="900" err="1">
                <a:highlight>
                  <a:srgbClr val="FFFF00"/>
                </a:highlight>
              </a:rPr>
              <a:t>FutureScape</a:t>
            </a:r>
            <a:r>
              <a:rPr lang="en-US" sz="900">
                <a:highlight>
                  <a:srgbClr val="FFFF00"/>
                </a:highlight>
              </a:rPr>
              <a:t> </a:t>
            </a:r>
            <a:endParaRPr lang="en-US" sz="900">
              <a:gradFill>
                <a:gsLst>
                  <a:gs pos="2917">
                    <a:schemeClr val="tx1"/>
                  </a:gs>
                  <a:gs pos="30000">
                    <a:schemeClr val="tx1"/>
                  </a:gs>
                </a:gsLst>
                <a:lin ang="5400000" scaled="0"/>
              </a:gradFill>
            </a:endParaRPr>
          </a:p>
          <a:p>
            <a:pPr marL="0" marR="0" lvl="0" indent="0" algn="l" defTabSz="932742" rtl="0" eaLnBrk="1" fontAlgn="auto" latinLnBrk="0" hangingPunct="1">
              <a:lnSpc>
                <a:spcPct val="90000"/>
              </a:lnSpc>
              <a:spcBef>
                <a:spcPts val="0"/>
              </a:spcBef>
              <a:spcAft>
                <a:spcPts val="340"/>
              </a:spcAft>
              <a:buClrTx/>
              <a:buSzTx/>
              <a:buFontTx/>
              <a:buNone/>
              <a:tabLst/>
              <a:defRPr/>
            </a:pPr>
            <a:endParaRPr lang="en-US" sz="900">
              <a:gradFill>
                <a:gsLst>
                  <a:gs pos="2917">
                    <a:schemeClr val="tx1"/>
                  </a:gs>
                  <a:gs pos="30000">
                    <a:schemeClr val="tx1"/>
                  </a:gs>
                </a:gsLst>
                <a:lin ang="5400000" scaled="0"/>
              </a:gradFill>
            </a:endParaRPr>
          </a:p>
          <a:p>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2574943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The IoT Signals Report is an annual report Microsoft does to better serve their partners and customers, as well as help business leaders develop their own IoT strategies. It's meant to spotlight IoT adoption, challenges, trends, and opportunities.</a:t>
            </a:r>
          </a:p>
          <a:p>
            <a:pPr>
              <a:defRPr/>
            </a:pPr>
            <a:endParaRPr lang="en-US"/>
          </a:p>
          <a:p>
            <a:pPr>
              <a:defRPr/>
            </a:pPr>
            <a:r>
              <a:rPr lang="en-US"/>
              <a:t>The trends and opportunities seen this year were as follows:</a:t>
            </a:r>
          </a:p>
          <a:p>
            <a:pPr>
              <a:defRPr/>
            </a:pPr>
            <a:endParaRPr lang="en-US"/>
          </a:p>
          <a:p>
            <a:pPr>
              <a:defRPr/>
            </a:pPr>
            <a:r>
              <a:rPr lang="en-US"/>
              <a:t>IoT adoption has become a key to business success. 91% of businesses surveyed have adopted IoT in 2020, and 90% of decision-makers believe it is critical to their company’s continued success.</a:t>
            </a:r>
          </a:p>
          <a:p>
            <a:pPr>
              <a:defRPr/>
            </a:pPr>
            <a:endParaRPr lang="en-US"/>
          </a:p>
          <a:p>
            <a:pPr>
              <a:defRPr/>
            </a:pPr>
            <a:r>
              <a:rPr lang="en-US"/>
              <a:t>95% of adopters have experienced failure in </a:t>
            </a:r>
            <a:r>
              <a:rPr lang="en-US" err="1"/>
              <a:t>PoC</a:t>
            </a:r>
            <a:r>
              <a:rPr lang="en-US"/>
              <a:t>, with </a:t>
            </a:r>
            <a:r>
              <a:rPr lang="en-US" err="1"/>
              <a:t>PoC</a:t>
            </a:r>
            <a:r>
              <a:rPr lang="en-US"/>
              <a:t> failure often due to business challenges (70%) and scalability challenges (61%.) Support from leadership is a relatively low barrier during </a:t>
            </a:r>
            <a:r>
              <a:rPr lang="en-US" err="1"/>
              <a:t>PoC</a:t>
            </a:r>
            <a:r>
              <a:rPr lang="en-US"/>
              <a:t>; instead, leadership needs help integrating IoT into their long-term strategy. Ideally, that help should come from a single solution provider with a broad supplier network that can navigate the complexity of rolling out IoT at scale.</a:t>
            </a:r>
          </a:p>
          <a:p>
            <a:pPr>
              <a:defRPr/>
            </a:pPr>
            <a:endParaRPr lang="en-US"/>
          </a:p>
          <a:p>
            <a:pPr>
              <a:defRPr/>
            </a:pPr>
            <a:r>
              <a:rPr lang="en-US"/>
              <a:t>Though security challenges are low impediments to adoption, it remains a top-of-mind consideration. 97% of decision-makers have security concerns when implementing IoT, with data privacy as a top security concern for about half of all organizations. Apart from data privacy, ensuring network-level security and securing endpoints are critical, while security management is a lower priority.</a:t>
            </a:r>
          </a:p>
          <a:p>
            <a:pPr>
              <a:defRPr/>
            </a:pPr>
            <a:endParaRPr lang="en-US"/>
          </a:p>
          <a:p>
            <a:pPr>
              <a:defRPr/>
            </a:pPr>
            <a:r>
              <a:rPr lang="en-US"/>
              <a:t>COVID-19  is accelerating IoT strategies. 1-in-3 decision-makers state their organizations will increase their investment in IoT due to COVID-19, while another 41% say they’ll maintain the same level of commitment.</a:t>
            </a:r>
          </a:p>
          <a:p>
            <a:pPr>
              <a:defRPr/>
            </a:pPr>
            <a:endParaRPr lang="en-US"/>
          </a:p>
          <a:p>
            <a:pPr>
              <a:defRPr/>
            </a:pPr>
            <a:r>
              <a:rPr lang="en-US"/>
              <a:t>Finally, we have emerging technologies coming to the forefront. 79% of organizations adopt AI as part of their IoT solution, with 73%  incorporating edge computing, and 73% implementing against a Digital Twins strategy.</a:t>
            </a:r>
          </a:p>
          <a:p>
            <a:pPr>
              <a:defRPr/>
            </a:pPr>
            <a:endParaRPr lang="en-US"/>
          </a:p>
          <a:p>
            <a:pPr>
              <a:defRPr/>
            </a:pPr>
            <a:endParaRPr lang="en-US"/>
          </a:p>
        </p:txBody>
      </p:sp>
      <p:sp>
        <p:nvSpPr>
          <p:cNvPr id="4" name="Header Placeholder 3"/>
          <p:cNvSpPr>
            <a:spLocks noGrp="1"/>
          </p:cNvSpPr>
          <p:nvPr>
            <p:ph type="hdr" sz="quarter"/>
          </p:nvPr>
        </p:nvSpPr>
        <p:spPr/>
        <p:txBody>
          <a:bodyPr/>
          <a:lstStyle/>
          <a:p>
            <a:pPr marL="0" marR="0" lvl="0" indent="0" algn="l" defTabSz="932742"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a:t>
            </a:r>
          </a:p>
        </p:txBody>
      </p:sp>
      <p:sp>
        <p:nvSpPr>
          <p:cNvPr id="6" name="Slide Number Placeholder 5"/>
          <p:cNvSpPr>
            <a:spLocks noGrp="1"/>
          </p:cNvSpPr>
          <p:nvPr>
            <p:ph type="sldNum" sz="quarter" idx="5"/>
          </p:nvPr>
        </p:nvSpPr>
        <p:spPr/>
        <p:txBody>
          <a:bodyPr/>
          <a:lstStyle/>
          <a:p>
            <a:pPr marL="0" marR="0" lvl="0" indent="0" algn="r" defTabSz="932742"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32742"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95005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367" rtl="0" eaLnBrk="1" fontAlgn="auto" latinLnBrk="0" hangingPunct="1">
              <a:lnSpc>
                <a:spcPct val="90000"/>
              </a:lnSpc>
              <a:spcBef>
                <a:spcPts val="0"/>
              </a:spcBef>
              <a:spcAft>
                <a:spcPts val="333"/>
              </a:spcAft>
              <a:buClrTx/>
              <a:buSzTx/>
              <a:buFontTx/>
              <a:buNone/>
              <a:tabLst/>
              <a:defRPr/>
            </a:pPr>
            <a:r>
              <a:rPr lang="en-US"/>
              <a:t>The report asks a series of questions pertaining to adoption, challenges, trends, and opportunities, as mentioned on the previous slide.</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According to the results, IoT adoption, satisfaction, and value is strong around the world as is the satisfaction level. We’ve broken this slide down into user percentages and their satisfaction in certain categories.</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marL="0" marR="0" lvl="0" indent="0" algn="l" defTabSz="914367" rtl="0" eaLnBrk="1" fontAlgn="auto" latinLnBrk="0" hangingPunct="1">
              <a:lnSpc>
                <a:spcPct val="90000"/>
              </a:lnSpc>
              <a:spcBef>
                <a:spcPts val="0"/>
              </a:spcBef>
              <a:spcAft>
                <a:spcPts val="333"/>
              </a:spcAft>
              <a:buClrTx/>
              <a:buSzTx/>
              <a:buFontTx/>
              <a:buNone/>
              <a:tabLst/>
              <a:defRPr/>
            </a:pPr>
            <a:r>
              <a:rPr lang="en-US"/>
              <a:t>First, we look at the adoption rate of some of the world’s largest countries. You can see both use and satisfaction are very high.</a:t>
            </a:r>
          </a:p>
          <a:p>
            <a:pPr marL="0" marR="0" lvl="0" indent="0" algn="l" defTabSz="914367" rtl="0" eaLnBrk="1" fontAlgn="auto" latinLnBrk="0" hangingPunct="1">
              <a:lnSpc>
                <a:spcPct val="90000"/>
              </a:lnSpc>
              <a:spcBef>
                <a:spcPts val="0"/>
              </a:spcBef>
              <a:spcAft>
                <a:spcPts val="333"/>
              </a:spcAft>
              <a:buClrTx/>
              <a:buSzTx/>
              <a:buFontTx/>
              <a:buNone/>
              <a:tabLst/>
              <a:defRPr/>
            </a:pPr>
            <a:endParaRPr lang="en-US"/>
          </a:p>
          <a:p>
            <a:pPr rtl="0" eaLnBrk="1" fontAlgn="b" latinLnBrk="0" hangingPunct="1"/>
            <a:r>
              <a:rPr lang="en-US"/>
              <a:t>Within those countries, the study examined different industries, to see how they’re adopting and becoming more reliant on IoT. The four industries we chose to spotlight are Manufacturing, Retail, Healthcare, and Energy. As you can see, the results mirror closely those of the spotlighted countries, with Retail and Energy being the strongest in adoption and satisfaction level. </a:t>
            </a:r>
          </a:p>
          <a:p>
            <a:pPr rtl="0" eaLnBrk="1" fontAlgn="b" latinLnBrk="0" hangingPunct="1"/>
            <a:endParaRPr lang="en-US"/>
          </a:p>
          <a:p>
            <a:pPr rtl="0" eaLnBrk="1" fontAlgn="b" latinLnBrk="0" hangingPunct="1"/>
            <a:r>
              <a:rPr lang="en-US"/>
              <a:t>As a final note here, it’s worth mentioning that results of those surveyed showed us that 90% of IoT adopters believe IoT is critical to their overall success. This is the IoT value.</a:t>
            </a:r>
          </a:p>
        </p:txBody>
      </p:sp>
      <p:sp>
        <p:nvSpPr>
          <p:cNvPr id="4" name="Slide Number Placeholder 3"/>
          <p:cNvSpPr>
            <a:spLocks noGrp="1"/>
          </p:cNvSpPr>
          <p:nvPr>
            <p:ph type="sldNum" sz="quarter" idx="10"/>
          </p:nvPr>
        </p:nvSpPr>
        <p:spPr/>
        <p:txBody>
          <a:bodyPr/>
          <a:lstStyle/>
          <a:p>
            <a:fld id="{FD579D6D-D248-4334-8EF9-8B7BDC9FDDD1}" type="slidenum">
              <a:rPr lang="en-US" smtClean="0"/>
              <a:t>10</a:t>
            </a:fld>
            <a:endParaRPr lang="en-US"/>
          </a:p>
        </p:txBody>
      </p:sp>
    </p:spTree>
    <p:extLst>
      <p:ext uri="{BB962C8B-B14F-4D97-AF65-F5344CB8AC3E}">
        <p14:creationId xmlns:p14="http://schemas.microsoft.com/office/powerpoint/2010/main" val="1210792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a:t>So why do companies adopt IoT? W</a:t>
            </a:r>
            <a:r>
              <a:rPr lang="en-US"/>
              <a:t>hat this study uncovered is that they’re adopting IoT as part of a broader culture change to optimize their productivity and secure their environment. Leading the way was safety and security as in workplace safety, employee safety, and so on. It tied with operational optimization, illustrating the expectations of organizations by digitally transforming pieces of their infrastructure. Quality assurance, next on the list, refers to human resources and equipment. Employee productivity ranks fourth, and ties well with the top three in that if you provide a safe environment with quality assurance in place, your people will get more done and optimize operations.</a:t>
            </a:r>
          </a:p>
          <a:p>
            <a:endParaRPr lang="en-US"/>
          </a:p>
          <a:p>
            <a:r>
              <a:rPr lang="en-US"/>
              <a:t>You can also see we looked at the top 3 reasons for adoption in industries. In all instances, safety seemed to be the driving force. Security in some form, also was a leading factor.</a:t>
            </a:r>
          </a:p>
          <a:p>
            <a:endParaRPr lang="en-US"/>
          </a:p>
          <a:p>
            <a:r>
              <a:rPr lang="en-US"/>
              <a:t>Lastly, what challenges are companies encountering in adopting IoT to their environment. The main issue the report showed is the complexity of scaling IoT and technical challenges. These impede further adoption, even more than security challenges. Organizations need to undergo a culture change and prioritize investing in staff that can implement and maintain IoT solutions.</a:t>
            </a:r>
          </a:p>
          <a:p>
            <a:endParaRPr lang="en-US"/>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608413A8-5751-49C4-A1EE-6DF953373A35}" type="datetime8">
              <a:rPr lang="en-US" smtClean="0"/>
              <a:t>11/4/2020 4:55 PM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11</a:t>
            </a:fld>
            <a:endParaRPr lang="en-US"/>
          </a:p>
        </p:txBody>
      </p:sp>
    </p:spTree>
    <p:extLst>
      <p:ext uri="{BB962C8B-B14F-4D97-AF65-F5344CB8AC3E}">
        <p14:creationId xmlns:p14="http://schemas.microsoft.com/office/powerpoint/2010/main" val="572286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a:solidFill>
                  <a:schemeClr val="tx1"/>
                </a:solidFill>
                <a:latin typeface="+mn-lt"/>
                <a:ea typeface="+mn-ea"/>
                <a:cs typeface="+mn-cs"/>
              </a:rPr>
              <a:t>Sometimes, companies decide they want to adopt IoT but when they develop their proof of concept, it all falls apart. The study asked several questions pertaining to this topic. One thing it discovered was the issue isn’t buy-in from leadership as one might expect but really one of planning a long-term strategy with IoT.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a:solidFill>
                  <a:schemeClr val="tx1"/>
                </a:solidFill>
                <a:latin typeface="+mn-lt"/>
                <a:ea typeface="+mn-ea"/>
                <a:cs typeface="+mn-cs"/>
              </a:rPr>
              <a:t>Overall we see that 95% of those surveyed experienced some form of project failure during the trial stage. As to the types of challenges they encountered, the majority cited business and scalability as the main culprits.</a:t>
            </a:r>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608413A8-5751-49C4-A1EE-6DF953373A35}"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11/4/2020 4:55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143313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4" Type="http://schemas.openxmlformats.org/officeDocument/2006/relationships/image" Target="../media/image25.jpeg"/></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6147B7F7-3EAA-3540-BC65-00BDB110EACA}"/>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13" name="Title 1">
            <a:extLst>
              <a:ext uri="{FF2B5EF4-FFF2-40B4-BE49-F238E27FC236}">
                <a16:creationId xmlns:a16="http://schemas.microsoft.com/office/drawing/2014/main" id="{4A36DC34-EED6-8F49-8473-3802F6C2A3D1}"/>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 title </a:t>
            </a:r>
            <a:br>
              <a:rPr lang="en-US"/>
            </a:br>
            <a:r>
              <a:rPr lang="en-US"/>
              <a:t>or event name</a:t>
            </a:r>
          </a:p>
        </p:txBody>
      </p:sp>
      <p:sp>
        <p:nvSpPr>
          <p:cNvPr id="14" name="Text Placeholder 10">
            <a:extLst>
              <a:ext uri="{FF2B5EF4-FFF2-40B4-BE49-F238E27FC236}">
                <a16:creationId xmlns:a16="http://schemas.microsoft.com/office/drawing/2014/main" id="{2E500E80-DD0C-EF4F-BB7D-03960A098E1F}"/>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1588945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10">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9" name="Picture 8">
            <a:extLst>
              <a:ext uri="{FF2B5EF4-FFF2-40B4-BE49-F238E27FC236}">
                <a16:creationId xmlns:a16="http://schemas.microsoft.com/office/drawing/2014/main" id="{92E2926B-CE4C-8042-8EAB-E69CCC77CEFF}"/>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337982669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Slide 11">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5B5B5AE-3FA2-9E4F-A2B8-042B9D355724}"/>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218210" y="0"/>
            <a:ext cx="5973790" cy="6858000"/>
          </a:xfrm>
          <a:prstGeom prst="rect">
            <a:avLst/>
          </a:prstGeom>
        </p:spPr>
      </p:pic>
    </p:spTree>
    <p:extLst>
      <p:ext uri="{BB962C8B-B14F-4D97-AF65-F5344CB8AC3E}">
        <p14:creationId xmlns:p14="http://schemas.microsoft.com/office/powerpoint/2010/main" val="514301370"/>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Slide 12">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8B6D3BFF-96E5-A945-99DA-8C69FBFC85B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18210" y="0"/>
            <a:ext cx="5973790" cy="6858000"/>
          </a:xfrm>
          <a:prstGeom prst="rect">
            <a:avLst/>
          </a:prstGeom>
        </p:spPr>
      </p:pic>
    </p:spTree>
    <p:extLst>
      <p:ext uri="{BB962C8B-B14F-4D97-AF65-F5344CB8AC3E}">
        <p14:creationId xmlns:p14="http://schemas.microsoft.com/office/powerpoint/2010/main" val="2034831370"/>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a:prstGeom prst="rect">
            <a:avLst/>
          </a:prstGeom>
        </p:spPr>
        <p:txBody>
          <a:bodyPr lIns="0" tIns="0" rIns="0" bIns="0"/>
          <a:lstStyle>
            <a:lvl1pPr>
              <a:defRPr sz="1765" spc="0" baseline="0">
                <a:gradFill>
                  <a:gsLst>
                    <a:gs pos="0">
                      <a:schemeClr val="tx1"/>
                    </a:gs>
                    <a:gs pos="100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547437"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2"/>
                    </a:gs>
                    <a:gs pos="100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a:t>
            </a:r>
            <a:br>
              <a:rPr lang="en-US"/>
            </a:br>
            <a:r>
              <a:rPr lang="en-US"/>
              <a:t>##</a:t>
            </a:r>
            <a:br>
              <a:rPr lang="en-US"/>
            </a:br>
            <a:r>
              <a:rPr lang="en-US"/>
              <a:t>##</a:t>
            </a:r>
            <a:br>
              <a:rPr lang="en-US"/>
            </a:br>
            <a:r>
              <a:rPr lang="en-US"/>
              <a:t>##</a:t>
            </a:r>
            <a:br>
              <a:rPr lang="en-US"/>
            </a:br>
            <a:r>
              <a:rPr lang="en-US"/>
              <a:t>##</a:t>
            </a:r>
          </a:p>
        </p:txBody>
      </p:sp>
      <p:sp>
        <p:nvSpPr>
          <p:cNvPr id="11" name="Text Placeholder 3">
            <a:extLst>
              <a:ext uri="{FF2B5EF4-FFF2-40B4-BE49-F238E27FC236}">
                <a16:creationId xmlns:a16="http://schemas.microsoft.com/office/drawing/2014/main" id="{FF941B29-79EC-DD49-A767-757BAE16FCDB}"/>
              </a:ext>
            </a:extLst>
          </p:cNvPr>
          <p:cNvSpPr>
            <a:spLocks noGrp="1"/>
          </p:cNvSpPr>
          <p:nvPr>
            <p:ph type="body" sz="quarter" idx="11" hasCustomPrompt="1"/>
          </p:nvPr>
        </p:nvSpPr>
        <p:spPr>
          <a:xfrm>
            <a:off x="6777280" y="1168942"/>
            <a:ext cx="3290380" cy="3786998"/>
          </a:xfrm>
          <a:prstGeom prst="rect">
            <a:avLst/>
          </a:prstGeom>
        </p:spPr>
        <p:txBody>
          <a:bodyPr wrap="square" lIns="0" tIns="0" rIns="0" bIns="0">
            <a:noAutofit/>
          </a:bodyPr>
          <a:lstStyle>
            <a:lvl1pPr marL="0" indent="0" defTabSz="507330">
              <a:spcAft>
                <a:spcPts val="490"/>
              </a:spcAft>
              <a:buNone/>
              <a:defRPr sz="1765" spc="0" baseline="0">
                <a:gradFill>
                  <a:gsLst>
                    <a:gs pos="0">
                      <a:schemeClr val="tx1"/>
                    </a:gs>
                    <a:gs pos="100000">
                      <a:schemeClr val="tx1"/>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Section Title</a:t>
            </a:r>
            <a:br>
              <a:rPr lang="en-US"/>
            </a:br>
            <a:r>
              <a:rPr lang="en-US"/>
              <a:t>Section Title</a:t>
            </a:r>
            <a:br>
              <a:rPr lang="en-US"/>
            </a:br>
            <a:r>
              <a:rPr lang="en-US"/>
              <a:t>Section Title</a:t>
            </a:r>
            <a:br>
              <a:rPr lang="en-US"/>
            </a:br>
            <a:r>
              <a:rPr lang="en-US"/>
              <a:t>Section Title</a:t>
            </a:r>
            <a:br>
              <a:rPr lang="en-US"/>
            </a:br>
            <a:r>
              <a:rPr lang="en-US"/>
              <a:t>Section Title</a:t>
            </a:r>
          </a:p>
        </p:txBody>
      </p:sp>
      <p:sp>
        <p:nvSpPr>
          <p:cNvPr id="16" name="Text Box 3">
            <a:extLst>
              <a:ext uri="{FF2B5EF4-FFF2-40B4-BE49-F238E27FC236}">
                <a16:creationId xmlns:a16="http://schemas.microsoft.com/office/drawing/2014/main" id="{A2F7DAD6-99FA-B74A-87E5-BFA3CB237070}"/>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10779329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1"/>
            <a:ext cx="11306469" cy="287771"/>
          </a:xfrm>
          <a:prstGeom prst="rect">
            <a:avLst/>
          </a:prstGeom>
        </p:spPr>
        <p:txBody>
          <a:bodyPr wrap="square" lIns="0" tIns="0" rIns="0" bIns="0">
            <a:spAutoFit/>
          </a:bodyPr>
          <a:lstStyle>
            <a:lvl1pPr marL="0" indent="0">
              <a:lnSpc>
                <a:spcPts val="2353"/>
              </a:lnSpc>
              <a:buNone/>
              <a:defRPr sz="1961" b="0" i="0" spc="0">
                <a:solidFill>
                  <a:srgbClr val="000000"/>
                </a:solidFill>
                <a:latin typeface="+mj-lt"/>
              </a:defRPr>
            </a:lvl1pPr>
            <a:lvl2pPr marL="0" indent="0">
              <a:lnSpc>
                <a:spcPts val="2353"/>
              </a:lnSpc>
              <a:buNone/>
              <a:defRPr spc="0">
                <a:gradFill>
                  <a:gsLst>
                    <a:gs pos="0">
                      <a:schemeClr val="tx1"/>
                    </a:gs>
                    <a:gs pos="100000">
                      <a:schemeClr val="tx1"/>
                    </a:gs>
                  </a:gsLst>
                  <a:lin ang="5400000" scaled="1"/>
                </a:gradFill>
                <a:latin typeface="+mn-lt"/>
              </a:defRPr>
            </a:lvl2pPr>
            <a:lvl3pPr marL="448193" indent="0">
              <a:buNone/>
              <a:defRPr/>
            </a:lvl3pPr>
            <a:lvl4pPr marL="672290" indent="0">
              <a:buNone/>
              <a:defRPr/>
            </a:lvl4pPr>
            <a:lvl5pPr marL="896386" indent="0">
              <a:buNone/>
              <a:defRPr/>
            </a:lvl5pPr>
          </a:lstStyle>
          <a:p>
            <a:pPr lvl="1"/>
            <a:r>
              <a:rPr lang="en-US"/>
              <a:t>Large: subhead Segoe UI Regular 20/24</a:t>
            </a:r>
          </a:p>
        </p:txBody>
      </p:sp>
      <p:sp>
        <p:nvSpPr>
          <p:cNvPr id="5" name="Text Placeholder 4"/>
          <p:cNvSpPr>
            <a:spLocks noGrp="1"/>
          </p:cNvSpPr>
          <p:nvPr>
            <p:ph type="body" sz="quarter" idx="11" hasCustomPrompt="1"/>
          </p:nvPr>
        </p:nvSpPr>
        <p:spPr>
          <a:xfrm>
            <a:off x="455995" y="3015704"/>
            <a:ext cx="11306469" cy="216206"/>
          </a:xfrm>
          <a:prstGeom prst="rect">
            <a:avLst/>
          </a:prstGeom>
        </p:spPr>
        <p:txBody>
          <a:bodyPr lIns="0" tIns="0" rIns="0" bIns="0"/>
          <a:lstStyle>
            <a:lvl1pPr marL="0" indent="0">
              <a:lnSpc>
                <a:spcPts val="1765"/>
              </a:lnSpc>
              <a:spcBef>
                <a:spcPts val="0"/>
              </a:spcBef>
              <a:buNone/>
              <a:defRPr sz="1372" b="0" spc="0">
                <a:gradFill>
                  <a:gsLst>
                    <a:gs pos="0">
                      <a:schemeClr val="tx2"/>
                    </a:gs>
                    <a:gs pos="100000">
                      <a:schemeClr val="tx2"/>
                    </a:gs>
                  </a:gsLst>
                  <a:lin ang="5400000" scaled="1"/>
                </a:gradFill>
                <a:latin typeface="+mj-lt"/>
              </a:defRPr>
            </a:lvl1pPr>
            <a:lvl2pPr marL="0" indent="0">
              <a:lnSpc>
                <a:spcPts val="1765"/>
              </a:lnSpc>
              <a:spcBef>
                <a:spcPts val="0"/>
              </a:spcBef>
              <a:buNone/>
              <a:defRPr sz="1372" spc="0">
                <a:solidFill>
                  <a:srgbClr val="000000"/>
                </a:solidFill>
              </a:defRPr>
            </a:lvl2pPr>
            <a:lvl3pPr marL="448193" indent="0">
              <a:buNone/>
              <a:defRPr/>
            </a:lvl3pPr>
            <a:lvl4pPr marL="672290" indent="0">
              <a:buNone/>
              <a:defRPr/>
            </a:lvl4pPr>
            <a:lvl5pPr marL="896386" indent="0">
              <a:buNone/>
              <a:defRPr/>
            </a:lvl5pPr>
          </a:lstStyle>
          <a:p>
            <a:pPr lvl="0"/>
            <a:r>
              <a:rPr lang="en-US"/>
              <a:t>Medium: paragraph heading Segoe UI </a:t>
            </a:r>
            <a:r>
              <a:rPr lang="en-US" err="1"/>
              <a:t>Semibold</a:t>
            </a:r>
            <a:r>
              <a:rPr lang="en-US"/>
              <a:t> 14/18</a:t>
            </a:r>
          </a:p>
        </p:txBody>
      </p:sp>
      <p:sp>
        <p:nvSpPr>
          <p:cNvPr id="10" name="Text Placeholder 6">
            <a:extLst>
              <a:ext uri="{FF2B5EF4-FFF2-40B4-BE49-F238E27FC236}">
                <a16:creationId xmlns:a16="http://schemas.microsoft.com/office/drawing/2014/main" id="{76E35749-090F-0542-9B4B-BF37EFC334BC}"/>
              </a:ext>
            </a:extLst>
          </p:cNvPr>
          <p:cNvSpPr>
            <a:spLocks noGrp="1"/>
          </p:cNvSpPr>
          <p:nvPr>
            <p:ph type="body" sz="quarter" idx="14" hasCustomPrompt="1"/>
          </p:nvPr>
        </p:nvSpPr>
        <p:spPr>
          <a:xfrm>
            <a:off x="455995" y="4503832"/>
            <a:ext cx="11306469" cy="150884"/>
          </a:xfrm>
          <a:prstGeom prst="rect">
            <a:avLst/>
          </a:prstGeo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0">
                      <a:schemeClr val="tx1"/>
                    </a:gs>
                    <a:gs pos="100000">
                      <a:schemeClr val="tx1"/>
                    </a:gs>
                  </a:gsLst>
                  <a:lin ang="5400000" scaled="1"/>
                </a:gradFill>
              </a:defRPr>
            </a:lvl2pPr>
            <a:lvl3pPr marL="448193" indent="0">
              <a:buNone/>
              <a:defRPr/>
            </a:lvl3pPr>
            <a:lvl4pPr marL="672290" indent="0">
              <a:buNone/>
              <a:defRPr/>
            </a:lvl4pPr>
            <a:lvl5pPr marL="0" indent="0">
              <a:lnSpc>
                <a:spcPct val="100000"/>
              </a:lnSpc>
              <a:buNone/>
              <a:defRPr>
                <a:solidFill>
                  <a:srgbClr val="000000"/>
                </a:solidFill>
              </a:defRPr>
            </a:lvl5pPr>
          </a:lstStyle>
          <a:p>
            <a:pPr lvl="1"/>
            <a:r>
              <a:rPr lang="en-US"/>
              <a:t>Small: caption body copy Segoe Regular 10/12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3">
            <a:extLst>
              <a:ext uri="{FF2B5EF4-FFF2-40B4-BE49-F238E27FC236}">
                <a16:creationId xmlns:a16="http://schemas.microsoft.com/office/drawing/2014/main" id="{68F32AD9-0E33-284C-8468-E63BF69AF2EB}"/>
              </a:ext>
            </a:extLst>
          </p:cNvPr>
          <p:cNvSpPr>
            <a:spLocks noGrp="1"/>
          </p:cNvSpPr>
          <p:nvPr>
            <p:ph type="body" sz="quarter" idx="24" hasCustomPrompt="1"/>
          </p:nvPr>
        </p:nvSpPr>
        <p:spPr>
          <a:xfrm>
            <a:off x="454169" y="4299924"/>
            <a:ext cx="11306469"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Small: caption title Segoe UI Bold 10/12. </a:t>
            </a:r>
          </a:p>
        </p:txBody>
      </p:sp>
      <p:sp>
        <p:nvSpPr>
          <p:cNvPr id="21" name="Text Placeholder 4">
            <a:extLst>
              <a:ext uri="{FF2B5EF4-FFF2-40B4-BE49-F238E27FC236}">
                <a16:creationId xmlns:a16="http://schemas.microsoft.com/office/drawing/2014/main" id="{BA46FDB1-D336-7C45-BF92-D58B6C550364}"/>
              </a:ext>
            </a:extLst>
          </p:cNvPr>
          <p:cNvSpPr>
            <a:spLocks noGrp="1"/>
          </p:cNvSpPr>
          <p:nvPr>
            <p:ph type="body" sz="quarter" idx="18" hasCustomPrompt="1"/>
          </p:nvPr>
        </p:nvSpPr>
        <p:spPr>
          <a:xfrm>
            <a:off x="454169" y="3258992"/>
            <a:ext cx="11306469" cy="21614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Medium: body copy Segoe UI Regular 14/18</a:t>
            </a:r>
          </a:p>
        </p:txBody>
      </p:sp>
    </p:spTree>
    <p:extLst>
      <p:ext uri="{BB962C8B-B14F-4D97-AF65-F5344CB8AC3E}">
        <p14:creationId xmlns:p14="http://schemas.microsoft.com/office/powerpoint/2010/main" val="411943119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Heading Segoe UI </a:t>
            </a:r>
            <a:r>
              <a:rPr lang="en-US" err="1"/>
              <a:t>Semibold</a:t>
            </a:r>
            <a:r>
              <a:rPr lang="en-US"/>
              <a:t> 28/32</a:t>
            </a:r>
          </a:p>
        </p:txBody>
      </p:sp>
      <p:sp>
        <p:nvSpPr>
          <p:cNvPr id="18" name="Text Box 3">
            <a:extLst>
              <a:ext uri="{FF2B5EF4-FFF2-40B4-BE49-F238E27FC236}">
                <a16:creationId xmlns:a16="http://schemas.microsoft.com/office/drawing/2014/main" id="{19F02595-114B-2D46-ABDC-5E65D166807C}"/>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7" name="Text Placeholder 3">
            <a:extLst>
              <a:ext uri="{FF2B5EF4-FFF2-40B4-BE49-F238E27FC236}">
                <a16:creationId xmlns:a16="http://schemas.microsoft.com/office/drawing/2014/main" id="{FEE1E43F-C091-614B-AA20-F39D0AACAA1C}"/>
              </a:ext>
            </a:extLst>
          </p:cNvPr>
          <p:cNvSpPr>
            <a:spLocks noGrp="1"/>
          </p:cNvSpPr>
          <p:nvPr>
            <p:ph type="body" sz="quarter" idx="10" hasCustomPrompt="1"/>
          </p:nvPr>
        </p:nvSpPr>
        <p:spPr>
          <a:xfrm>
            <a:off x="455995" y="1922586"/>
            <a:ext cx="9384447" cy="3365537"/>
          </a:xfrm>
          <a:prstGeom prst="rect">
            <a:avLst/>
          </a:prstGeom>
        </p:spPr>
        <p:txBody>
          <a:bodyPr wrap="square" lIns="0" tIns="0" rIns="0" bIns="0">
            <a:spAutoFit/>
          </a:bodyPr>
          <a:lstStyle>
            <a:lvl1pPr marL="336145" marR="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br>
              <a:rPr lang="en-US"/>
            </a:br>
            <a:endParaRPr lang="en-US"/>
          </a:p>
          <a:p>
            <a:pPr marL="336145" marR="0" lvl="0" indent="-336145" algn="l" defTabSz="914367" rtl="0" eaLnBrk="1" fontAlgn="auto" latinLnBrk="0" hangingPunct="1">
              <a:lnSpc>
                <a:spcPts val="2353"/>
              </a:lnSpc>
              <a:spcBef>
                <a:spcPts val="0"/>
              </a:spcBef>
              <a:spcAft>
                <a:spcPts val="0"/>
              </a:spcAft>
              <a:buClrTx/>
              <a:buSzPct val="90000"/>
              <a:buFont typeface="Arial" panose="020B0604020202020204" pitchFamily="34" charset="0"/>
              <a:buChar char="•"/>
              <a:tabLst/>
              <a:defRPr/>
            </a:pPr>
            <a:r>
              <a:rPr lang="en-US"/>
              <a:t>Bulleted list Segoe UI Regular 20/24. Dis </a:t>
            </a:r>
            <a:r>
              <a:rPr lang="en-US" err="1"/>
              <a:t>apid</a:t>
            </a:r>
            <a:r>
              <a:rPr lang="en-US"/>
              <a:t> es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vit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endParaRPr lang="en-US"/>
          </a:p>
          <a:p>
            <a:pPr lvl="0"/>
            <a:endParaRPr lang="en-US"/>
          </a:p>
          <a:p>
            <a:pPr lvl="0"/>
            <a:endParaRPr lang="en-US"/>
          </a:p>
          <a:p>
            <a:pPr lvl="0"/>
            <a:endParaRPr lang="en-US"/>
          </a:p>
        </p:txBody>
      </p:sp>
    </p:spTree>
    <p:extLst>
      <p:ext uri="{BB962C8B-B14F-4D97-AF65-F5344CB8AC3E}">
        <p14:creationId xmlns:p14="http://schemas.microsoft.com/office/powerpoint/2010/main" val="3757108991"/>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16206"/>
          </a:xfrm>
          <a:prstGeom prst="rect">
            <a:avLst/>
          </a:prstGeom>
        </p:spPr>
        <p:txBody>
          <a:bodyPr lIns="0" tIns="0" rIns="0" bIns="0"/>
          <a:lstStyle>
            <a:lvl1pPr marL="0" indent="0">
              <a:lnSpc>
                <a:spcPts val="1765"/>
              </a:lnSpc>
              <a:spcBef>
                <a:spcPts val="0"/>
              </a:spcBef>
              <a:spcAft>
                <a:spcPts val="588"/>
              </a:spcAft>
              <a:buNone/>
              <a:defRPr sz="1372" b="0" spc="0" baseline="0">
                <a:gradFill>
                  <a:gsLst>
                    <a:gs pos="0">
                      <a:schemeClr val="tx2"/>
                    </a:gs>
                    <a:gs pos="100000">
                      <a:schemeClr val="tx2"/>
                    </a:gs>
                  </a:gsLst>
                  <a:lin ang="5400000" scaled="1"/>
                </a:gra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solidFill>
                  <a:srgbClr val="000000"/>
                </a:soli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p:txBody>
      </p:sp>
      <p:sp>
        <p:nvSpPr>
          <p:cNvPr id="23" name="Text Box 3">
            <a:extLst>
              <a:ext uri="{FF2B5EF4-FFF2-40B4-BE49-F238E27FC236}">
                <a16:creationId xmlns:a16="http://schemas.microsoft.com/office/drawing/2014/main" id="{DD31BD93-DFDF-4C46-8FDE-B1B55850B6B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4" name="Text Placeholder 4">
            <a:extLst>
              <a:ext uri="{FF2B5EF4-FFF2-40B4-BE49-F238E27FC236}">
                <a16:creationId xmlns:a16="http://schemas.microsoft.com/office/drawing/2014/main" id="{2951A14E-1D63-9E44-9361-FD57A8BD812A}"/>
              </a:ext>
            </a:extLst>
          </p:cNvPr>
          <p:cNvSpPr>
            <a:spLocks noGrp="1"/>
          </p:cNvSpPr>
          <p:nvPr>
            <p:ph type="body" sz="quarter" idx="17" hasCustomPrompt="1"/>
          </p:nvPr>
        </p:nvSpPr>
        <p:spPr>
          <a:xfrm>
            <a:off x="45416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5" name="Text Placeholder 4">
            <a:extLst>
              <a:ext uri="{FF2B5EF4-FFF2-40B4-BE49-F238E27FC236}">
                <a16:creationId xmlns:a16="http://schemas.microsoft.com/office/drawing/2014/main" id="{1C3BF983-4009-1049-9AD7-C94BE3AA193C}"/>
              </a:ext>
            </a:extLst>
          </p:cNvPr>
          <p:cNvSpPr>
            <a:spLocks noGrp="1"/>
          </p:cNvSpPr>
          <p:nvPr>
            <p:ph type="body" sz="quarter" idx="18" hasCustomPrompt="1"/>
          </p:nvPr>
        </p:nvSpPr>
        <p:spPr>
          <a:xfrm>
            <a:off x="4318449"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6" name="Text Placeholder 4">
            <a:extLst>
              <a:ext uri="{FF2B5EF4-FFF2-40B4-BE49-F238E27FC236}">
                <a16:creationId xmlns:a16="http://schemas.microsoft.com/office/drawing/2014/main" id="{2361C016-E331-F44F-ACAE-52E4AE73469E}"/>
              </a:ext>
            </a:extLst>
          </p:cNvPr>
          <p:cNvSpPr>
            <a:spLocks noGrp="1"/>
          </p:cNvSpPr>
          <p:nvPr>
            <p:ph type="body" sz="quarter" idx="19" hasCustomPrompt="1"/>
          </p:nvPr>
        </p:nvSpPr>
        <p:spPr>
          <a:xfrm>
            <a:off x="8156766" y="3378439"/>
            <a:ext cx="3618381" cy="2059666"/>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413849110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p:txBody>
      </p:sp>
      <p:sp>
        <p:nvSpPr>
          <p:cNvPr id="13" name="Text Box 3">
            <a:extLst>
              <a:ext uri="{FF2B5EF4-FFF2-40B4-BE49-F238E27FC236}">
                <a16:creationId xmlns:a16="http://schemas.microsoft.com/office/drawing/2014/main" id="{CCDF1654-4D2D-794C-BBB7-E1447C036FD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82A6E05B-C65A-8C44-AC8B-AA08746E6668}"/>
              </a:ext>
            </a:extLst>
          </p:cNvPr>
          <p:cNvSpPr>
            <a:spLocks noGrp="1"/>
          </p:cNvSpPr>
          <p:nvPr>
            <p:ph type="body" sz="quarter" idx="17" hasCustomPrompt="1"/>
          </p:nvPr>
        </p:nvSpPr>
        <p:spPr>
          <a:xfrm>
            <a:off x="455995"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D52482AC-A354-B546-9AAD-B3E028512046}"/>
              </a:ext>
            </a:extLst>
          </p:cNvPr>
          <p:cNvSpPr>
            <a:spLocks noGrp="1"/>
          </p:cNvSpPr>
          <p:nvPr>
            <p:ph type="body" sz="quarter" idx="18" hasCustomPrompt="1"/>
          </p:nvPr>
        </p:nvSpPr>
        <p:spPr>
          <a:xfrm>
            <a:off x="4286809" y="2593749"/>
            <a:ext cx="3618381" cy="2059666"/>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3733372711"/>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pic>
        <p:nvPicPr>
          <p:cNvPr id="7" name="Picture 6"/>
          <p:cNvPicPr>
            <a:picLocks noChangeAspect="1"/>
          </p:cNvPicPr>
          <p:nvPr userDrawn="1"/>
        </p:nvPicPr>
        <p:blipFill rotWithShape="1">
          <a:blip r:embed="rId2" cstate="print">
            <a:extLst>
              <a:ext uri="{28A0092B-C50C-407E-A947-70E740481C1C}">
                <a14:useLocalDpi xmlns:a14="http://schemas.microsoft.com/office/drawing/2010/main" val="0"/>
              </a:ext>
            </a:extLst>
          </a:blip>
          <a:srcRect b="-1"/>
          <a:stretch/>
        </p:blipFill>
        <p:spPr>
          <a:xfrm>
            <a:off x="8144083" y="1599720"/>
            <a:ext cx="3609417" cy="3103720"/>
          </a:xfrm>
          <a:prstGeom prst="rect">
            <a:avLst/>
          </a:prstGeom>
        </p:spPr>
      </p:pic>
      <p:pic>
        <p:nvPicPr>
          <p:cNvPr id="6" name="Picture 5"/>
          <p:cNvPicPr>
            <a:picLocks noChangeAspect="1"/>
          </p:cNvPicPr>
          <p:nvPr userDrawn="1"/>
        </p:nvPicPr>
        <p:blipFill rotWithShape="1">
          <a:blip r:embed="rId3" cstate="print">
            <a:extLst>
              <a:ext uri="{28A0092B-C50C-407E-A947-70E740481C1C}">
                <a14:useLocalDpi xmlns:a14="http://schemas.microsoft.com/office/drawing/2010/main" val="0"/>
              </a:ext>
            </a:extLst>
          </a:blip>
          <a:srcRect b="-1"/>
          <a:stretch/>
        </p:blipFill>
        <p:spPr>
          <a:xfrm>
            <a:off x="4309002" y="1599721"/>
            <a:ext cx="3612531" cy="3099394"/>
          </a:xfrm>
          <a:prstGeom prst="rect">
            <a:avLst/>
          </a:prstGeom>
        </p:spPr>
      </p:pic>
      <p:pic>
        <p:nvPicPr>
          <p:cNvPr id="3" name="Picture 2"/>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64957" y="1599722"/>
            <a:ext cx="3609417" cy="3108047"/>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216206"/>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p:txBody>
      </p:sp>
      <p:sp>
        <p:nvSpPr>
          <p:cNvPr id="8" name="Picture Placeholder 7">
            <a:extLst>
              <a:ext uri="{FF2B5EF4-FFF2-40B4-BE49-F238E27FC236}">
                <a16:creationId xmlns:a16="http://schemas.microsoft.com/office/drawing/2014/main" id="{E501F238-570E-E648-9E57-DAA86A7A8ED3}"/>
              </a:ext>
            </a:extLst>
          </p:cNvPr>
          <p:cNvSpPr>
            <a:spLocks noGrp="1"/>
          </p:cNvSpPr>
          <p:nvPr>
            <p:ph type="pic" sz="quarter" idx="21" hasCustomPrompt="1"/>
          </p:nvPr>
        </p:nvSpPr>
        <p:spPr>
          <a:xfrm>
            <a:off x="465332" y="2882153"/>
            <a:ext cx="3609043" cy="543185"/>
          </a:xfrm>
          <a:prstGeom prst="rect">
            <a:avLst/>
          </a:prstGeom>
        </p:spPr>
        <p:txBody>
          <a:bodyPr/>
          <a:lstStyle>
            <a:lvl1pPr algn="ctr">
              <a:defRPr>
                <a:solidFill>
                  <a:schemeClr val="bg1"/>
                </a:solidFill>
              </a:defRPr>
            </a:lvl1pPr>
          </a:lstStyle>
          <a:p>
            <a:r>
              <a:rPr lang="en-US"/>
              <a:t>Drop photo here</a:t>
            </a:r>
          </a:p>
        </p:txBody>
      </p:sp>
      <p:sp>
        <p:nvSpPr>
          <p:cNvPr id="11" name="Picture Placeholder 10">
            <a:extLst>
              <a:ext uri="{FF2B5EF4-FFF2-40B4-BE49-F238E27FC236}">
                <a16:creationId xmlns:a16="http://schemas.microsoft.com/office/drawing/2014/main" id="{5877AA6F-F5D0-8349-8D7F-7A036C53AFEC}"/>
              </a:ext>
            </a:extLst>
          </p:cNvPr>
          <p:cNvSpPr>
            <a:spLocks noGrp="1"/>
          </p:cNvSpPr>
          <p:nvPr>
            <p:ph type="pic" sz="quarter" idx="22" hasCustomPrompt="1"/>
          </p:nvPr>
        </p:nvSpPr>
        <p:spPr>
          <a:xfrm>
            <a:off x="4303151" y="2875700"/>
            <a:ext cx="3618381" cy="543185"/>
          </a:xfrm>
          <a:prstGeom prst="rect">
            <a:avLst/>
          </a:prstGeom>
        </p:spPr>
        <p:txBody>
          <a:bodyPr/>
          <a:lstStyle>
            <a:lvl1pPr algn="ctr">
              <a:defRPr>
                <a:solidFill>
                  <a:schemeClr val="bg1"/>
                </a:solidFill>
              </a:defRPr>
            </a:lvl1pPr>
          </a:lstStyle>
          <a:p>
            <a:r>
              <a:rPr lang="en-US"/>
              <a:t>Drop photo here</a:t>
            </a:r>
          </a:p>
        </p:txBody>
      </p:sp>
      <p:sp>
        <p:nvSpPr>
          <p:cNvPr id="14" name="Picture Placeholder 13">
            <a:extLst>
              <a:ext uri="{FF2B5EF4-FFF2-40B4-BE49-F238E27FC236}">
                <a16:creationId xmlns:a16="http://schemas.microsoft.com/office/drawing/2014/main" id="{983A4321-3796-F044-9126-51A6AA308B77}"/>
              </a:ext>
            </a:extLst>
          </p:cNvPr>
          <p:cNvSpPr>
            <a:spLocks noGrp="1"/>
          </p:cNvSpPr>
          <p:nvPr>
            <p:ph type="pic" sz="quarter" idx="23" hasCustomPrompt="1"/>
          </p:nvPr>
        </p:nvSpPr>
        <p:spPr>
          <a:xfrm>
            <a:off x="8144082" y="2888935"/>
            <a:ext cx="3609043" cy="543185"/>
          </a:xfrm>
          <a:prstGeom prst="rect">
            <a:avLst/>
          </a:prstGeom>
        </p:spPr>
        <p:txBody>
          <a:bodyPr/>
          <a:lstStyle>
            <a:lvl1pPr algn="ctr">
              <a:defRPr>
                <a:solidFill>
                  <a:schemeClr val="bg1"/>
                </a:solidFill>
              </a:defRPr>
            </a:lvl1pPr>
          </a:lstStyle>
          <a:p>
            <a:r>
              <a:rPr lang="en-US"/>
              <a:t>Drop photo here</a:t>
            </a:r>
          </a:p>
        </p:txBody>
      </p:sp>
      <p:sp>
        <p:nvSpPr>
          <p:cNvPr id="18" name="Text Box 3">
            <a:extLst>
              <a:ext uri="{FF2B5EF4-FFF2-40B4-BE49-F238E27FC236}">
                <a16:creationId xmlns:a16="http://schemas.microsoft.com/office/drawing/2014/main" id="{06DC0489-95B2-B74C-8FE4-80E75D67DE41}"/>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9" name="Text Placeholder 4">
            <a:extLst>
              <a:ext uri="{FF2B5EF4-FFF2-40B4-BE49-F238E27FC236}">
                <a16:creationId xmlns:a16="http://schemas.microsoft.com/office/drawing/2014/main" id="{F22038DD-9076-B34B-B54A-107DF3F024EE}"/>
              </a:ext>
            </a:extLst>
          </p:cNvPr>
          <p:cNvSpPr>
            <a:spLocks noGrp="1"/>
          </p:cNvSpPr>
          <p:nvPr>
            <p:ph type="body" sz="quarter" idx="17" hasCustomPrompt="1"/>
          </p:nvPr>
        </p:nvSpPr>
        <p:spPr>
          <a:xfrm>
            <a:off x="46495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1" name="Text Placeholder 4">
            <a:extLst>
              <a:ext uri="{FF2B5EF4-FFF2-40B4-BE49-F238E27FC236}">
                <a16:creationId xmlns:a16="http://schemas.microsoft.com/office/drawing/2014/main" id="{B0C89B53-FA50-F248-AD0B-933DE098D70A}"/>
              </a:ext>
            </a:extLst>
          </p:cNvPr>
          <p:cNvSpPr>
            <a:spLocks noGrp="1"/>
          </p:cNvSpPr>
          <p:nvPr>
            <p:ph type="body" sz="quarter" idx="24" hasCustomPrompt="1"/>
          </p:nvPr>
        </p:nvSpPr>
        <p:spPr>
          <a:xfrm>
            <a:off x="4306077"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22" name="Text Placeholder 4">
            <a:extLst>
              <a:ext uri="{FF2B5EF4-FFF2-40B4-BE49-F238E27FC236}">
                <a16:creationId xmlns:a16="http://schemas.microsoft.com/office/drawing/2014/main" id="{C11EA858-BBCA-2149-9368-C1FDBC6C8DFD}"/>
              </a:ext>
            </a:extLst>
          </p:cNvPr>
          <p:cNvSpPr>
            <a:spLocks noGrp="1"/>
          </p:cNvSpPr>
          <p:nvPr>
            <p:ph type="body" sz="quarter" idx="25" hasCustomPrompt="1"/>
          </p:nvPr>
        </p:nvSpPr>
        <p:spPr>
          <a:xfrm>
            <a:off x="8144083" y="5157653"/>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380337081"/>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7"/>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4" name="Text Placeholder 4"/>
          <p:cNvSpPr>
            <a:spLocks noGrp="1"/>
          </p:cNvSpPr>
          <p:nvPr>
            <p:ph type="body" sz="quarter" idx="15" hasCustomPrompt="1"/>
          </p:nvPr>
        </p:nvSpPr>
        <p:spPr>
          <a:xfrm>
            <a:off x="2378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6" name="Text Placeholder 4"/>
          <p:cNvSpPr>
            <a:spLocks noGrp="1"/>
          </p:cNvSpPr>
          <p:nvPr>
            <p:ph type="body" sz="quarter" idx="17" hasCustomPrompt="1"/>
          </p:nvPr>
        </p:nvSpPr>
        <p:spPr>
          <a:xfrm>
            <a:off x="4300662"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18" name="Text Placeholder 4"/>
          <p:cNvSpPr>
            <a:spLocks noGrp="1"/>
          </p:cNvSpPr>
          <p:nvPr>
            <p:ph type="body" sz="quarter" idx="19" hasCustomPrompt="1"/>
          </p:nvPr>
        </p:nvSpPr>
        <p:spPr>
          <a:xfrm>
            <a:off x="6222995"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0" name="Text Placeholder 4"/>
          <p:cNvSpPr>
            <a:spLocks noGrp="1"/>
          </p:cNvSpPr>
          <p:nvPr>
            <p:ph type="body" sz="quarter" idx="21" hasCustomPrompt="1"/>
          </p:nvPr>
        </p:nvSpPr>
        <p:spPr>
          <a:xfrm>
            <a:off x="8145328"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2" name="Text Placeholder 4"/>
          <p:cNvSpPr>
            <a:spLocks noGrp="1"/>
          </p:cNvSpPr>
          <p:nvPr>
            <p:ph type="body" sz="quarter" idx="23" hasCustomPrompt="1"/>
          </p:nvPr>
        </p:nvSpPr>
        <p:spPr>
          <a:xfrm>
            <a:off x="10067660" y="3167817"/>
            <a:ext cx="1693247" cy="442532"/>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p:txBody>
      </p:sp>
      <p:sp>
        <p:nvSpPr>
          <p:cNvPr id="25" name="Content Placeholder 15"/>
          <p:cNvSpPr>
            <a:spLocks noGrp="1"/>
          </p:cNvSpPr>
          <p:nvPr>
            <p:ph sz="quarter" idx="26" hasCustomPrompt="1"/>
          </p:nvPr>
        </p:nvSpPr>
        <p:spPr>
          <a:xfrm>
            <a:off x="2378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a:prstGeom prst="rect">
            <a:avLst/>
          </a:prstGeom>
        </p:spPr>
        <p:txBody>
          <a:bodyPr>
            <a:noAutofit/>
          </a:bodyPr>
          <a:lstStyle>
            <a:lvl1pPr marL="0" indent="0">
              <a:buNone/>
              <a:defRPr sz="1961">
                <a:gradFill>
                  <a:gsLst>
                    <a:gs pos="0">
                      <a:schemeClr val="tx1"/>
                    </a:gs>
                    <a:gs pos="100000">
                      <a:schemeClr val="tx1"/>
                    </a:gs>
                  </a:gsLst>
                  <a:lin ang="5400000" scaled="1"/>
                </a:gradFill>
              </a:defRPr>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a:prstGeom prst="rect">
            <a:avLst/>
          </a:prstGeom>
        </p:spPr>
        <p:txBody>
          <a:bodyPr tIns="0" bIns="0"/>
          <a:lstStyle>
            <a:lvl1pPr marL="0" algn="l" defTabSz="914102" rtl="0" eaLnBrk="1" fontAlgn="base" latinLnBrk="0" hangingPunct="1">
              <a:lnSpc>
                <a:spcPts val="2353"/>
              </a:lnSpc>
              <a:spcBef>
                <a:spcPct val="0"/>
              </a:spcBef>
              <a:spcAft>
                <a:spcPct val="0"/>
              </a:spcAft>
              <a:defRPr lang="en-US" sz="980" kern="1200" dirty="0" smtClean="0">
                <a:gradFill>
                  <a:gsLst>
                    <a:gs pos="0">
                      <a:schemeClr val="tx1"/>
                    </a:gs>
                    <a:gs pos="100000">
                      <a:schemeClr val="tx1"/>
                    </a:gs>
                  </a:gsLst>
                  <a:lin ang="5400000" scaled="1"/>
                </a:gra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
        <p:nvSpPr>
          <p:cNvPr id="33" name="Text Box 3">
            <a:extLst>
              <a:ext uri="{FF2B5EF4-FFF2-40B4-BE49-F238E27FC236}">
                <a16:creationId xmlns:a16="http://schemas.microsoft.com/office/drawing/2014/main" id="{75395D73-9049-014E-BEF9-A35587DB4139}"/>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34" name="Text Placeholder 4">
            <a:extLst>
              <a:ext uri="{FF2B5EF4-FFF2-40B4-BE49-F238E27FC236}">
                <a16:creationId xmlns:a16="http://schemas.microsoft.com/office/drawing/2014/main" id="{3CC09D91-3BB7-5C4A-98CF-F87FD6AACD86}"/>
              </a:ext>
            </a:extLst>
          </p:cNvPr>
          <p:cNvSpPr>
            <a:spLocks noGrp="1"/>
          </p:cNvSpPr>
          <p:nvPr>
            <p:ph type="body" sz="quarter" idx="24" hasCustomPrompt="1"/>
          </p:nvPr>
        </p:nvSpPr>
        <p:spPr>
          <a:xfrm>
            <a:off x="45416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5" name="Text Placeholder 4">
            <a:extLst>
              <a:ext uri="{FF2B5EF4-FFF2-40B4-BE49-F238E27FC236}">
                <a16:creationId xmlns:a16="http://schemas.microsoft.com/office/drawing/2014/main" id="{90A489FF-470D-734F-9769-61F47A78897E}"/>
              </a:ext>
            </a:extLst>
          </p:cNvPr>
          <p:cNvSpPr>
            <a:spLocks noGrp="1"/>
          </p:cNvSpPr>
          <p:nvPr>
            <p:ph type="body" sz="quarter" idx="37" hasCustomPrompt="1"/>
          </p:nvPr>
        </p:nvSpPr>
        <p:spPr>
          <a:xfrm>
            <a:off x="2378329"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36" name="Text Placeholder 4">
            <a:extLst>
              <a:ext uri="{FF2B5EF4-FFF2-40B4-BE49-F238E27FC236}">
                <a16:creationId xmlns:a16="http://schemas.microsoft.com/office/drawing/2014/main" id="{6F43AC1C-4836-034C-B18E-A886EB0A0954}"/>
              </a:ext>
            </a:extLst>
          </p:cNvPr>
          <p:cNvSpPr>
            <a:spLocks noGrp="1"/>
          </p:cNvSpPr>
          <p:nvPr>
            <p:ph type="body" sz="quarter" idx="38" hasCustomPrompt="1"/>
          </p:nvPr>
        </p:nvSpPr>
        <p:spPr>
          <a:xfrm>
            <a:off x="430066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2" name="Text Placeholder 4">
            <a:extLst>
              <a:ext uri="{FF2B5EF4-FFF2-40B4-BE49-F238E27FC236}">
                <a16:creationId xmlns:a16="http://schemas.microsoft.com/office/drawing/2014/main" id="{9221C77D-8F08-6C49-9011-B244AD138F0B}"/>
              </a:ext>
            </a:extLst>
          </p:cNvPr>
          <p:cNvSpPr>
            <a:spLocks noGrp="1"/>
          </p:cNvSpPr>
          <p:nvPr>
            <p:ph type="body" sz="quarter" idx="39" hasCustomPrompt="1"/>
          </p:nvPr>
        </p:nvSpPr>
        <p:spPr>
          <a:xfrm>
            <a:off x="6229842"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3" name="Text Placeholder 4">
            <a:extLst>
              <a:ext uri="{FF2B5EF4-FFF2-40B4-BE49-F238E27FC236}">
                <a16:creationId xmlns:a16="http://schemas.microsoft.com/office/drawing/2014/main" id="{F3776908-857F-F24D-9AF6-14CF938B5693}"/>
              </a:ext>
            </a:extLst>
          </p:cNvPr>
          <p:cNvSpPr>
            <a:spLocks noGrp="1"/>
          </p:cNvSpPr>
          <p:nvPr>
            <p:ph type="body" sz="quarter" idx="40" hasCustomPrompt="1"/>
          </p:nvPr>
        </p:nvSpPr>
        <p:spPr>
          <a:xfrm>
            <a:off x="8139413"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44" name="Text Placeholder 4">
            <a:extLst>
              <a:ext uri="{FF2B5EF4-FFF2-40B4-BE49-F238E27FC236}">
                <a16:creationId xmlns:a16="http://schemas.microsoft.com/office/drawing/2014/main" id="{EFB7F2E6-D12A-0A47-939B-737BAD817601}"/>
              </a:ext>
            </a:extLst>
          </p:cNvPr>
          <p:cNvSpPr>
            <a:spLocks noGrp="1"/>
          </p:cNvSpPr>
          <p:nvPr>
            <p:ph type="body" sz="quarter" idx="41" hasCustomPrompt="1"/>
          </p:nvPr>
        </p:nvSpPr>
        <p:spPr>
          <a:xfrm>
            <a:off x="10044584" y="3622292"/>
            <a:ext cx="1693248"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pic>
        <p:nvPicPr>
          <p:cNvPr id="46" name="Picture 45">
            <a:extLst>
              <a:ext uri="{FF2B5EF4-FFF2-40B4-BE49-F238E27FC236}">
                <a16:creationId xmlns:a16="http://schemas.microsoft.com/office/drawing/2014/main" id="{15EF402B-0A39-4444-AF7E-380A1C257394}"/>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2882637" y="2301518"/>
            <a:ext cx="647418" cy="647510"/>
          </a:xfrm>
          <a:prstGeom prst="rect">
            <a:avLst/>
          </a:prstGeom>
        </p:spPr>
      </p:pic>
      <p:pic>
        <p:nvPicPr>
          <p:cNvPr id="47" name="Picture 46">
            <a:extLst>
              <a:ext uri="{FF2B5EF4-FFF2-40B4-BE49-F238E27FC236}">
                <a16:creationId xmlns:a16="http://schemas.microsoft.com/office/drawing/2014/main" id="{3E2F996C-B451-5D43-A1A7-18659348D8DF}"/>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567498" y="2301518"/>
            <a:ext cx="647418" cy="647510"/>
          </a:xfrm>
          <a:prstGeom prst="rect">
            <a:avLst/>
          </a:prstGeom>
        </p:spPr>
      </p:pic>
      <p:pic>
        <p:nvPicPr>
          <p:cNvPr id="48" name="Picture 47">
            <a:extLst>
              <a:ext uri="{FF2B5EF4-FFF2-40B4-BE49-F238E27FC236}">
                <a16:creationId xmlns:a16="http://schemas.microsoft.com/office/drawing/2014/main" id="{2164D954-D4BE-604E-A1FA-5D4A16CC776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686028" y="2301518"/>
            <a:ext cx="647418" cy="647510"/>
          </a:xfrm>
          <a:prstGeom prst="rect">
            <a:avLst/>
          </a:prstGeom>
        </p:spPr>
      </p:pic>
      <p:pic>
        <p:nvPicPr>
          <p:cNvPr id="49" name="Picture 48">
            <a:extLst>
              <a:ext uri="{FF2B5EF4-FFF2-40B4-BE49-F238E27FC236}">
                <a16:creationId xmlns:a16="http://schemas.microsoft.com/office/drawing/2014/main" id="{5FC96516-B0E2-964A-9976-F62D8A3CA035}"/>
              </a:ext>
            </a:extLst>
          </p:cNvPr>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752756" y="2301518"/>
            <a:ext cx="647418" cy="647510"/>
          </a:xfrm>
          <a:prstGeom prst="rect">
            <a:avLst/>
          </a:prstGeom>
        </p:spPr>
      </p:pic>
      <p:pic>
        <p:nvPicPr>
          <p:cNvPr id="50" name="Picture 49">
            <a:extLst>
              <a:ext uri="{FF2B5EF4-FFF2-40B4-BE49-F238E27FC236}">
                <a16:creationId xmlns:a16="http://schemas.microsoft.com/office/drawing/2014/main" id="{C42970E5-3D59-6D4C-802D-2A054118D505}"/>
              </a:ext>
            </a:extLst>
          </p:cNvPr>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4802988" y="2301518"/>
            <a:ext cx="647418" cy="647510"/>
          </a:xfrm>
          <a:prstGeom prst="rect">
            <a:avLst/>
          </a:prstGeom>
        </p:spPr>
      </p:pic>
      <p:pic>
        <p:nvPicPr>
          <p:cNvPr id="51" name="Picture 50">
            <a:extLst>
              <a:ext uri="{FF2B5EF4-FFF2-40B4-BE49-F238E27FC236}">
                <a16:creationId xmlns:a16="http://schemas.microsoft.com/office/drawing/2014/main" id="{32F713FA-C34D-0546-BEC6-2429F7B462C9}"/>
              </a:ext>
            </a:extLst>
          </p:cNvPr>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1002611" y="2301518"/>
            <a:ext cx="647418" cy="647510"/>
          </a:xfrm>
          <a:prstGeom prst="rect">
            <a:avLst/>
          </a:prstGeom>
        </p:spPr>
      </p:pic>
    </p:spTree>
    <p:extLst>
      <p:ext uri="{BB962C8B-B14F-4D97-AF65-F5344CB8AC3E}">
        <p14:creationId xmlns:p14="http://schemas.microsoft.com/office/powerpoint/2010/main" val="2822943138"/>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2"/>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5" name="Title 1">
            <a:extLst>
              <a:ext uri="{FF2B5EF4-FFF2-40B4-BE49-F238E27FC236}">
                <a16:creationId xmlns:a16="http://schemas.microsoft.com/office/drawing/2014/main" id="{FDD3BB94-DC99-244C-91E3-A9764AF2671E}"/>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6" name="Text Placeholder 10">
            <a:extLst>
              <a:ext uri="{FF2B5EF4-FFF2-40B4-BE49-F238E27FC236}">
                <a16:creationId xmlns:a16="http://schemas.microsoft.com/office/drawing/2014/main" id="{63FCEA3C-C822-5A4A-9561-695239EA77C3}"/>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2488028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strike="noStrike">
                <a:gradFill>
                  <a:gsLst>
                    <a:gs pos="0">
                      <a:schemeClr val="tx1"/>
                    </a:gs>
                    <a:gs pos="100000">
                      <a:schemeClr val="tx1"/>
                    </a:gs>
                  </a:gsLst>
                  <a:lin ang="5400000" scaled="1"/>
                </a:gradFill>
              </a:defRPr>
            </a:lvl1pPr>
          </a:lstStyle>
          <a:p>
            <a:r>
              <a:rPr lang="en-US"/>
              <a:t>Title</a:t>
            </a:r>
          </a:p>
        </p:txBody>
      </p:sp>
    </p:spTree>
    <p:extLst>
      <p:ext uri="{BB962C8B-B14F-4D97-AF65-F5344CB8AC3E}">
        <p14:creationId xmlns:p14="http://schemas.microsoft.com/office/powerpoint/2010/main" val="3432968017"/>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Section title 1">
    <p:bg>
      <p:bgPr>
        <a:solidFill>
          <a:schemeClr val="bg1"/>
        </a:solidFill>
        <a:effectLst/>
      </p:bgPr>
    </p:bg>
    <p:spTree>
      <p:nvGrpSpPr>
        <p:cNvPr id="1" name=""/>
        <p:cNvGrpSpPr/>
        <p:nvPr/>
      </p:nvGrpSpPr>
      <p:grpSpPr>
        <a:xfrm>
          <a:off x="0" y="0"/>
          <a:ext cx="0" cy="0"/>
          <a:chOff x="0" y="0"/>
          <a:chExt cx="0" cy="0"/>
        </a:xfrm>
      </p:grpSpPr>
      <p:sp>
        <p:nvSpPr>
          <p:cNvPr id="4"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105425510"/>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18235100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rgbClr val="FFFFFF"/>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rotWithShape="1">
          <a:blip r:embed="rId2" cstate="print">
            <a:extLst>
              <a:ext uri="{28A0092B-C50C-407E-A947-70E740481C1C}">
                <a14:useLocalDpi xmlns:a14="http://schemas.microsoft.com/office/drawing/2010/main" val="0"/>
              </a:ext>
            </a:extLst>
          </a:blip>
          <a:srcRect/>
          <a:stretch/>
        </p:blipFill>
        <p:spPr>
          <a:xfrm>
            <a:off x="-1" y="0"/>
            <a:ext cx="12192000" cy="6858000"/>
          </a:xfrm>
          <a:prstGeom prst="rect">
            <a:avLst/>
          </a:prstGeom>
        </p:spPr>
      </p:pic>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prstGeom prst="rect">
            <a:avLst/>
          </a:prstGeom>
          <a:noFill/>
        </p:spPr>
        <p:txBody>
          <a:bodyPr vert="horz" wrap="square" lIns="0" tIns="0" rIns="0" bIns="0" rtlCol="0" anchor="t" anchorCtr="0">
            <a:noAutofit/>
          </a:bodyPr>
          <a:lstStyle>
            <a:lvl1pPr>
              <a:defRPr lang="en-US" sz="4705" spc="-49" baseline="0" dirty="0">
                <a:gradFill>
                  <a:gsLst>
                    <a:gs pos="0">
                      <a:schemeClr val="tx1"/>
                    </a:gs>
                    <a:gs pos="100000">
                      <a:schemeClr val="tx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80544662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229841" y="0"/>
            <a:ext cx="5973790" cy="6858000"/>
          </a:xfrm>
          <a:prstGeom prst="rect">
            <a:avLst/>
          </a:prstGeom>
        </p:spPr>
      </p:pic>
      <p:sp>
        <p:nvSpPr>
          <p:cNvPr id="2" name="Title 1"/>
          <p:cNvSpPr>
            <a:spLocks noGrp="1"/>
          </p:cNvSpPr>
          <p:nvPr>
            <p:ph type="title" hasCustomPrompt="1"/>
          </p:nvPr>
        </p:nvSpPr>
        <p:spPr>
          <a:xfrm>
            <a:off x="455995" y="620428"/>
            <a:ext cx="5541959" cy="403137"/>
          </a:xfrm>
          <a:prstGeom prst="rect">
            <a:avLst/>
          </a:prstGeom>
        </p:spPr>
        <p:txBody>
          <a:bodyPr wrap="square" lIns="0" tIns="0" rIns="0" bIns="0">
            <a:spAutoFit/>
          </a:bodyPr>
          <a:lstStyle>
            <a:lvl1pPr>
              <a:lnSpc>
                <a:spcPts val="3137"/>
              </a:lnSpc>
              <a:defRPr sz="2745" baseline="0">
                <a:gradFill>
                  <a:gsLst>
                    <a:gs pos="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a:prstGeom prst="rect">
            <a:avLst/>
          </a:prstGeom>
        </p:spPr>
        <p:txBody>
          <a:bodyPr wrap="square" lIns="0" tIns="0" rIns="0" bIns="0">
            <a:spAutoFit/>
          </a:bodyPr>
          <a:lstStyle>
            <a:lvl1pPr marL="0" indent="0">
              <a:lnSpc>
                <a:spcPts val="2353"/>
              </a:lnSpc>
              <a:buNone/>
              <a:defRPr lang="en-US" sz="1961" kern="1200" spc="0" baseline="0" dirty="0">
                <a:gradFill>
                  <a:gsLst>
                    <a:gs pos="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
        <p:nvSpPr>
          <p:cNvPr id="8" name="Picture Placeholder 7">
            <a:extLst>
              <a:ext uri="{FF2B5EF4-FFF2-40B4-BE49-F238E27FC236}">
                <a16:creationId xmlns:a16="http://schemas.microsoft.com/office/drawing/2014/main" id="{7193607F-5D7C-414A-BD66-EADF11B22CA7}"/>
              </a:ext>
            </a:extLst>
          </p:cNvPr>
          <p:cNvSpPr>
            <a:spLocks noGrp="1"/>
          </p:cNvSpPr>
          <p:nvPr>
            <p:ph type="pic" sz="quarter" idx="15" hasCustomPrompt="1"/>
          </p:nvPr>
        </p:nvSpPr>
        <p:spPr>
          <a:xfrm>
            <a:off x="6229842" y="-1"/>
            <a:ext cx="5973053" cy="6858001"/>
          </a:xfrm>
          <a:prstGeom prst="rect">
            <a:avLst/>
          </a:prstGeom>
        </p:spPr>
        <p:txBody>
          <a:bodyPr anchor="ctr" anchorCtr="0">
            <a:noAutofit/>
          </a:bodyPr>
          <a:lstStyle>
            <a:lvl1pPr algn="ctr">
              <a:defRPr>
                <a:gradFill>
                  <a:gsLst>
                    <a:gs pos="0">
                      <a:schemeClr val="bg1"/>
                    </a:gs>
                    <a:gs pos="100000">
                      <a:schemeClr val="bg1"/>
                    </a:gs>
                  </a:gsLst>
                  <a:lin ang="5400000" scaled="1"/>
                </a:gradFill>
              </a:defRPr>
            </a:lvl1pPr>
          </a:lstStyle>
          <a:p>
            <a:r>
              <a:rPr lang="en-US"/>
              <a:t>Drop photo here</a:t>
            </a:r>
          </a:p>
        </p:txBody>
      </p:sp>
      <p:sp>
        <p:nvSpPr>
          <p:cNvPr id="13" name="Text Box 3">
            <a:extLst>
              <a:ext uri="{FF2B5EF4-FFF2-40B4-BE49-F238E27FC236}">
                <a16:creationId xmlns:a16="http://schemas.microsoft.com/office/drawing/2014/main" id="{9B6CD1B2-B033-3544-BC3C-77A135C65972}"/>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6" name="Text Placeholder 4">
            <a:extLst>
              <a:ext uri="{FF2B5EF4-FFF2-40B4-BE49-F238E27FC236}">
                <a16:creationId xmlns:a16="http://schemas.microsoft.com/office/drawing/2014/main" id="{2B8FCD16-3426-8B48-803D-6B6E81EED213}"/>
              </a:ext>
            </a:extLst>
          </p:cNvPr>
          <p:cNvSpPr>
            <a:spLocks noGrp="1"/>
          </p:cNvSpPr>
          <p:nvPr>
            <p:ph type="body" sz="quarter" idx="42" hasCustomPrompt="1"/>
          </p:nvPr>
        </p:nvSpPr>
        <p:spPr>
          <a:xfrm>
            <a:off x="455995" y="2576676"/>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7" name="Text Placeholder 4">
            <a:extLst>
              <a:ext uri="{FF2B5EF4-FFF2-40B4-BE49-F238E27FC236}">
                <a16:creationId xmlns:a16="http://schemas.microsoft.com/office/drawing/2014/main" id="{0D336736-F7E2-BA48-AD3E-B0037BAC6816}"/>
              </a:ext>
            </a:extLst>
          </p:cNvPr>
          <p:cNvSpPr>
            <a:spLocks noGrp="1"/>
          </p:cNvSpPr>
          <p:nvPr>
            <p:ph type="body" sz="quarter" idx="43" hasCustomPrompt="1"/>
          </p:nvPr>
        </p:nvSpPr>
        <p:spPr>
          <a:xfrm>
            <a:off x="455993" y="3429000"/>
            <a:ext cx="4822952" cy="498799"/>
          </a:xfrm>
          <a:prstGeom prst="rect">
            <a:avLst/>
          </a:prstGeom>
        </p:spPr>
        <p:txBody>
          <a:bodyPr lIns="0" tIns="0" rIns="0" bIns="0"/>
          <a:lstStyle>
            <a:lvl1pPr marL="0" indent="0">
              <a:lnSpc>
                <a:spcPts val="1765"/>
              </a:lnSpc>
              <a:spcBef>
                <a:spcPts val="1176"/>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0">
                      <a:schemeClr val="tx2"/>
                    </a:gs>
                    <a:gs pos="100000">
                      <a:schemeClr val="tx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endParaRPr lang="en-US"/>
          </a:p>
          <a:p>
            <a:pPr lvl="1"/>
            <a:endParaRPr lang="en-US"/>
          </a:p>
        </p:txBody>
      </p:sp>
      <p:sp>
        <p:nvSpPr>
          <p:cNvPr id="18" name="Text Placeholder 4">
            <a:extLst>
              <a:ext uri="{FF2B5EF4-FFF2-40B4-BE49-F238E27FC236}">
                <a16:creationId xmlns:a16="http://schemas.microsoft.com/office/drawing/2014/main" id="{9FA36614-3522-794F-B70F-0659F06DAB3B}"/>
              </a:ext>
            </a:extLst>
          </p:cNvPr>
          <p:cNvSpPr>
            <a:spLocks noGrp="1"/>
          </p:cNvSpPr>
          <p:nvPr>
            <p:ph type="body" sz="quarter" idx="44" hasCustomPrompt="1"/>
          </p:nvPr>
        </p:nvSpPr>
        <p:spPr>
          <a:xfrm>
            <a:off x="455994" y="3639464"/>
            <a:ext cx="4822951" cy="674672"/>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570930950"/>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9" name="Text Placeholder 4"/>
          <p:cNvSpPr>
            <a:spLocks noGrp="1"/>
          </p:cNvSpPr>
          <p:nvPr>
            <p:ph type="body" sz="quarter" idx="12" hasCustomPrompt="1"/>
          </p:nvPr>
        </p:nvSpPr>
        <p:spPr>
          <a:xfrm>
            <a:off x="4300039"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sp>
        <p:nvSpPr>
          <p:cNvPr id="10" name="Text Placeholder 4"/>
          <p:cNvSpPr>
            <a:spLocks noGrp="1"/>
          </p:cNvSpPr>
          <p:nvPr>
            <p:ph type="body" sz="quarter" idx="13" hasCustomPrompt="1"/>
          </p:nvPr>
        </p:nvSpPr>
        <p:spPr>
          <a:xfrm>
            <a:off x="8144083" y="4927922"/>
            <a:ext cx="3618381" cy="216206"/>
          </a:xfrm>
          <a:prstGeom prst="rect">
            <a:avLst/>
          </a:prstGeo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p:txBody>
      </p:sp>
      <p:pic>
        <p:nvPicPr>
          <p:cNvPr id="15" name="Picture 14"/>
          <p:cNvPicPr>
            <a:picLocks noChangeAspect="1"/>
          </p:cNvPicPr>
          <p:nvPr userDrawn="1"/>
        </p:nvPicPr>
        <p:blipFill rotWithShape="1">
          <a:blip r:embed="rId2" cstate="print">
            <a:extLst>
              <a:ext uri="{28A0092B-C50C-407E-A947-70E740481C1C}">
                <a14:useLocalDpi xmlns:a14="http://schemas.microsoft.com/office/drawing/2010/main" val="0"/>
              </a:ext>
            </a:extLst>
          </a:blip>
          <a:srcRect r="-1"/>
          <a:stretch/>
        </p:blipFill>
        <p:spPr>
          <a:xfrm>
            <a:off x="8150360" y="2152783"/>
            <a:ext cx="3623053" cy="2589915"/>
          </a:xfrm>
          <a:prstGeom prst="rect">
            <a:avLst/>
          </a:prstGeom>
        </p:spPr>
      </p:pic>
      <p:pic>
        <p:nvPicPr>
          <p:cNvPr id="16" name="Picture 15"/>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425647" y="2152783"/>
            <a:ext cx="3648727" cy="2589915"/>
          </a:xfrm>
          <a:prstGeom prst="rect">
            <a:avLst/>
          </a:prstGeom>
        </p:spPr>
      </p:pic>
      <p:pic>
        <p:nvPicPr>
          <p:cNvPr id="17" name="Picture 16"/>
          <p:cNvPicPr>
            <a:picLocks noChangeAspect="1"/>
          </p:cNvPicPr>
          <p:nvPr userDrawn="1"/>
        </p:nvPicPr>
        <p:blipFill rotWithShape="1">
          <a:blip r:embed="rId4" cstate="print">
            <a:extLst>
              <a:ext uri="{28A0092B-C50C-407E-A947-70E740481C1C}">
                <a14:useLocalDpi xmlns:a14="http://schemas.microsoft.com/office/drawing/2010/main" val="0"/>
              </a:ext>
            </a:extLst>
          </a:blip>
          <a:srcRect/>
          <a:stretch/>
        </p:blipFill>
        <p:spPr>
          <a:xfrm>
            <a:off x="4295368" y="2152781"/>
            <a:ext cx="3623052" cy="2589916"/>
          </a:xfrm>
          <a:prstGeom prst="rect">
            <a:avLst/>
          </a:prstGeom>
        </p:spPr>
      </p:pic>
      <p:sp>
        <p:nvSpPr>
          <p:cNvPr id="4" name="Picture Placeholder 3">
            <a:extLst>
              <a:ext uri="{FF2B5EF4-FFF2-40B4-BE49-F238E27FC236}">
                <a16:creationId xmlns:a16="http://schemas.microsoft.com/office/drawing/2014/main" id="{2717A0C5-B07A-A34B-9DBC-AEA2B456E25A}"/>
              </a:ext>
            </a:extLst>
          </p:cNvPr>
          <p:cNvSpPr>
            <a:spLocks noGrp="1"/>
          </p:cNvSpPr>
          <p:nvPr>
            <p:ph type="pic" sz="quarter" idx="14" hasCustomPrompt="1"/>
          </p:nvPr>
        </p:nvSpPr>
        <p:spPr>
          <a:xfrm>
            <a:off x="426424" y="3193694"/>
            <a:ext cx="364795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7" name="Picture Placeholder 6">
            <a:extLst>
              <a:ext uri="{FF2B5EF4-FFF2-40B4-BE49-F238E27FC236}">
                <a16:creationId xmlns:a16="http://schemas.microsoft.com/office/drawing/2014/main" id="{F5287B92-3963-B94C-821F-3908B3544A42}"/>
              </a:ext>
            </a:extLst>
          </p:cNvPr>
          <p:cNvSpPr>
            <a:spLocks noGrp="1"/>
          </p:cNvSpPr>
          <p:nvPr>
            <p:ph type="pic" sz="quarter" idx="15" hasCustomPrompt="1"/>
          </p:nvPr>
        </p:nvSpPr>
        <p:spPr>
          <a:xfrm>
            <a:off x="4300039" y="3186832"/>
            <a:ext cx="3618381"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11" name="Picture Placeholder 10">
            <a:extLst>
              <a:ext uri="{FF2B5EF4-FFF2-40B4-BE49-F238E27FC236}">
                <a16:creationId xmlns:a16="http://schemas.microsoft.com/office/drawing/2014/main" id="{1DC31788-B7D8-9D46-BE0A-6B7EED7110B6}"/>
              </a:ext>
            </a:extLst>
          </p:cNvPr>
          <p:cNvSpPr>
            <a:spLocks noGrp="1"/>
          </p:cNvSpPr>
          <p:nvPr>
            <p:ph type="pic" sz="quarter" idx="16" hasCustomPrompt="1"/>
          </p:nvPr>
        </p:nvSpPr>
        <p:spPr>
          <a:xfrm>
            <a:off x="8150308" y="3186832"/>
            <a:ext cx="3612156" cy="543185"/>
          </a:xfrm>
          <a:prstGeom prst="rect">
            <a:avLst/>
          </a:prstGeom>
        </p:spPr>
        <p:txBody>
          <a:bodyPr/>
          <a:lstStyle>
            <a:lvl1pPr algn="ctr">
              <a:defRPr>
                <a:gradFill>
                  <a:gsLst>
                    <a:gs pos="0">
                      <a:schemeClr val="bg1"/>
                    </a:gs>
                    <a:gs pos="100000">
                      <a:schemeClr val="bg1"/>
                    </a:gs>
                  </a:gsLst>
                  <a:lin ang="5400000" scaled="1"/>
                </a:gradFill>
              </a:defRPr>
            </a:lvl1pPr>
          </a:lstStyle>
          <a:p>
            <a:r>
              <a:rPr lang="en-US"/>
              <a:t>Drop photo here</a:t>
            </a:r>
          </a:p>
        </p:txBody>
      </p:sp>
      <p:sp>
        <p:nvSpPr>
          <p:cNvPr id="20" name="Text Box 3">
            <a:extLst>
              <a:ext uri="{FF2B5EF4-FFF2-40B4-BE49-F238E27FC236}">
                <a16:creationId xmlns:a16="http://schemas.microsoft.com/office/drawing/2014/main" id="{F848FF14-9025-D34E-A47B-6D1957DCA63E}"/>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22" name="Text Placeholder 4">
            <a:extLst>
              <a:ext uri="{FF2B5EF4-FFF2-40B4-BE49-F238E27FC236}">
                <a16:creationId xmlns:a16="http://schemas.microsoft.com/office/drawing/2014/main" id="{B97163EF-E7E8-4446-98C1-DF17E29E7379}"/>
              </a:ext>
            </a:extLst>
          </p:cNvPr>
          <p:cNvSpPr>
            <a:spLocks noGrp="1"/>
          </p:cNvSpPr>
          <p:nvPr>
            <p:ph type="body" sz="quarter" idx="42" hasCustomPrompt="1"/>
          </p:nvPr>
        </p:nvSpPr>
        <p:spPr>
          <a:xfrm>
            <a:off x="454169"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3" name="Text Placeholder 4">
            <a:extLst>
              <a:ext uri="{FF2B5EF4-FFF2-40B4-BE49-F238E27FC236}">
                <a16:creationId xmlns:a16="http://schemas.microsoft.com/office/drawing/2014/main" id="{8E57B78A-F25C-4D46-917C-E53FD3A557E0}"/>
              </a:ext>
            </a:extLst>
          </p:cNvPr>
          <p:cNvSpPr>
            <a:spLocks noGrp="1"/>
          </p:cNvSpPr>
          <p:nvPr>
            <p:ph type="body" sz="quarter" idx="43" hasCustomPrompt="1"/>
          </p:nvPr>
        </p:nvSpPr>
        <p:spPr>
          <a:xfrm>
            <a:off x="4302175" y="5158174"/>
            <a:ext cx="3616245"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
        <p:nvSpPr>
          <p:cNvPr id="24" name="Text Placeholder 4">
            <a:extLst>
              <a:ext uri="{FF2B5EF4-FFF2-40B4-BE49-F238E27FC236}">
                <a16:creationId xmlns:a16="http://schemas.microsoft.com/office/drawing/2014/main" id="{A1AA5291-B66D-8249-B809-BA15DD1EEA3E}"/>
              </a:ext>
            </a:extLst>
          </p:cNvPr>
          <p:cNvSpPr>
            <a:spLocks noGrp="1"/>
          </p:cNvSpPr>
          <p:nvPr>
            <p:ph type="body" sz="quarter" idx="44" hasCustomPrompt="1"/>
          </p:nvPr>
        </p:nvSpPr>
        <p:spPr>
          <a:xfrm>
            <a:off x="8150308" y="5158174"/>
            <a:ext cx="3618381" cy="905504"/>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p>
        </p:txBody>
      </p:sp>
    </p:spTree>
    <p:extLst>
      <p:ext uri="{BB962C8B-B14F-4D97-AF65-F5344CB8AC3E}">
        <p14:creationId xmlns:p14="http://schemas.microsoft.com/office/powerpoint/2010/main" val="1542486057"/>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a:prstGeom prst="rect">
            <a:avLst/>
          </a:prstGeom>
        </p:spPr>
        <p:txBody>
          <a:bodyPr wrap="square" lIns="0" tIns="0" rIns="0" bIns="0">
            <a:spAutoFit/>
          </a:bodyPr>
          <a:lstStyle>
            <a:lvl1pPr marL="0" indent="0">
              <a:lnSpc>
                <a:spcPts val="2353"/>
              </a:lnSpc>
              <a:buNone/>
              <a:defRPr sz="1961" b="0" i="0">
                <a:gradFill>
                  <a:gsLst>
                    <a:gs pos="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a:prstGeom prst="rect">
            <a:avLst/>
          </a:prstGeo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4" name="Text Box 3">
            <a:extLst>
              <a:ext uri="{FF2B5EF4-FFF2-40B4-BE49-F238E27FC236}">
                <a16:creationId xmlns:a16="http://schemas.microsoft.com/office/drawing/2014/main" id="{9732C163-B0E6-5B41-A1A7-C570F404A2CB}"/>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882696301"/>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241731"/>
            <a:ext cx="5834041" cy="905308"/>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9"/>
            <a:ext cx="1693247" cy="442532"/>
          </a:xfrm>
          <a:prstGeom prst="rect">
            <a:avLst/>
          </a:prstGeom>
        </p:spPr>
        <p:txBody>
          <a:bodyPr lIns="0" tIns="0" rIns="0" bIns="0"/>
          <a:lstStyle>
            <a:lvl1pPr marL="0" indent="0">
              <a:lnSpc>
                <a:spcPts val="1765"/>
              </a:lnSpc>
              <a:spcBef>
                <a:spcPts val="882"/>
              </a:spcBef>
              <a:buNone/>
              <a:defRPr lang="en-US" sz="1372" b="0" kern="1200" spc="0" baseline="0" dirty="0">
                <a:gradFill>
                  <a:gsLst>
                    <a:gs pos="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rgbClr val="000000"/>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endParaRPr lang="en-US"/>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2: two columns</a:t>
            </a:r>
          </a:p>
        </p:txBody>
      </p:sp>
      <p:sp>
        <p:nvSpPr>
          <p:cNvPr id="17" name="Text Box 3">
            <a:extLst>
              <a:ext uri="{FF2B5EF4-FFF2-40B4-BE49-F238E27FC236}">
                <a16:creationId xmlns:a16="http://schemas.microsoft.com/office/drawing/2014/main" id="{E9958694-2D93-5A49-BF9C-C2FD1753BAA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
        <p:nvSpPr>
          <p:cNvPr id="18" name="Text Placeholder 4">
            <a:extLst>
              <a:ext uri="{FF2B5EF4-FFF2-40B4-BE49-F238E27FC236}">
                <a16:creationId xmlns:a16="http://schemas.microsoft.com/office/drawing/2014/main" id="{02963930-27DC-A146-BED0-307A0CE5F43A}"/>
              </a:ext>
            </a:extLst>
          </p:cNvPr>
          <p:cNvSpPr>
            <a:spLocks noGrp="1"/>
          </p:cNvSpPr>
          <p:nvPr>
            <p:ph type="body" sz="quarter" idx="42" hasCustomPrompt="1"/>
          </p:nvPr>
        </p:nvSpPr>
        <p:spPr>
          <a:xfrm>
            <a:off x="45417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
        <p:nvSpPr>
          <p:cNvPr id="19" name="Text Placeholder 4">
            <a:extLst>
              <a:ext uri="{FF2B5EF4-FFF2-40B4-BE49-F238E27FC236}">
                <a16:creationId xmlns:a16="http://schemas.microsoft.com/office/drawing/2014/main" id="{8EE99189-A4FF-8C44-809C-285F33AF913B}"/>
              </a:ext>
            </a:extLst>
          </p:cNvPr>
          <p:cNvSpPr>
            <a:spLocks noGrp="1"/>
          </p:cNvSpPr>
          <p:nvPr>
            <p:ph type="body" sz="quarter" idx="43" hasCustomPrompt="1"/>
          </p:nvPr>
        </p:nvSpPr>
        <p:spPr>
          <a:xfrm>
            <a:off x="2385530" y="2452757"/>
            <a:ext cx="1693247" cy="2290499"/>
          </a:xfrm>
          <a:prstGeom prst="rect">
            <a:avLst/>
          </a:prstGeom>
        </p:spPr>
        <p:txBody>
          <a:bodyPr lIns="0" tIns="0" rIns="0" bIns="0"/>
          <a:lstStyle>
            <a:lvl1pPr marL="0" indent="0">
              <a:lnSpc>
                <a:spcPts val="1765"/>
              </a:lnSpc>
              <a:spcBef>
                <a:spcPts val="0"/>
              </a:spcBef>
              <a:buFont typeface="Arial" panose="020B0604020202020204" pitchFamily="34" charset="0"/>
              <a:buNone/>
              <a:defRPr sz="1372" b="0" i="0" spc="0">
                <a:gradFill>
                  <a:gsLst>
                    <a:gs pos="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p:txBody>
      </p:sp>
    </p:spTree>
    <p:extLst>
      <p:ext uri="{BB962C8B-B14F-4D97-AF65-F5344CB8AC3E}">
        <p14:creationId xmlns:p14="http://schemas.microsoft.com/office/powerpoint/2010/main" val="2057366699"/>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90037"/>
            <a:ext cx="7678751" cy="543185"/>
          </a:xfrm>
          <a:prstGeom prst="rect">
            <a:avLst/>
          </a:prstGeom>
        </p:spPr>
        <p:txBody>
          <a:bodyPr anchor="ctr" anchorCtr="0"/>
          <a:lstStyle>
            <a:lvl1pPr algn="ctr">
              <a:defRPr>
                <a:gradFill>
                  <a:gsLst>
                    <a:gs pos="0">
                      <a:schemeClr val="tx1"/>
                    </a:gs>
                    <a:gs pos="100000">
                      <a:schemeClr val="tx1"/>
                    </a:gs>
                  </a:gsLst>
                  <a:lin ang="5400000" scaled="1"/>
                </a:gradFill>
              </a:defRPr>
            </a:lvl1pPr>
          </a:lstStyle>
          <a:p>
            <a:r>
              <a:rPr lang="en-US"/>
              <a:t>Drag picture to placeholder or click icon to add</a:t>
            </a:r>
          </a:p>
        </p:txBody>
      </p:sp>
      <p:sp>
        <p:nvSpPr>
          <p:cNvPr id="12" name="Text Box 3">
            <a:extLst>
              <a:ext uri="{FF2B5EF4-FFF2-40B4-BE49-F238E27FC236}">
                <a16:creationId xmlns:a16="http://schemas.microsoft.com/office/drawing/2014/main" id="{A8F5F40B-56C9-1D43-9521-8583515F1C5D}"/>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3398093132"/>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a:prstGeom prst="rect">
            <a:avLst/>
          </a:prstGeom>
        </p:spPr>
        <p:txBody>
          <a:bodyPr lIns="0" tIns="0" rIns="0" bIns="0"/>
          <a:lstStyle>
            <a:lvl1pPr marL="0" indent="0">
              <a:lnSpc>
                <a:spcPts val="1176"/>
              </a:lnSpc>
              <a:spcBef>
                <a:spcPts val="882"/>
              </a:spcBef>
              <a:buFont typeface="Arial" panose="020B0604020202020204" pitchFamily="34" charset="0"/>
              <a:buNone/>
              <a:defRPr sz="980" b="0" i="0" spc="0">
                <a:gradFill>
                  <a:gsLst>
                    <a:gs pos="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a:prstGeom prst="rect">
            <a:avLst/>
          </a:prstGeom>
        </p:spPr>
        <p:txBody>
          <a:bodyPr anchor="ctr">
            <a:noAutofit/>
          </a:bodyPr>
          <a:lstStyle>
            <a:lvl1pPr marL="0" indent="0" algn="ctr">
              <a:buNone/>
              <a:defRPr sz="2353">
                <a:gradFill>
                  <a:gsLst>
                    <a:gs pos="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a:prstGeom prst="rect">
            <a:avLst/>
          </a:prstGeom>
        </p:spPr>
        <p:txBody>
          <a:bodyPr tIns="0"/>
          <a:lstStyle>
            <a:lvl1pPr>
              <a:defRPr lang="en-US" sz="980" b="1" kern="1200" spc="0" dirty="0" smtClean="0">
                <a:gradFill>
                  <a:gsLst>
                    <a:gs pos="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a:prstGeom prst="rect">
            <a:avLst/>
          </a:prstGeom>
        </p:spPr>
        <p:txBody>
          <a:bodyPr vert="horz" wrap="square" lIns="0" tIns="0" rIns="0" bIns="0" rtlCol="0">
            <a:spAutoFit/>
          </a:bodyPr>
          <a:lstStyle>
            <a:lvl1pPr>
              <a:tabLst/>
              <a:defRPr lang="en-US" sz="980" b="0" i="0" spc="0" dirty="0" smtClean="0">
                <a:gradFill>
                  <a:gsLst>
                    <a:gs pos="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9" name="Text Box 3">
            <a:extLst>
              <a:ext uri="{FF2B5EF4-FFF2-40B4-BE49-F238E27FC236}">
                <a16:creationId xmlns:a16="http://schemas.microsoft.com/office/drawing/2014/main" id="{DD3304D6-24AF-6742-A22C-8D78DC39B073}"/>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4247291933"/>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lide 3">
    <p:bg>
      <p:bgPr>
        <a:solidFill>
          <a:srgbClr val="000000"/>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31183" y="473796"/>
            <a:ext cx="1335673" cy="190278"/>
          </a:xfrm>
          <a:prstGeom prst="rect">
            <a:avLst/>
          </a:prstGeom>
        </p:spPr>
      </p:pic>
      <p:sp>
        <p:nvSpPr>
          <p:cNvPr id="11" name="Title 1">
            <a:extLst>
              <a:ext uri="{FF2B5EF4-FFF2-40B4-BE49-F238E27FC236}">
                <a16:creationId xmlns:a16="http://schemas.microsoft.com/office/drawing/2014/main" id="{302B9254-503D-8F44-9D4B-18675DFDE809}"/>
              </a:ext>
            </a:extLst>
          </p:cNvPr>
          <p:cNvSpPr>
            <a:spLocks noGrp="1"/>
          </p:cNvSpPr>
          <p:nvPr>
            <p:ph type="title" hasCustomPrompt="1"/>
          </p:nvPr>
        </p:nvSpPr>
        <p:spPr>
          <a:xfrm>
            <a:off x="428681" y="2532448"/>
            <a:ext cx="9630389" cy="1793104"/>
          </a:xfrm>
          <a:prstGeom prst="rect">
            <a:avLst/>
          </a:prstGeom>
          <a:noFill/>
        </p:spPr>
        <p:txBody>
          <a:bodyPr lIns="0" tIns="0" rIns="0" bIns="182880" anchor="b" anchorCtr="0"/>
          <a:lstStyle>
            <a:lvl1pPr>
              <a:defRPr sz="4705" strike="noStrike" spc="-49" baseline="0">
                <a:gradFill>
                  <a:gsLst>
                    <a:gs pos="0">
                      <a:schemeClr val="bg1"/>
                    </a:gs>
                    <a:gs pos="100000">
                      <a:schemeClr val="bg1"/>
                    </a:gs>
                  </a:gsLst>
                  <a:lin ang="5400000" scaled="1"/>
                </a:gradFill>
              </a:defRPr>
            </a:lvl1pPr>
          </a:lstStyle>
          <a:p>
            <a:r>
              <a:rPr lang="en-US"/>
              <a:t>Azure presentation title </a:t>
            </a:r>
            <a:br>
              <a:rPr lang="en-US"/>
            </a:br>
            <a:r>
              <a:rPr lang="en-US"/>
              <a:t>or event name</a:t>
            </a:r>
          </a:p>
        </p:txBody>
      </p:sp>
      <p:sp>
        <p:nvSpPr>
          <p:cNvPr id="12" name="Text Placeholder 10">
            <a:extLst>
              <a:ext uri="{FF2B5EF4-FFF2-40B4-BE49-F238E27FC236}">
                <a16:creationId xmlns:a16="http://schemas.microsoft.com/office/drawing/2014/main" id="{2D6C119F-8C39-DF40-90FE-09B7E3ECDBE0}"/>
              </a:ext>
            </a:extLst>
          </p:cNvPr>
          <p:cNvSpPr>
            <a:spLocks noGrp="1"/>
          </p:cNvSpPr>
          <p:nvPr>
            <p:ph type="body" sz="quarter" idx="15" hasCustomPrompt="1"/>
          </p:nvPr>
        </p:nvSpPr>
        <p:spPr>
          <a:xfrm>
            <a:off x="442466" y="4350114"/>
            <a:ext cx="9602819" cy="724246"/>
          </a:xfrm>
          <a:prstGeom prst="rect">
            <a:avLst/>
          </a:prstGeom>
        </p:spPr>
        <p:txBody>
          <a:bodyPr/>
          <a:lstStyle>
            <a:lvl1pPr>
              <a:defRPr sz="1765">
                <a:gradFill>
                  <a:gsLst>
                    <a:gs pos="0">
                      <a:schemeClr val="bg1"/>
                    </a:gs>
                    <a:gs pos="100000">
                      <a:schemeClr val="bg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071074848"/>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a:prstGeom prst="rect">
            <a:avLst/>
          </a:prstGeom>
        </p:spPr>
        <p:txBody>
          <a:bodyPr wrap="square" lIns="0" tIns="0" rIns="0" bIns="0">
            <a:spAutoFit/>
          </a:bodyPr>
          <a:lstStyle>
            <a:lvl1pPr>
              <a:lnSpc>
                <a:spcPts val="3137"/>
              </a:lnSpc>
              <a:defRPr sz="2745">
                <a:gradFill>
                  <a:gsLst>
                    <a:gs pos="0">
                      <a:schemeClr val="tx1"/>
                    </a:gs>
                    <a:gs pos="100000">
                      <a:schemeClr val="tx1"/>
                    </a:gs>
                  </a:gsLst>
                  <a:lin ang="5400000" scaled="1"/>
                </a:gradFill>
              </a:defRPr>
            </a:lvl1pPr>
          </a:lstStyle>
          <a:p>
            <a:r>
              <a:rPr lang="en-US"/>
              <a:t>Table styling</a:t>
            </a:r>
          </a:p>
        </p:txBody>
      </p:sp>
      <p:sp>
        <p:nvSpPr>
          <p:cNvPr id="4" name="Table Placeholder 3"/>
          <p:cNvSpPr>
            <a:spLocks noGrp="1"/>
          </p:cNvSpPr>
          <p:nvPr>
            <p:ph type="tbl" sz="quarter" idx="10"/>
          </p:nvPr>
        </p:nvSpPr>
        <p:spPr>
          <a:xfrm>
            <a:off x="455995" y="2158885"/>
            <a:ext cx="11306469" cy="4078687"/>
          </a:xfrm>
          <a:prstGeom prst="rect">
            <a:avLst/>
          </a:prstGeom>
        </p:spPr>
        <p:txBody>
          <a:bodyPr anchor="ctr" anchorCtr="0">
            <a:noAutofit/>
          </a:bodyPr>
          <a:lstStyle>
            <a:lvl1pPr algn="ctr">
              <a:defRPr>
                <a:gradFill>
                  <a:gsLst>
                    <a:gs pos="0">
                      <a:schemeClr val="tx1"/>
                    </a:gs>
                    <a:gs pos="100000">
                      <a:schemeClr val="tx1"/>
                    </a:gs>
                  </a:gsLst>
                  <a:lin ang="5400000" scaled="1"/>
                </a:gradFill>
              </a:defRPr>
            </a:lvl1pPr>
          </a:lstStyle>
          <a:p>
            <a:r>
              <a:rPr lang="en-US"/>
              <a:t>Click icon to add table</a:t>
            </a:r>
          </a:p>
        </p:txBody>
      </p:sp>
      <p:sp>
        <p:nvSpPr>
          <p:cNvPr id="10" name="Text Box 3">
            <a:extLst>
              <a:ext uri="{FF2B5EF4-FFF2-40B4-BE49-F238E27FC236}">
                <a16:creationId xmlns:a16="http://schemas.microsoft.com/office/drawing/2014/main" id="{AD9F5927-827C-2E4D-8781-07CF39C27494}"/>
              </a:ext>
            </a:extLst>
          </p:cNvPr>
          <p:cNvSpPr txBox="1">
            <a:spLocks noChangeArrowheads="1"/>
          </p:cNvSpPr>
          <p:nvPr userDrawn="1"/>
        </p:nvSpPr>
        <p:spPr bwMode="blackWhite">
          <a:xfrm>
            <a:off x="454169" y="6455174"/>
            <a:ext cx="11306469" cy="21123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accent6">
                        <a:lumMod val="75000"/>
                      </a:schemeClr>
                    </a:gs>
                    <a:gs pos="100000">
                      <a:schemeClr val="accent6">
                        <a:lumMod val="75000"/>
                      </a:schemeClr>
                    </a:gs>
                  </a:gsLst>
                  <a:lin ang="5400000" scaled="1"/>
                </a:gradFill>
                <a:cs typeface="Segoe UI" pitchFamily="34" charset="0"/>
              </a:rPr>
              <a:t>©Microsoft Corporation									                                                                                                                                             Azure </a:t>
            </a:r>
          </a:p>
        </p:txBody>
      </p:sp>
    </p:spTree>
    <p:extLst>
      <p:ext uri="{BB962C8B-B14F-4D97-AF65-F5344CB8AC3E}">
        <p14:creationId xmlns:p14="http://schemas.microsoft.com/office/powerpoint/2010/main" val="2591160105"/>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losing slide 1">
    <p:bg>
      <p:bgPr>
        <a:solidFill>
          <a:schemeClr val="tx2"/>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pic>
        <p:nvPicPr>
          <p:cNvPr id="5" name="Picture 4">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
        <p:nvSpPr>
          <p:cNvPr id="6" name="Text Box 3">
            <a:extLst>
              <a:ext uri="{FF2B5EF4-FFF2-40B4-BE49-F238E27FC236}">
                <a16:creationId xmlns:a16="http://schemas.microsoft.com/office/drawing/2014/main" id="{4071864E-755E-AD40-A80D-10E454980F16}"/>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spTree>
    <p:extLst>
      <p:ext uri="{BB962C8B-B14F-4D97-AF65-F5344CB8AC3E}">
        <p14:creationId xmlns:p14="http://schemas.microsoft.com/office/powerpoint/2010/main" val="13829048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Closing slide 2">
    <p:bg>
      <p:bgPr>
        <a:solidFill>
          <a:srgbClr val="000000"/>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prstGeom prst="rect">
            <a:avLst/>
          </a:prstGeom>
          <a:noFill/>
        </p:spPr>
        <p:txBody>
          <a:bodyPr lIns="0" tIns="0" rIns="0" bIns="0" anchor="t" anchorCtr="0"/>
          <a:lstStyle>
            <a:lvl1pPr>
              <a:lnSpc>
                <a:spcPct val="100000"/>
              </a:lnSpc>
              <a:spcAft>
                <a:spcPts val="1274"/>
              </a:spcAft>
              <a:defRPr sz="2549" spc="-49" baseline="0">
                <a:gradFill>
                  <a:gsLst>
                    <a:gs pos="0">
                      <a:schemeClr val="bg1"/>
                    </a:gs>
                    <a:gs pos="100000">
                      <a:schemeClr val="bg1"/>
                    </a:gs>
                  </a:gsLst>
                  <a:lin ang="5400000" scaled="1"/>
                </a:gradFill>
              </a:defRPr>
            </a:lvl1pPr>
          </a:lstStyle>
          <a:p>
            <a:r>
              <a:rPr lang="en-US"/>
              <a:t>Thank you.</a:t>
            </a:r>
          </a:p>
        </p:txBody>
      </p:sp>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913924" eaLnBrk="0" hangingPunct="0"/>
            <a:r>
              <a:rPr lang="en-US" sz="686">
                <a:gradFill>
                  <a:gsLst>
                    <a:gs pos="0">
                      <a:schemeClr val="bg1"/>
                    </a:gs>
                    <a:gs pos="100000">
                      <a:schemeClr val="bg1"/>
                    </a:gs>
                  </a:gsLst>
                  <a:lin ang="5400000" scaled="1"/>
                </a:gradFill>
                <a:cs typeface="Segoe UI" pitchFamily="34" charset="0"/>
              </a:rPr>
              <a:t>© Copyright Microsoft Corporation. All rights reserved. </a:t>
            </a:r>
          </a:p>
        </p:txBody>
      </p:sp>
      <p:pic>
        <p:nvPicPr>
          <p:cNvPr id="6" name="Picture 5">
            <a:extLst>
              <a:ext uri="{FF2B5EF4-FFF2-40B4-BE49-F238E27FC236}">
                <a16:creationId xmlns:a16="http://schemas.microsoft.com/office/drawing/2014/main" id="{DC1F9C5D-BBFD-AE42-A1D5-DA2C27C2E903}"/>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4170" y="439310"/>
            <a:ext cx="1335673" cy="190278"/>
          </a:xfrm>
          <a:prstGeom prst="rect">
            <a:avLst/>
          </a:prstGeom>
        </p:spPr>
      </p:pic>
    </p:spTree>
    <p:extLst>
      <p:ext uri="{BB962C8B-B14F-4D97-AF65-F5344CB8AC3E}">
        <p14:creationId xmlns:p14="http://schemas.microsoft.com/office/powerpoint/2010/main" val="27363718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tle Slide">
    <p:bg>
      <p:bgPr>
        <a:solidFill>
          <a:srgbClr val="0D0D0D"/>
        </a:solidFill>
        <a:effectLst/>
      </p:bgPr>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
        <p:nvSpPr>
          <p:cNvPr id="9" name="Title 1"/>
          <p:cNvSpPr>
            <a:spLocks noGrp="1"/>
          </p:cNvSpPr>
          <p:nvPr>
            <p:ph type="title" hasCustomPrompt="1"/>
          </p:nvPr>
        </p:nvSpPr>
        <p:spPr>
          <a:xfrm>
            <a:off x="584200" y="3035102"/>
            <a:ext cx="9144000" cy="498674"/>
          </a:xfrm>
          <a:noFill/>
        </p:spPr>
        <p:txBody>
          <a:bodyPr lIns="0" tIns="0" rIns="0" bIns="0" anchor="b" anchorCtr="0">
            <a:spAutoFit/>
          </a:bodyPr>
          <a:lstStyle>
            <a:lvl1pPr>
              <a:defRPr sz="3600" spc="-50"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07777"/>
          </a:xfrm>
          <a:noFill/>
        </p:spPr>
        <p:txBody>
          <a:bodyPr wrap="square" lIns="0" tIns="0" rIns="0" bIns="0">
            <a:spAutoFit/>
          </a:bodyPr>
          <a:lstStyle>
            <a:lvl1pPr marL="0" indent="0">
              <a:spcBef>
                <a:spcPts val="0"/>
              </a:spcBef>
              <a:buNone/>
              <a:defRPr sz="20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38027815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6_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2"/>
                    </a:gs>
                    <a:gs pos="100000">
                      <a:schemeClr val="tx2"/>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1999530292"/>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57063455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Dark 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1">
                    <a:lumMod val="85000"/>
                    <a:lumOff val="15000"/>
                  </a:schemeClr>
                </a:solidFill>
                <a:latin typeface="Segoe UI Semibold" panose="020B0702040204020203" pitchFamily="34" charset="0"/>
                <a:cs typeface="Segoe UI Semibold" panose="020B0702040204020203" pitchFamily="34" charset="0"/>
              </a:defRPr>
            </a:lvl1pPr>
          </a:lstStyle>
          <a:p>
            <a:r>
              <a:rPr lang="en-US"/>
              <a:t>Click to edit Master title style</a:t>
            </a:r>
          </a:p>
        </p:txBody>
      </p:sp>
    </p:spTree>
    <p:extLst>
      <p:ext uri="{BB962C8B-B14F-4D97-AF65-F5344CB8AC3E}">
        <p14:creationId xmlns:p14="http://schemas.microsoft.com/office/powerpoint/2010/main" val="31008598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userDrawn="1">
  <p:cSld name="Title Only with gri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6779220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1_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solidFill>
                  <a:schemeClr val="tx2"/>
                </a:soli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529334070"/>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53126338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lide 4">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F83EBA8-9428-5042-A6AB-BA1563CB9535}"/>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pic>
        <p:nvPicPr>
          <p:cNvPr id="5" name="Picture 4">
            <a:extLst>
              <a:ext uri="{FF2B5EF4-FFF2-40B4-BE49-F238E27FC236}">
                <a16:creationId xmlns:a16="http://schemas.microsoft.com/office/drawing/2014/main" id="{B0419340-DB0C-B34E-84FE-2AA1A19A58C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
        <p:nvSpPr>
          <p:cNvPr id="8" name="Title 1">
            <a:extLst>
              <a:ext uri="{FF2B5EF4-FFF2-40B4-BE49-F238E27FC236}">
                <a16:creationId xmlns:a16="http://schemas.microsoft.com/office/drawing/2014/main" id="{1D09A9D1-6212-8B49-96D7-B3E9D17D4BAB}"/>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9" name="Text Placeholder 10">
            <a:extLst>
              <a:ext uri="{FF2B5EF4-FFF2-40B4-BE49-F238E27FC236}">
                <a16:creationId xmlns:a16="http://schemas.microsoft.com/office/drawing/2014/main" id="{0881A9F1-B3A4-0742-8DAD-18EC8A78C522}"/>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Tree>
    <p:extLst>
      <p:ext uri="{BB962C8B-B14F-4D97-AF65-F5344CB8AC3E}">
        <p14:creationId xmlns:p14="http://schemas.microsoft.com/office/powerpoint/2010/main" val="3879110138"/>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lide 5">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7" name="Picture 6">
            <a:extLst>
              <a:ext uri="{FF2B5EF4-FFF2-40B4-BE49-F238E27FC236}">
                <a16:creationId xmlns:a16="http://schemas.microsoft.com/office/drawing/2014/main" id="{F64BDF03-4137-9B4F-811A-B300BDF9B2A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286467" y="206105"/>
            <a:ext cx="5583404" cy="6409831"/>
          </a:xfrm>
          <a:prstGeom prst="rect">
            <a:avLst/>
          </a:prstGeom>
        </p:spPr>
      </p:pic>
    </p:spTree>
    <p:extLst>
      <p:ext uri="{BB962C8B-B14F-4D97-AF65-F5344CB8AC3E}">
        <p14:creationId xmlns:p14="http://schemas.microsoft.com/office/powerpoint/2010/main" val="305845230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Slide 6">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pic>
        <p:nvPicPr>
          <p:cNvPr id="8" name="Picture 7">
            <a:extLst>
              <a:ext uri="{FF2B5EF4-FFF2-40B4-BE49-F238E27FC236}">
                <a16:creationId xmlns:a16="http://schemas.microsoft.com/office/drawing/2014/main" id="{67DB9C92-5B22-1645-98AA-DEA153351D4A}"/>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445182" y="321589"/>
            <a:ext cx="5413537" cy="6214821"/>
          </a:xfrm>
          <a:prstGeom prst="rect">
            <a:avLst/>
          </a:prstGeom>
        </p:spPr>
      </p:pic>
    </p:spTree>
    <p:extLst>
      <p:ext uri="{BB962C8B-B14F-4D97-AF65-F5344CB8AC3E}">
        <p14:creationId xmlns:p14="http://schemas.microsoft.com/office/powerpoint/2010/main" val="64687310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Slide 7">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7507D490-6D76-184D-B20A-2C0F2F3DD099}"/>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9" name="Picture 8">
            <a:extLst>
              <a:ext uri="{FF2B5EF4-FFF2-40B4-BE49-F238E27FC236}">
                <a16:creationId xmlns:a16="http://schemas.microsoft.com/office/drawing/2014/main" id="{04B63C3A-8B21-B940-BD1D-D9281E6DD25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3549491978"/>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Slide 8">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D76228DA-C78B-F44C-94F8-7128E0B2D7A7}"/>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942E84EF-6F95-A646-8F37-FD94FE907970}"/>
              </a:ext>
            </a:extLst>
          </p:cNvPr>
          <p:cNvPicPr>
            <a:picLocks noChangeAspect="1"/>
          </p:cNvPicPr>
          <p:nvPr userDrawn="1"/>
        </p:nvPicPr>
        <p:blipFill rotWithShape="1">
          <a:blip r:embed="rId3" cstate="print">
            <a:extLst>
              <a:ext uri="{28A0092B-C50C-407E-A947-70E740481C1C}">
                <a14:useLocalDpi xmlns:a14="http://schemas.microsoft.com/office/drawing/2010/main" val="0"/>
              </a:ext>
            </a:extLst>
          </a:blip>
          <a:srcRect/>
          <a:stretch/>
        </p:blipFill>
        <p:spPr>
          <a:xfrm>
            <a:off x="6111901" y="0"/>
            <a:ext cx="6080099" cy="6858000"/>
          </a:xfrm>
          <a:prstGeom prst="rect">
            <a:avLst/>
          </a:prstGeom>
        </p:spPr>
      </p:pic>
    </p:spTree>
    <p:extLst>
      <p:ext uri="{BB962C8B-B14F-4D97-AF65-F5344CB8AC3E}">
        <p14:creationId xmlns:p14="http://schemas.microsoft.com/office/powerpoint/2010/main" val="2581487040"/>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lide 9">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CFF9732-E389-084D-A7F3-09AC5EED739C}"/>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28681" y="472516"/>
            <a:ext cx="1335673" cy="190278"/>
          </a:xfrm>
          <a:prstGeom prst="rect">
            <a:avLst/>
          </a:prstGeom>
        </p:spPr>
      </p:pic>
      <p:sp>
        <p:nvSpPr>
          <p:cNvPr id="5" name="Title 1">
            <a:extLst>
              <a:ext uri="{FF2B5EF4-FFF2-40B4-BE49-F238E27FC236}">
                <a16:creationId xmlns:a16="http://schemas.microsoft.com/office/drawing/2014/main" id="{F7E4AC65-3150-034F-B089-A8B21D5F2E61}"/>
              </a:ext>
            </a:extLst>
          </p:cNvPr>
          <p:cNvSpPr>
            <a:spLocks noGrp="1"/>
          </p:cNvSpPr>
          <p:nvPr>
            <p:ph type="title" hasCustomPrompt="1"/>
          </p:nvPr>
        </p:nvSpPr>
        <p:spPr>
          <a:xfrm>
            <a:off x="428681" y="2532448"/>
            <a:ext cx="5428936" cy="1793104"/>
          </a:xfrm>
          <a:prstGeom prst="rect">
            <a:avLst/>
          </a:prstGeom>
          <a:noFill/>
        </p:spPr>
        <p:txBody>
          <a:bodyPr lIns="0" tIns="0" rIns="0" bIns="182880" anchor="b" anchorCtr="0"/>
          <a:lstStyle>
            <a:lvl1pPr>
              <a:defRPr sz="4705" strike="noStrike" spc="-49" baseline="0">
                <a:gradFill>
                  <a:gsLst>
                    <a:gs pos="0">
                      <a:schemeClr val="tx1"/>
                    </a:gs>
                    <a:gs pos="100000">
                      <a:schemeClr val="tx1"/>
                    </a:gs>
                  </a:gsLst>
                  <a:lin ang="5400000" scaled="1"/>
                </a:gradFill>
              </a:defRPr>
            </a:lvl1pPr>
          </a:lstStyle>
          <a:p>
            <a:r>
              <a:rPr lang="en-US"/>
              <a:t>Azure presentation</a:t>
            </a:r>
            <a:br>
              <a:rPr lang="en-US"/>
            </a:br>
            <a:r>
              <a:rPr lang="en-US"/>
              <a:t>title or event name</a:t>
            </a:r>
          </a:p>
        </p:txBody>
      </p:sp>
      <p:sp>
        <p:nvSpPr>
          <p:cNvPr id="6" name="Text Placeholder 10">
            <a:extLst>
              <a:ext uri="{FF2B5EF4-FFF2-40B4-BE49-F238E27FC236}">
                <a16:creationId xmlns:a16="http://schemas.microsoft.com/office/drawing/2014/main" id="{29B09652-4E45-F04D-8357-20491F718B1A}"/>
              </a:ext>
            </a:extLst>
          </p:cNvPr>
          <p:cNvSpPr>
            <a:spLocks noGrp="1"/>
          </p:cNvSpPr>
          <p:nvPr>
            <p:ph type="body" sz="quarter" idx="15" hasCustomPrompt="1"/>
          </p:nvPr>
        </p:nvSpPr>
        <p:spPr>
          <a:xfrm>
            <a:off x="442466" y="4350114"/>
            <a:ext cx="5413394" cy="724246"/>
          </a:xfrm>
          <a:prstGeom prst="rect">
            <a:avLst/>
          </a:prstGeom>
        </p:spPr>
        <p:txBody>
          <a:bodyPr/>
          <a:lstStyle>
            <a:lvl1pPr>
              <a:defRPr sz="1765">
                <a:gradFill>
                  <a:gsLst>
                    <a:gs pos="0">
                      <a:schemeClr val="tx1"/>
                    </a:gs>
                    <a:gs pos="100000">
                      <a:schemeClr val="tx1"/>
                    </a:gs>
                  </a:gsLst>
                  <a:lin ang="5400000" scaled="1"/>
                </a:gradFill>
              </a:defRPr>
            </a:lvl1pPr>
            <a:lvl2pPr>
              <a:defRPr sz="1765">
                <a:solidFill>
                  <a:srgbClr val="000000"/>
                </a:solidFill>
              </a:defRPr>
            </a:lvl2pPr>
            <a:lvl3pPr>
              <a:defRPr sz="1372"/>
            </a:lvl3pPr>
            <a:lvl4pPr>
              <a:defRPr sz="1372"/>
            </a:lvl4pPr>
            <a:lvl5pPr>
              <a:defRPr sz="1029"/>
            </a:lvl5pPr>
          </a:lstStyle>
          <a:p>
            <a:pPr lvl="0"/>
            <a:r>
              <a:rPr lang="en-US"/>
              <a:t>Author name</a:t>
            </a:r>
            <a:br>
              <a:rPr lang="en-US"/>
            </a:br>
            <a:r>
              <a:rPr lang="en-US"/>
              <a:t>Date</a:t>
            </a:r>
          </a:p>
        </p:txBody>
      </p:sp>
      <p:sp>
        <p:nvSpPr>
          <p:cNvPr id="7" name="Rectangle 6">
            <a:extLst>
              <a:ext uri="{FF2B5EF4-FFF2-40B4-BE49-F238E27FC236}">
                <a16:creationId xmlns:a16="http://schemas.microsoft.com/office/drawing/2014/main" id="{01443AB1-0CDE-B44D-8883-27DEB7B914EA}"/>
              </a:ext>
            </a:extLst>
          </p:cNvPr>
          <p:cNvSpPr/>
          <p:nvPr userDrawn="1"/>
        </p:nvSpPr>
        <p:spPr bwMode="auto">
          <a:xfrm>
            <a:off x="6111901" y="0"/>
            <a:ext cx="6080099" cy="6858000"/>
          </a:xfrm>
          <a:prstGeom prst="rect">
            <a:avLst/>
          </a:prstGeom>
          <a:solidFill>
            <a:srgbClr val="000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solidFill>
                <a:schemeClr val="tx1"/>
              </a:solidFill>
              <a:ea typeface="Segoe UI" pitchFamily="34" charset="0"/>
              <a:cs typeface="Segoe UI" pitchFamily="34" charset="0"/>
            </a:endParaRPr>
          </a:p>
        </p:txBody>
      </p:sp>
      <p:pic>
        <p:nvPicPr>
          <p:cNvPr id="8" name="Picture 7">
            <a:extLst>
              <a:ext uri="{FF2B5EF4-FFF2-40B4-BE49-F238E27FC236}">
                <a16:creationId xmlns:a16="http://schemas.microsoft.com/office/drawing/2014/main" id="{64E0159D-061E-A640-B0A5-C7A703E35A9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165055" y="0"/>
            <a:ext cx="5973790" cy="6858000"/>
          </a:xfrm>
          <a:prstGeom prst="rect">
            <a:avLst/>
          </a:prstGeom>
        </p:spPr>
      </p:pic>
    </p:spTree>
    <p:extLst>
      <p:ext uri="{BB962C8B-B14F-4D97-AF65-F5344CB8AC3E}">
        <p14:creationId xmlns:p14="http://schemas.microsoft.com/office/powerpoint/2010/main" val="62580268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3917"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60"/>
            <a:ext cx="11231768" cy="2021853"/>
          </a:xfrm>
          <a:prstGeom prst="rect">
            <a:avLst/>
          </a:prstGeom>
        </p:spPr>
        <p:txBody>
          <a:bodyPr vert="horz" wrap="square" lIns="0" tIns="91440" rIns="146304" bIns="91440" rtlCol="0">
            <a:spAutoFit/>
          </a:bodyPr>
          <a:lstStyle/>
          <a:p>
            <a:pPr lvl="1"/>
            <a:r>
              <a:rPr lang="en-US"/>
              <a:t>Large: subhead Segoe UI Regular 20/24</a:t>
            </a:r>
          </a:p>
          <a:p>
            <a:pPr lvl="1"/>
            <a:endParaRPr lang="en-US"/>
          </a:p>
          <a:p>
            <a:pPr lvl="2"/>
            <a:r>
              <a:rPr lang="en-US"/>
              <a:t>Medium: paragraph heading Segoe UI </a:t>
            </a:r>
            <a:r>
              <a:rPr lang="en-US" err="1"/>
              <a:t>Semibold</a:t>
            </a:r>
            <a:r>
              <a:rPr lang="en-US"/>
              <a:t> 14/18</a:t>
            </a:r>
          </a:p>
          <a:p>
            <a:pPr lvl="3"/>
            <a:r>
              <a:rPr lang="en-US"/>
              <a:t>Medium: paragraph body copy Segoe UI Regular 14/18</a:t>
            </a:r>
          </a:p>
          <a:p>
            <a:pPr lvl="3"/>
            <a:endParaRPr lang="en-US"/>
          </a:p>
          <a:p>
            <a:pPr lvl="4"/>
            <a:r>
              <a:rPr lang="en-US"/>
              <a:t>Small: caption heading Segoe UI Bold 10/12</a:t>
            </a:r>
          </a:p>
          <a:p>
            <a:pPr lvl="6"/>
            <a:r>
              <a:rPr lang="en-US"/>
              <a:t>Small: caption body copy Segoe UI Regular 10/12</a:t>
            </a:r>
          </a:p>
          <a:p>
            <a:pPr lvl="6"/>
            <a:endParaRPr lang="en-US"/>
          </a:p>
          <a:p>
            <a:pPr lvl="6"/>
            <a:endParaRPr lang="en-US"/>
          </a:p>
        </p:txBody>
      </p:sp>
    </p:spTree>
    <p:extLst>
      <p:ext uri="{BB962C8B-B14F-4D97-AF65-F5344CB8AC3E}">
        <p14:creationId xmlns:p14="http://schemas.microsoft.com/office/powerpoint/2010/main" val="1014853180"/>
      </p:ext>
    </p:extLst>
  </p:cSld>
  <p:clrMap bg1="lt1" tx1="dk1" bg2="lt2" tx2="dk2" accent1="accent1" accent2="accent2" accent3="accent3" accent4="accent4" accent5="accent5" accent6="accent6" hlink="hlink" folHlink="folHlink"/>
  <p:sldLayoutIdLst>
    <p:sldLayoutId id="2147485597" r:id="rId1"/>
    <p:sldLayoutId id="2147485598" r:id="rId2"/>
    <p:sldLayoutId id="2147485599" r:id="rId3"/>
    <p:sldLayoutId id="2147485600" r:id="rId4"/>
    <p:sldLayoutId id="2147485601" r:id="rId5"/>
    <p:sldLayoutId id="2147485602" r:id="rId6"/>
    <p:sldLayoutId id="2147485603" r:id="rId7"/>
    <p:sldLayoutId id="2147485604" r:id="rId8"/>
    <p:sldLayoutId id="2147485605" r:id="rId9"/>
    <p:sldLayoutId id="2147485606" r:id="rId10"/>
    <p:sldLayoutId id="2147485607" r:id="rId11"/>
    <p:sldLayoutId id="2147485608" r:id="rId12"/>
    <p:sldLayoutId id="2147485609" r:id="rId13"/>
    <p:sldLayoutId id="2147485610" r:id="rId14"/>
    <p:sldLayoutId id="2147485611" r:id="rId15"/>
    <p:sldLayoutId id="2147485612" r:id="rId16"/>
    <p:sldLayoutId id="2147485613" r:id="rId17"/>
    <p:sldLayoutId id="2147485614" r:id="rId18"/>
    <p:sldLayoutId id="2147485615" r:id="rId19"/>
    <p:sldLayoutId id="2147485616" r:id="rId20"/>
    <p:sldLayoutId id="2147485617" r:id="rId21"/>
    <p:sldLayoutId id="2147485618" r:id="rId22"/>
    <p:sldLayoutId id="2147485619" r:id="rId23"/>
    <p:sldLayoutId id="2147485620" r:id="rId24"/>
    <p:sldLayoutId id="2147485621" r:id="rId25"/>
    <p:sldLayoutId id="2147485622" r:id="rId26"/>
    <p:sldLayoutId id="2147485623" r:id="rId27"/>
    <p:sldLayoutId id="2147485624" r:id="rId28"/>
    <p:sldLayoutId id="2147485625" r:id="rId29"/>
    <p:sldLayoutId id="2147485626" r:id="rId30"/>
    <p:sldLayoutId id="2147485627" r:id="rId31"/>
    <p:sldLayoutId id="2147485628" r:id="rId32"/>
    <p:sldLayoutId id="2147485629" r:id="rId33"/>
    <p:sldLayoutId id="2147485630" r:id="rId34"/>
    <p:sldLayoutId id="2147485631" r:id="rId35"/>
    <p:sldLayoutId id="2147485634" r:id="rId36"/>
    <p:sldLayoutId id="2147485636" r:id="rId37"/>
    <p:sldLayoutId id="2147485637" r:id="rId38"/>
    <p:sldLayoutId id="2147485638" r:id="rId39"/>
  </p:sldLayoutIdLst>
  <p:transition>
    <p:fade/>
  </p:transition>
  <p:hf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69">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3">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8" Type="http://schemas.openxmlformats.org/officeDocument/2006/relationships/image" Target="../media/image64.png"/><Relationship Id="rId3" Type="http://schemas.openxmlformats.org/officeDocument/2006/relationships/image" Target="../media/image59.png"/><Relationship Id="rId7" Type="http://schemas.openxmlformats.org/officeDocument/2006/relationships/image" Target="../media/image63.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60.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hyperlink" Target="https://www.gartner.com/document/3980003" TargetMode="External"/><Relationship Id="rId7" Type="http://schemas.openxmlformats.org/officeDocument/2006/relationships/image" Target="../media/image68.svg"/><Relationship Id="rId2" Type="http://schemas.openxmlformats.org/officeDocument/2006/relationships/notesSlide" Target="../notesSlides/notesSlide18.xml"/><Relationship Id="rId1" Type="http://schemas.openxmlformats.org/officeDocument/2006/relationships/slideLayout" Target="../slideLayouts/slideLayout20.xml"/><Relationship Id="rId6" Type="http://schemas.openxmlformats.org/officeDocument/2006/relationships/image" Target="../media/image67.png"/><Relationship Id="rId5" Type="http://schemas.openxmlformats.org/officeDocument/2006/relationships/image" Target="../media/image66.svg"/><Relationship Id="rId4" Type="http://schemas.openxmlformats.org/officeDocument/2006/relationships/image" Target="../media/image6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0.xml"/><Relationship Id="rId1" Type="http://schemas.openxmlformats.org/officeDocument/2006/relationships/slideLayout" Target="../slideLayouts/slideLayout20.xml"/><Relationship Id="rId4" Type="http://schemas.openxmlformats.org/officeDocument/2006/relationships/image" Target="../media/image7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72.emf"/><Relationship Id="rId2" Type="http://schemas.openxmlformats.org/officeDocument/2006/relationships/notesSlide" Target="../notesSlides/notesSlide22.xml"/><Relationship Id="rId1" Type="http://schemas.openxmlformats.org/officeDocument/2006/relationships/slideLayout" Target="../slideLayouts/slideLayout20.xml"/><Relationship Id="rId5" Type="http://schemas.openxmlformats.org/officeDocument/2006/relationships/image" Target="../media/image74.png"/><Relationship Id="rId4" Type="http://schemas.openxmlformats.org/officeDocument/2006/relationships/image" Target="../media/image73.emf"/></Relationships>
</file>

<file path=ppt/slides/_rels/slide27.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25.xml"/><Relationship Id="rId1" Type="http://schemas.openxmlformats.org/officeDocument/2006/relationships/slideLayout" Target="../slideLayouts/slideLayout20.xml"/><Relationship Id="rId4" Type="http://schemas.openxmlformats.org/officeDocument/2006/relationships/image" Target="../media/image77.svg"/></Relationships>
</file>

<file path=ppt/slides/_rels/slide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7.xml"/><Relationship Id="rId1" Type="http://schemas.openxmlformats.org/officeDocument/2006/relationships/slideLayout" Target="../slideLayouts/slideLayout20.xml"/><Relationship Id="rId6" Type="http://schemas.openxmlformats.org/officeDocument/2006/relationships/image" Target="../media/image79.png"/><Relationship Id="rId5" Type="http://schemas.openxmlformats.org/officeDocument/2006/relationships/image" Target="../media/image78.emf"/><Relationship Id="rId4" Type="http://schemas.openxmlformats.org/officeDocument/2006/relationships/image" Target="../media/image66.svg"/></Relationships>
</file>

<file path=ppt/slides/_rels/slide32.xml.rels><?xml version="1.0" encoding="UTF-8" standalone="yes"?>
<Relationships xmlns="http://schemas.openxmlformats.org/package/2006/relationships"><Relationship Id="rId26" Type="http://schemas.openxmlformats.org/officeDocument/2006/relationships/image" Target="../media/image103.jpeg"/><Relationship Id="rId21" Type="http://schemas.openxmlformats.org/officeDocument/2006/relationships/image" Target="../media/image98.png"/><Relationship Id="rId42" Type="http://schemas.openxmlformats.org/officeDocument/2006/relationships/image" Target="../media/image119.jpeg"/><Relationship Id="rId47" Type="http://schemas.openxmlformats.org/officeDocument/2006/relationships/image" Target="../media/image124.png"/><Relationship Id="rId63" Type="http://schemas.openxmlformats.org/officeDocument/2006/relationships/image" Target="../media/image140.png"/><Relationship Id="rId68" Type="http://schemas.openxmlformats.org/officeDocument/2006/relationships/image" Target="../media/image145.jpeg"/><Relationship Id="rId84" Type="http://schemas.openxmlformats.org/officeDocument/2006/relationships/image" Target="../media/image161.png"/><Relationship Id="rId89" Type="http://schemas.openxmlformats.org/officeDocument/2006/relationships/image" Target="../media/image166.jpeg"/><Relationship Id="rId16" Type="http://schemas.openxmlformats.org/officeDocument/2006/relationships/image" Target="../media/image93.png"/><Relationship Id="rId11" Type="http://schemas.openxmlformats.org/officeDocument/2006/relationships/image" Target="../media/image89.jpeg"/><Relationship Id="rId32" Type="http://schemas.openxmlformats.org/officeDocument/2006/relationships/image" Target="../media/image109.png"/><Relationship Id="rId37" Type="http://schemas.openxmlformats.org/officeDocument/2006/relationships/image" Target="../media/image114.png"/><Relationship Id="rId53" Type="http://schemas.openxmlformats.org/officeDocument/2006/relationships/image" Target="../media/image130.png"/><Relationship Id="rId58" Type="http://schemas.openxmlformats.org/officeDocument/2006/relationships/image" Target="../media/image135.png"/><Relationship Id="rId74" Type="http://schemas.openxmlformats.org/officeDocument/2006/relationships/image" Target="../media/image151.png"/><Relationship Id="rId79" Type="http://schemas.openxmlformats.org/officeDocument/2006/relationships/image" Target="../media/image156.jpeg"/><Relationship Id="rId5" Type="http://schemas.openxmlformats.org/officeDocument/2006/relationships/image" Target="../media/image83.png"/><Relationship Id="rId90" Type="http://schemas.openxmlformats.org/officeDocument/2006/relationships/image" Target="../media/image167.jpeg"/><Relationship Id="rId95" Type="http://schemas.openxmlformats.org/officeDocument/2006/relationships/image" Target="../media/image172.jpeg"/><Relationship Id="rId22" Type="http://schemas.openxmlformats.org/officeDocument/2006/relationships/image" Target="../media/image99.jpeg"/><Relationship Id="rId27" Type="http://schemas.openxmlformats.org/officeDocument/2006/relationships/image" Target="../media/image104.jpeg"/><Relationship Id="rId43" Type="http://schemas.openxmlformats.org/officeDocument/2006/relationships/image" Target="../media/image120.png"/><Relationship Id="rId48" Type="http://schemas.openxmlformats.org/officeDocument/2006/relationships/image" Target="../media/image125.png"/><Relationship Id="rId64" Type="http://schemas.openxmlformats.org/officeDocument/2006/relationships/image" Target="../media/image141.jpeg"/><Relationship Id="rId69" Type="http://schemas.openxmlformats.org/officeDocument/2006/relationships/image" Target="../media/image146.png"/><Relationship Id="rId80" Type="http://schemas.openxmlformats.org/officeDocument/2006/relationships/image" Target="../media/image157.jpeg"/><Relationship Id="rId85" Type="http://schemas.openxmlformats.org/officeDocument/2006/relationships/image" Target="../media/image162.png"/><Relationship Id="rId3" Type="http://schemas.openxmlformats.org/officeDocument/2006/relationships/image" Target="../media/image81.png"/><Relationship Id="rId12" Type="http://schemas.openxmlformats.org/officeDocument/2006/relationships/image" Target="../media/image90.png"/><Relationship Id="rId17" Type="http://schemas.openxmlformats.org/officeDocument/2006/relationships/image" Target="../media/image94.jpeg"/><Relationship Id="rId25" Type="http://schemas.openxmlformats.org/officeDocument/2006/relationships/image" Target="../media/image102.png"/><Relationship Id="rId33" Type="http://schemas.openxmlformats.org/officeDocument/2006/relationships/image" Target="../media/image110.png"/><Relationship Id="rId38" Type="http://schemas.openxmlformats.org/officeDocument/2006/relationships/image" Target="../media/image115.png"/><Relationship Id="rId46" Type="http://schemas.openxmlformats.org/officeDocument/2006/relationships/image" Target="../media/image123.png"/><Relationship Id="rId59" Type="http://schemas.openxmlformats.org/officeDocument/2006/relationships/image" Target="../media/image136.png"/><Relationship Id="rId67" Type="http://schemas.openxmlformats.org/officeDocument/2006/relationships/image" Target="../media/image144.png"/><Relationship Id="rId20" Type="http://schemas.openxmlformats.org/officeDocument/2006/relationships/image" Target="../media/image97.jpeg"/><Relationship Id="rId41" Type="http://schemas.openxmlformats.org/officeDocument/2006/relationships/image" Target="../media/image118.jpeg"/><Relationship Id="rId54" Type="http://schemas.openxmlformats.org/officeDocument/2006/relationships/image" Target="../media/image131.png"/><Relationship Id="rId62" Type="http://schemas.openxmlformats.org/officeDocument/2006/relationships/image" Target="../media/image139.svg"/><Relationship Id="rId70" Type="http://schemas.openxmlformats.org/officeDocument/2006/relationships/image" Target="../media/image147.png"/><Relationship Id="rId75" Type="http://schemas.openxmlformats.org/officeDocument/2006/relationships/image" Target="../media/image152.png"/><Relationship Id="rId83" Type="http://schemas.openxmlformats.org/officeDocument/2006/relationships/image" Target="../media/image160.png"/><Relationship Id="rId88" Type="http://schemas.openxmlformats.org/officeDocument/2006/relationships/image" Target="../media/image165.png"/><Relationship Id="rId91" Type="http://schemas.openxmlformats.org/officeDocument/2006/relationships/image" Target="../media/image168.png"/><Relationship Id="rId96" Type="http://schemas.openxmlformats.org/officeDocument/2006/relationships/image" Target="../media/image173.jpeg"/><Relationship Id="rId1" Type="http://schemas.openxmlformats.org/officeDocument/2006/relationships/slideLayout" Target="../slideLayouts/slideLayout20.xml"/><Relationship Id="rId6" Type="http://schemas.openxmlformats.org/officeDocument/2006/relationships/image" Target="../media/image84.png"/><Relationship Id="rId15" Type="http://schemas.openxmlformats.org/officeDocument/2006/relationships/hyperlink" Target="http://www.atfservices.com.au/" TargetMode="External"/><Relationship Id="rId23" Type="http://schemas.openxmlformats.org/officeDocument/2006/relationships/image" Target="../media/image100.png"/><Relationship Id="rId28" Type="http://schemas.openxmlformats.org/officeDocument/2006/relationships/image" Target="../media/image105.jpeg"/><Relationship Id="rId36" Type="http://schemas.openxmlformats.org/officeDocument/2006/relationships/image" Target="../media/image113.png"/><Relationship Id="rId49" Type="http://schemas.openxmlformats.org/officeDocument/2006/relationships/image" Target="../media/image126.png"/><Relationship Id="rId57" Type="http://schemas.openxmlformats.org/officeDocument/2006/relationships/image" Target="../media/image134.png"/><Relationship Id="rId10" Type="http://schemas.openxmlformats.org/officeDocument/2006/relationships/image" Target="../media/image88.jpeg"/><Relationship Id="rId31" Type="http://schemas.openxmlformats.org/officeDocument/2006/relationships/image" Target="../media/image108.jpeg"/><Relationship Id="rId44" Type="http://schemas.openxmlformats.org/officeDocument/2006/relationships/image" Target="../media/image121.png"/><Relationship Id="rId52" Type="http://schemas.openxmlformats.org/officeDocument/2006/relationships/image" Target="../media/image129.svg"/><Relationship Id="rId60" Type="http://schemas.openxmlformats.org/officeDocument/2006/relationships/image" Target="../media/image137.png"/><Relationship Id="rId65" Type="http://schemas.openxmlformats.org/officeDocument/2006/relationships/image" Target="../media/image142.png"/><Relationship Id="rId73" Type="http://schemas.openxmlformats.org/officeDocument/2006/relationships/image" Target="../media/image150.png"/><Relationship Id="rId78" Type="http://schemas.openxmlformats.org/officeDocument/2006/relationships/image" Target="../media/image155.jpeg"/><Relationship Id="rId81" Type="http://schemas.openxmlformats.org/officeDocument/2006/relationships/image" Target="../media/image158.png"/><Relationship Id="rId86" Type="http://schemas.openxmlformats.org/officeDocument/2006/relationships/image" Target="../media/image163.png"/><Relationship Id="rId94" Type="http://schemas.openxmlformats.org/officeDocument/2006/relationships/image" Target="../media/image171.png"/><Relationship Id="rId99" Type="http://schemas.openxmlformats.org/officeDocument/2006/relationships/image" Target="../media/image176.png"/><Relationship Id="rId4" Type="http://schemas.openxmlformats.org/officeDocument/2006/relationships/image" Target="../media/image82.png"/><Relationship Id="rId9" Type="http://schemas.openxmlformats.org/officeDocument/2006/relationships/image" Target="../media/image87.jpeg"/><Relationship Id="rId13" Type="http://schemas.openxmlformats.org/officeDocument/2006/relationships/image" Target="../media/image91.png"/><Relationship Id="rId18" Type="http://schemas.openxmlformats.org/officeDocument/2006/relationships/image" Target="../media/image95.png"/><Relationship Id="rId39" Type="http://schemas.openxmlformats.org/officeDocument/2006/relationships/image" Target="../media/image116.png"/><Relationship Id="rId34" Type="http://schemas.openxmlformats.org/officeDocument/2006/relationships/image" Target="../media/image111.png"/><Relationship Id="rId50" Type="http://schemas.openxmlformats.org/officeDocument/2006/relationships/image" Target="../media/image127.png"/><Relationship Id="rId55" Type="http://schemas.openxmlformats.org/officeDocument/2006/relationships/image" Target="../media/image132.jpeg"/><Relationship Id="rId76" Type="http://schemas.openxmlformats.org/officeDocument/2006/relationships/image" Target="../media/image153.png"/><Relationship Id="rId97" Type="http://schemas.openxmlformats.org/officeDocument/2006/relationships/image" Target="../media/image174.jpeg"/><Relationship Id="rId7" Type="http://schemas.openxmlformats.org/officeDocument/2006/relationships/image" Target="../media/image85.png"/><Relationship Id="rId71" Type="http://schemas.openxmlformats.org/officeDocument/2006/relationships/image" Target="../media/image148.png"/><Relationship Id="rId92" Type="http://schemas.openxmlformats.org/officeDocument/2006/relationships/image" Target="../media/image169.jpeg"/><Relationship Id="rId2" Type="http://schemas.openxmlformats.org/officeDocument/2006/relationships/image" Target="../media/image80.png"/><Relationship Id="rId29" Type="http://schemas.openxmlformats.org/officeDocument/2006/relationships/image" Target="../media/image106.jpeg"/><Relationship Id="rId24" Type="http://schemas.openxmlformats.org/officeDocument/2006/relationships/image" Target="../media/image101.png"/><Relationship Id="rId40" Type="http://schemas.openxmlformats.org/officeDocument/2006/relationships/image" Target="../media/image117.gif"/><Relationship Id="rId45" Type="http://schemas.openxmlformats.org/officeDocument/2006/relationships/image" Target="../media/image122.png"/><Relationship Id="rId66" Type="http://schemas.openxmlformats.org/officeDocument/2006/relationships/image" Target="../media/image143.png"/><Relationship Id="rId87" Type="http://schemas.openxmlformats.org/officeDocument/2006/relationships/image" Target="../media/image164.png"/><Relationship Id="rId61" Type="http://schemas.openxmlformats.org/officeDocument/2006/relationships/image" Target="../media/image138.png"/><Relationship Id="rId82" Type="http://schemas.openxmlformats.org/officeDocument/2006/relationships/image" Target="../media/image159.png"/><Relationship Id="rId19" Type="http://schemas.openxmlformats.org/officeDocument/2006/relationships/image" Target="../media/image96.png"/><Relationship Id="rId14" Type="http://schemas.openxmlformats.org/officeDocument/2006/relationships/image" Target="../media/image92.png"/><Relationship Id="rId30" Type="http://schemas.openxmlformats.org/officeDocument/2006/relationships/image" Target="../media/image107.gif"/><Relationship Id="rId35" Type="http://schemas.openxmlformats.org/officeDocument/2006/relationships/image" Target="../media/image112.jpeg"/><Relationship Id="rId56" Type="http://schemas.openxmlformats.org/officeDocument/2006/relationships/image" Target="../media/image133.png"/><Relationship Id="rId77" Type="http://schemas.openxmlformats.org/officeDocument/2006/relationships/image" Target="../media/image154.jpeg"/><Relationship Id="rId100" Type="http://schemas.openxmlformats.org/officeDocument/2006/relationships/image" Target="../media/image177.png"/><Relationship Id="rId8" Type="http://schemas.openxmlformats.org/officeDocument/2006/relationships/image" Target="../media/image86.png"/><Relationship Id="rId51" Type="http://schemas.openxmlformats.org/officeDocument/2006/relationships/image" Target="../media/image128.png"/><Relationship Id="rId72" Type="http://schemas.openxmlformats.org/officeDocument/2006/relationships/image" Target="../media/image149.png"/><Relationship Id="rId93" Type="http://schemas.openxmlformats.org/officeDocument/2006/relationships/image" Target="../media/image170.png"/><Relationship Id="rId98" Type="http://schemas.openxmlformats.org/officeDocument/2006/relationships/image" Target="../media/image175.jpeg"/></Relationships>
</file>

<file path=ppt/slides/_rels/slide33.xml.rels><?xml version="1.0" encoding="UTF-8" standalone="yes"?>
<Relationships xmlns="http://schemas.openxmlformats.org/package/2006/relationships"><Relationship Id="rId3" Type="http://schemas.openxmlformats.org/officeDocument/2006/relationships/hyperlink" Target="https://azure.microsoft.com/en-us/resources/iot-signals/" TargetMode="External"/><Relationship Id="rId2" Type="http://schemas.openxmlformats.org/officeDocument/2006/relationships/notesSlide" Target="../notesSlides/notesSlide28.xml"/><Relationship Id="rId1" Type="http://schemas.openxmlformats.org/officeDocument/2006/relationships/slideLayout" Target="../slideLayouts/slideLayout20.xml"/><Relationship Id="rId4" Type="http://schemas.openxmlformats.org/officeDocument/2006/relationships/hyperlink" Target="https://azure.microsoft.com/en-us/resources/8-attributes-of-successful-iot-solution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xml"/><Relationship Id="rId1" Type="http://schemas.openxmlformats.org/officeDocument/2006/relationships/slideLayout" Target="../slideLayouts/slideLayout20.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32.svg"/></Relationships>
</file>

<file path=ppt/slides/_rels/slide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xml"/><Relationship Id="rId1" Type="http://schemas.openxmlformats.org/officeDocument/2006/relationships/slideLayout" Target="../slideLayouts/slideLayout20.xml"/><Relationship Id="rId4" Type="http://schemas.openxmlformats.org/officeDocument/2006/relationships/image" Target="../media/image36.svg"/></Relationships>
</file>

<file path=ppt/slides/_rels/slide7.xml.rels><?xml version="1.0" encoding="UTF-8" standalone="yes"?>
<Relationships xmlns="http://schemas.openxmlformats.org/package/2006/relationships"><Relationship Id="rId8" Type="http://schemas.openxmlformats.org/officeDocument/2006/relationships/image" Target="../media/image42.svg"/><Relationship Id="rId13" Type="http://schemas.openxmlformats.org/officeDocument/2006/relationships/image" Target="../media/image47.png"/><Relationship Id="rId18" Type="http://schemas.openxmlformats.org/officeDocument/2006/relationships/image" Target="../media/image52.svg"/><Relationship Id="rId3" Type="http://schemas.openxmlformats.org/officeDocument/2006/relationships/image" Target="../media/image37.png"/><Relationship Id="rId21" Type="http://schemas.openxmlformats.org/officeDocument/2006/relationships/image" Target="../media/image55.png"/><Relationship Id="rId7" Type="http://schemas.openxmlformats.org/officeDocument/2006/relationships/image" Target="../media/image41.png"/><Relationship Id="rId12" Type="http://schemas.openxmlformats.org/officeDocument/2006/relationships/image" Target="../media/image46.svg"/><Relationship Id="rId17" Type="http://schemas.openxmlformats.org/officeDocument/2006/relationships/image" Target="../media/image51.png"/><Relationship Id="rId2" Type="http://schemas.openxmlformats.org/officeDocument/2006/relationships/notesSlide" Target="../notesSlides/notesSlide5.xml"/><Relationship Id="rId16" Type="http://schemas.openxmlformats.org/officeDocument/2006/relationships/image" Target="../media/image50.svg"/><Relationship Id="rId20" Type="http://schemas.openxmlformats.org/officeDocument/2006/relationships/image" Target="../media/image54.svg"/><Relationship Id="rId1" Type="http://schemas.openxmlformats.org/officeDocument/2006/relationships/slideLayout" Target="../slideLayouts/slideLayout20.xml"/><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5" Type="http://schemas.openxmlformats.org/officeDocument/2006/relationships/image" Target="../media/image49.png"/><Relationship Id="rId10" Type="http://schemas.openxmlformats.org/officeDocument/2006/relationships/image" Target="../media/image44.svg"/><Relationship Id="rId19" Type="http://schemas.openxmlformats.org/officeDocument/2006/relationships/image" Target="../media/image53.png"/><Relationship Id="rId4" Type="http://schemas.openxmlformats.org/officeDocument/2006/relationships/image" Target="../media/image38.svg"/><Relationship Id="rId9" Type="http://schemas.openxmlformats.org/officeDocument/2006/relationships/image" Target="../media/image43.png"/><Relationship Id="rId14" Type="http://schemas.openxmlformats.org/officeDocument/2006/relationships/image" Target="../media/image48.svg"/><Relationship Id="rId22" Type="http://schemas.openxmlformats.org/officeDocument/2006/relationships/image" Target="../media/image56.sv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9.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6.xml"/><Relationship Id="rId1" Type="http://schemas.openxmlformats.org/officeDocument/2006/relationships/slideLayout" Target="../slideLayouts/slideLayout20.xml"/><Relationship Id="rId4" Type="http://schemas.openxmlformats.org/officeDocument/2006/relationships/image" Target="../media/image58.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475125F8-81AA-40A3-ACDC-F9163F16AF8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5243F662-5FC5-4EC9-A50A-507774A48A1B}"/>
              </a:ext>
            </a:extLst>
          </p:cNvPr>
          <p:cNvSpPr>
            <a:spLocks noGrp="1"/>
          </p:cNvSpPr>
          <p:nvPr>
            <p:ph type="title"/>
          </p:nvPr>
        </p:nvSpPr>
        <p:spPr/>
        <p:txBody>
          <a:bodyPr/>
          <a:lstStyle/>
          <a:p>
            <a:r>
              <a:rPr lang="en-US" sz="2400">
                <a:gradFill>
                  <a:gsLst>
                    <a:gs pos="0">
                      <a:schemeClr val="accent5"/>
                    </a:gs>
                    <a:gs pos="100000">
                      <a:schemeClr val="accent4"/>
                    </a:gs>
                  </a:gsLst>
                  <a:lin ang="2700000" scaled="1"/>
                </a:gradFill>
              </a:rPr>
              <a:t>Azure IoT:</a:t>
            </a:r>
            <a:br>
              <a:rPr lang="en-US" sz="4000"/>
            </a:br>
            <a:r>
              <a:rPr lang="en-US" sz="4000"/>
              <a:t>State of IoT – </a:t>
            </a:r>
            <a:br>
              <a:rPr lang="en-US" sz="4000"/>
            </a:br>
            <a:r>
              <a:rPr lang="en-US" sz="2800"/>
              <a:t>Moving your business forward </a:t>
            </a:r>
            <a:br>
              <a:rPr lang="en-US" sz="2800"/>
            </a:br>
            <a:r>
              <a:rPr lang="en-US" sz="2800"/>
              <a:t>with Microsoft IoT</a:t>
            </a:r>
            <a:endParaRPr lang="en-US" sz="4000"/>
          </a:p>
        </p:txBody>
      </p:sp>
      <p:sp>
        <p:nvSpPr>
          <p:cNvPr id="3" name="Text Placeholder 2">
            <a:extLst>
              <a:ext uri="{FF2B5EF4-FFF2-40B4-BE49-F238E27FC236}">
                <a16:creationId xmlns:a16="http://schemas.microsoft.com/office/drawing/2014/main" id="{C008C918-2523-45AA-8099-D81330F4F480}"/>
              </a:ext>
            </a:extLst>
          </p:cNvPr>
          <p:cNvSpPr>
            <a:spLocks noGrp="1"/>
          </p:cNvSpPr>
          <p:nvPr>
            <p:ph type="body" sz="quarter" idx="15"/>
          </p:nvPr>
        </p:nvSpPr>
        <p:spPr>
          <a:xfrm>
            <a:off x="442466" y="4350114"/>
            <a:ext cx="4822553" cy="724246"/>
          </a:xfrm>
        </p:spPr>
        <p:txBody>
          <a:bodyPr/>
          <a:lstStyle/>
          <a:p>
            <a:endParaRPr lang="en-US"/>
          </a:p>
        </p:txBody>
      </p:sp>
      <p:pic>
        <p:nvPicPr>
          <p:cNvPr id="5" name="Picture 4">
            <a:extLst>
              <a:ext uri="{FF2B5EF4-FFF2-40B4-BE49-F238E27FC236}">
                <a16:creationId xmlns:a16="http://schemas.microsoft.com/office/drawing/2014/main" id="{C2B5472E-46F0-4FB7-AE17-FA5F527483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57617" y="0"/>
            <a:ext cx="5973790" cy="6858000"/>
          </a:xfrm>
          <a:prstGeom prst="rect">
            <a:avLst/>
          </a:prstGeom>
        </p:spPr>
      </p:pic>
    </p:spTree>
    <p:extLst>
      <p:ext uri="{BB962C8B-B14F-4D97-AF65-F5344CB8AC3E}">
        <p14:creationId xmlns:p14="http://schemas.microsoft.com/office/powerpoint/2010/main" val="3962959212"/>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2134BBA0-184B-4EEE-9EC8-5DC207DD4C95}"/>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D161B45-41CA-4327-9907-7437538A9A7B}"/>
              </a:ext>
            </a:extLst>
          </p:cNvPr>
          <p:cNvSpPr>
            <a:spLocks noGrp="1"/>
          </p:cNvSpPr>
          <p:nvPr>
            <p:ph type="title"/>
          </p:nvPr>
        </p:nvSpPr>
        <p:spPr>
          <a:xfrm>
            <a:off x="455995" y="620428"/>
            <a:ext cx="11306469" cy="403137"/>
          </a:xfrm>
        </p:spPr>
        <p:txBody>
          <a:bodyPr/>
          <a:lstStyle/>
          <a:p>
            <a:r>
              <a:rPr lang="en-US" sz="2800">
                <a:solidFill>
                  <a:schemeClr val="bg1"/>
                </a:solidFill>
              </a:rPr>
              <a:t>IoT adoption: A key to business success in 2020</a:t>
            </a:r>
          </a:p>
        </p:txBody>
      </p:sp>
      <p:pic>
        <p:nvPicPr>
          <p:cNvPr id="8" name="Picture 7" descr="A close up of a logo&#10;&#10;Description automatically generated">
            <a:extLst>
              <a:ext uri="{FF2B5EF4-FFF2-40B4-BE49-F238E27FC236}">
                <a16:creationId xmlns:a16="http://schemas.microsoft.com/office/drawing/2014/main" id="{3C98B817-F4CE-462B-8E34-3F66C538509F}"/>
              </a:ext>
            </a:extLst>
          </p:cNvPr>
          <p:cNvPicPr>
            <a:picLocks noChangeAspect="1"/>
          </p:cNvPicPr>
          <p:nvPr/>
        </p:nvPicPr>
        <p:blipFill>
          <a:blip r:embed="rId3"/>
          <a:stretch>
            <a:fillRect/>
          </a:stretch>
        </p:blipFill>
        <p:spPr>
          <a:xfrm>
            <a:off x="2610620" y="3301176"/>
            <a:ext cx="344220" cy="207112"/>
          </a:xfrm>
          <a:prstGeom prst="rect">
            <a:avLst/>
          </a:prstGeom>
          <a:ln w="12700" cap="sq">
            <a:solidFill>
              <a:schemeClr val="bg1">
                <a:lumMod val="95000"/>
              </a:schemeClr>
            </a:solidFill>
            <a:miter lim="800000"/>
          </a:ln>
        </p:spPr>
      </p:pic>
      <p:pic>
        <p:nvPicPr>
          <p:cNvPr id="10" name="Picture 9" descr="A close up of a logo&#10;&#10;Description automatically generated">
            <a:extLst>
              <a:ext uri="{FF2B5EF4-FFF2-40B4-BE49-F238E27FC236}">
                <a16:creationId xmlns:a16="http://schemas.microsoft.com/office/drawing/2014/main" id="{425CB608-1611-4E6E-9A60-ED070C698504}"/>
              </a:ext>
            </a:extLst>
          </p:cNvPr>
          <p:cNvPicPr>
            <a:picLocks noChangeAspect="1"/>
          </p:cNvPicPr>
          <p:nvPr/>
        </p:nvPicPr>
        <p:blipFill>
          <a:blip r:embed="rId4"/>
          <a:stretch>
            <a:fillRect/>
          </a:stretch>
        </p:blipFill>
        <p:spPr>
          <a:xfrm>
            <a:off x="3736795" y="3300551"/>
            <a:ext cx="344220" cy="208362"/>
          </a:xfrm>
          <a:prstGeom prst="rect">
            <a:avLst/>
          </a:prstGeom>
          <a:ln w="12700" cap="sq">
            <a:solidFill>
              <a:schemeClr val="bg1">
                <a:lumMod val="95000"/>
              </a:schemeClr>
            </a:solidFill>
            <a:miter lim="800000"/>
          </a:ln>
        </p:spPr>
      </p:pic>
      <p:pic>
        <p:nvPicPr>
          <p:cNvPr id="12" name="Picture 11" descr="A picture containing food, flower&#10;&#10;Description automatically generated">
            <a:extLst>
              <a:ext uri="{FF2B5EF4-FFF2-40B4-BE49-F238E27FC236}">
                <a16:creationId xmlns:a16="http://schemas.microsoft.com/office/drawing/2014/main" id="{204D9E1C-DE2C-4DD8-9CD6-D50ACE21D661}"/>
              </a:ext>
            </a:extLst>
          </p:cNvPr>
          <p:cNvPicPr>
            <a:picLocks noChangeAspect="1"/>
          </p:cNvPicPr>
          <p:nvPr/>
        </p:nvPicPr>
        <p:blipFill>
          <a:blip r:embed="rId5"/>
          <a:stretch>
            <a:fillRect/>
          </a:stretch>
        </p:blipFill>
        <p:spPr>
          <a:xfrm>
            <a:off x="4862970" y="3301467"/>
            <a:ext cx="344220" cy="206530"/>
          </a:xfrm>
          <a:prstGeom prst="rect">
            <a:avLst/>
          </a:prstGeom>
          <a:ln w="12700" cap="sq">
            <a:solidFill>
              <a:schemeClr val="bg1">
                <a:lumMod val="95000"/>
              </a:schemeClr>
            </a:solidFill>
            <a:miter lim="800000"/>
          </a:ln>
        </p:spPr>
      </p:pic>
      <p:pic>
        <p:nvPicPr>
          <p:cNvPr id="14" name="Picture 13" descr="A close up of a logo&#10;&#10;Description automatically generated">
            <a:extLst>
              <a:ext uri="{FF2B5EF4-FFF2-40B4-BE49-F238E27FC236}">
                <a16:creationId xmlns:a16="http://schemas.microsoft.com/office/drawing/2014/main" id="{D1C171E9-7B52-41C2-9F28-CBAD114EFBEF}"/>
              </a:ext>
            </a:extLst>
          </p:cNvPr>
          <p:cNvPicPr>
            <a:picLocks noChangeAspect="1"/>
          </p:cNvPicPr>
          <p:nvPr/>
        </p:nvPicPr>
        <p:blipFill>
          <a:blip r:embed="rId6"/>
          <a:stretch>
            <a:fillRect/>
          </a:stretch>
        </p:blipFill>
        <p:spPr>
          <a:xfrm>
            <a:off x="5989145" y="3301863"/>
            <a:ext cx="344218" cy="205738"/>
          </a:xfrm>
          <a:prstGeom prst="rect">
            <a:avLst/>
          </a:prstGeom>
          <a:ln w="12700" cap="sq">
            <a:solidFill>
              <a:schemeClr val="bg1">
                <a:lumMod val="95000"/>
              </a:schemeClr>
            </a:solidFill>
            <a:miter lim="800000"/>
          </a:ln>
        </p:spPr>
      </p:pic>
      <p:pic>
        <p:nvPicPr>
          <p:cNvPr id="16" name="Picture 15" descr="A close up of a logo&#10;&#10;Description automatically generated">
            <a:extLst>
              <a:ext uri="{FF2B5EF4-FFF2-40B4-BE49-F238E27FC236}">
                <a16:creationId xmlns:a16="http://schemas.microsoft.com/office/drawing/2014/main" id="{43F7A130-A3A6-4300-BCA7-BAEF983C0317}"/>
              </a:ext>
            </a:extLst>
          </p:cNvPr>
          <p:cNvPicPr>
            <a:picLocks noChangeAspect="1"/>
          </p:cNvPicPr>
          <p:nvPr/>
        </p:nvPicPr>
        <p:blipFill rotWithShape="1">
          <a:blip r:embed="rId7"/>
          <a:srcRect t="3921" b="6806"/>
          <a:stretch/>
        </p:blipFill>
        <p:spPr>
          <a:xfrm>
            <a:off x="7115318" y="3300551"/>
            <a:ext cx="344220" cy="208362"/>
          </a:xfrm>
          <a:prstGeom prst="rect">
            <a:avLst/>
          </a:prstGeom>
          <a:ln w="12700" cap="sq">
            <a:solidFill>
              <a:schemeClr val="bg1">
                <a:lumMod val="95000"/>
              </a:schemeClr>
            </a:solidFill>
            <a:miter lim="800000"/>
          </a:ln>
        </p:spPr>
      </p:pic>
      <p:pic>
        <p:nvPicPr>
          <p:cNvPr id="18" name="Picture 17" descr="A picture containing laptop, airplane&#10;&#10;Description automatically generated">
            <a:extLst>
              <a:ext uri="{FF2B5EF4-FFF2-40B4-BE49-F238E27FC236}">
                <a16:creationId xmlns:a16="http://schemas.microsoft.com/office/drawing/2014/main" id="{4F1B0913-243E-43E7-9CDA-B2B1B0F7BB92}"/>
              </a:ext>
            </a:extLst>
          </p:cNvPr>
          <p:cNvPicPr>
            <a:picLocks noChangeAspect="1"/>
          </p:cNvPicPr>
          <p:nvPr/>
        </p:nvPicPr>
        <p:blipFill rotWithShape="1">
          <a:blip r:embed="rId8"/>
          <a:srcRect t="1" b="10322"/>
          <a:stretch/>
        </p:blipFill>
        <p:spPr>
          <a:xfrm>
            <a:off x="8241491" y="3301863"/>
            <a:ext cx="344218" cy="205738"/>
          </a:xfrm>
          <a:prstGeom prst="rect">
            <a:avLst/>
          </a:prstGeom>
          <a:ln w="12700" cap="sq">
            <a:solidFill>
              <a:schemeClr val="bg1">
                <a:lumMod val="95000"/>
              </a:schemeClr>
            </a:solidFill>
            <a:miter lim="800000"/>
          </a:ln>
        </p:spPr>
      </p:pic>
      <p:grpSp>
        <p:nvGrpSpPr>
          <p:cNvPr id="20" name="Group 19">
            <a:extLst>
              <a:ext uri="{FF2B5EF4-FFF2-40B4-BE49-F238E27FC236}">
                <a16:creationId xmlns:a16="http://schemas.microsoft.com/office/drawing/2014/main" id="{F9722F5D-50F8-44A0-8C37-C75599DC19FC}"/>
              </a:ext>
            </a:extLst>
          </p:cNvPr>
          <p:cNvGrpSpPr/>
          <p:nvPr/>
        </p:nvGrpSpPr>
        <p:grpSpPr>
          <a:xfrm>
            <a:off x="9815702" y="3045936"/>
            <a:ext cx="1920308" cy="1227449"/>
            <a:chOff x="9815702" y="2759772"/>
            <a:chExt cx="1920308" cy="1227449"/>
          </a:xfrm>
        </p:grpSpPr>
        <p:sp>
          <p:nvSpPr>
            <p:cNvPr id="69" name="Rectangle 68">
              <a:extLst>
                <a:ext uri="{FF2B5EF4-FFF2-40B4-BE49-F238E27FC236}">
                  <a16:creationId xmlns:a16="http://schemas.microsoft.com/office/drawing/2014/main" id="{F1D84F01-ECF0-4A66-A467-D06802337E93}"/>
                </a:ext>
              </a:extLst>
            </p:cNvPr>
            <p:cNvSpPr/>
            <p:nvPr/>
          </p:nvSpPr>
          <p:spPr>
            <a:xfrm>
              <a:off x="9951751" y="2759772"/>
              <a:ext cx="1648208" cy="923330"/>
            </a:xfrm>
            <a:prstGeom prst="rect">
              <a:avLst/>
            </a:prstGeom>
          </p:spPr>
          <p:txBody>
            <a:bodyPr wrap="none">
              <a:spAutoFit/>
            </a:bodyPr>
            <a:lstStyle/>
            <a:p>
              <a:pPr algn="ctr" fontAlgn="b">
                <a:lnSpc>
                  <a:spcPct val="90000"/>
                </a:lnSpc>
                <a:spcBef>
                  <a:spcPts val="1200"/>
                </a:spcBef>
                <a:spcAft>
                  <a:spcPct val="0"/>
                </a:spcAft>
              </a:pPr>
              <a:r>
                <a:rPr lang="en-US" sz="9000" spc="-150" baseline="3000">
                  <a:gradFill flip="none" rotWithShape="1">
                    <a:gsLst>
                      <a:gs pos="0">
                        <a:schemeClr val="accent5"/>
                      </a:gs>
                      <a:gs pos="100000">
                        <a:schemeClr val="tx2"/>
                      </a:gs>
                    </a:gsLst>
                    <a:lin ang="2700000" scaled="1"/>
                    <a:tileRect/>
                  </a:gradFill>
                  <a:latin typeface="+mj-lt"/>
                </a:rPr>
                <a:t>90%</a:t>
              </a:r>
            </a:p>
          </p:txBody>
        </p:sp>
        <p:sp>
          <p:nvSpPr>
            <p:cNvPr id="79" name="Rectangle 78">
              <a:extLst>
                <a:ext uri="{FF2B5EF4-FFF2-40B4-BE49-F238E27FC236}">
                  <a16:creationId xmlns:a16="http://schemas.microsoft.com/office/drawing/2014/main" id="{9920F617-888C-4F60-A50C-60ED48731D98}"/>
                </a:ext>
              </a:extLst>
            </p:cNvPr>
            <p:cNvSpPr/>
            <p:nvPr/>
          </p:nvSpPr>
          <p:spPr>
            <a:xfrm>
              <a:off x="9815702" y="3683102"/>
              <a:ext cx="1920308" cy="3041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a:solidFill>
                    <a:schemeClr val="bg2"/>
                  </a:solidFill>
                  <a:latin typeface="+mj-lt"/>
                </a:rPr>
                <a:t>Of IoT adopters believe IoT is critical to overall success</a:t>
              </a:r>
            </a:p>
          </p:txBody>
        </p:sp>
      </p:grpSp>
      <p:sp>
        <p:nvSpPr>
          <p:cNvPr id="23" name="Rectangle 22">
            <a:extLst>
              <a:ext uri="{FF2B5EF4-FFF2-40B4-BE49-F238E27FC236}">
                <a16:creationId xmlns:a16="http://schemas.microsoft.com/office/drawing/2014/main" id="{FAA2F23C-3F66-44DD-A6E0-B06F5E79E667}"/>
              </a:ext>
            </a:extLst>
          </p:cNvPr>
          <p:cNvSpPr/>
          <p:nvPr/>
        </p:nvSpPr>
        <p:spPr>
          <a:xfrm>
            <a:off x="455995" y="1091368"/>
            <a:ext cx="10985521" cy="268087"/>
          </a:xfrm>
          <a:prstGeom prst="rect">
            <a:avLst/>
          </a:prstGeom>
        </p:spPr>
        <p:txBody>
          <a:bodyPr wrap="square" lIns="0" tIns="0" rIns="0" bIns="0">
            <a:spAutoFit/>
          </a:bodyPr>
          <a:lstStyle/>
          <a:p>
            <a:pPr defTabSz="932742">
              <a:lnSpc>
                <a:spcPct val="120000"/>
              </a:lnSpc>
              <a:spcAft>
                <a:spcPts val="600"/>
              </a:spcAft>
            </a:pPr>
            <a:r>
              <a:rPr lang="en-US" sz="1600">
                <a:solidFill>
                  <a:schemeClr val="bg1"/>
                </a:solidFill>
              </a:rPr>
              <a:t>Strong adoption rates around the world and across industries</a:t>
            </a:r>
          </a:p>
        </p:txBody>
      </p:sp>
      <p:graphicFrame>
        <p:nvGraphicFramePr>
          <p:cNvPr id="17" name="Table 18">
            <a:extLst>
              <a:ext uri="{FF2B5EF4-FFF2-40B4-BE49-F238E27FC236}">
                <a16:creationId xmlns:a16="http://schemas.microsoft.com/office/drawing/2014/main" id="{DB21D6F9-FC49-4EFA-91E3-5CAB073701C2}"/>
              </a:ext>
            </a:extLst>
          </p:cNvPr>
          <p:cNvGraphicFramePr>
            <a:graphicFrameLocks noGrp="1"/>
          </p:cNvGraphicFramePr>
          <p:nvPr>
            <p:extLst>
              <p:ext uri="{D42A27DB-BD31-4B8C-83A1-F6EECF244321}">
                <p14:modId xmlns:p14="http://schemas.microsoft.com/office/powerpoint/2010/main" val="839411322"/>
              </p:ext>
            </p:extLst>
          </p:nvPr>
        </p:nvGraphicFramePr>
        <p:xfrm>
          <a:off x="455997" y="1807042"/>
          <a:ext cx="2879044" cy="1112520"/>
        </p:xfrm>
        <a:graphic>
          <a:graphicData uri="http://schemas.openxmlformats.org/drawingml/2006/table">
            <a:tbl>
              <a:tblPr firstRow="1" bandRow="1">
                <a:tableStyleId>{5C22544A-7EE6-4342-B048-85BDC9FD1C3A}</a:tableStyleId>
              </a:tblPr>
              <a:tblGrid>
                <a:gridCol w="1743275">
                  <a:extLst>
                    <a:ext uri="{9D8B030D-6E8A-4147-A177-3AD203B41FA5}">
                      <a16:colId xmlns:a16="http://schemas.microsoft.com/office/drawing/2014/main" val="694567966"/>
                    </a:ext>
                  </a:extLst>
                </a:gridCol>
                <a:gridCol w="1135769">
                  <a:extLst>
                    <a:ext uri="{9D8B030D-6E8A-4147-A177-3AD203B41FA5}">
                      <a16:colId xmlns:a16="http://schemas.microsoft.com/office/drawing/2014/main" val="2881795442"/>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200">
                          <a:solidFill>
                            <a:schemeClr val="bg2"/>
                          </a:solidFill>
                          <a:latin typeface="+mj-lt"/>
                        </a:rPr>
                        <a:t>Global</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44019739"/>
                  </a:ext>
                </a:extLst>
              </a:tr>
              <a:tr h="370840">
                <a:tc>
                  <a:txBody>
                    <a:bodyPr/>
                    <a:lstStyle/>
                    <a:p>
                      <a:pPr marL="0" marR="0" algn="l" defTabSz="914400" rtl="0" eaLnBrk="1" latinLnBrk="0" hangingPunct="1">
                        <a:spcBef>
                          <a:spcPts val="600"/>
                        </a:spcBef>
                        <a:spcAft>
                          <a:spcPts val="600"/>
                        </a:spcAft>
                      </a:pPr>
                      <a:r>
                        <a:rPr lang="en-US" sz="1200" b="1" kern="1200">
                          <a:solidFill>
                            <a:schemeClr val="accent5"/>
                          </a:solidFill>
                          <a:latin typeface="+mj-lt"/>
                          <a:ea typeface="+mn-ea"/>
                          <a:cs typeface="+mn-cs"/>
                        </a:rPr>
                        <a:t>% IoT adopters*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fontAlgn="b"/>
                      <a:r>
                        <a:rPr lang="en-US" sz="1050" b="1" i="0" u="none" strike="noStrike">
                          <a:solidFill>
                            <a:schemeClr val="tx1"/>
                          </a:solidFill>
                          <a:effectLst/>
                          <a:latin typeface="+mj-lt"/>
                        </a:rPr>
                        <a:t>91%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98423330"/>
                  </a:ext>
                </a:extLst>
              </a:tr>
              <a:tr h="370840">
                <a:tc>
                  <a:txBody>
                    <a:bodyPr/>
                    <a:lstStyle/>
                    <a:p>
                      <a:pPr marL="0" marR="0" algn="l" defTabSz="914400" rtl="0" eaLnBrk="1" latinLnBrk="0" hangingPunct="1">
                        <a:spcBef>
                          <a:spcPts val="600"/>
                        </a:spcBef>
                        <a:spcAft>
                          <a:spcPts val="600"/>
                        </a:spcAft>
                      </a:pPr>
                      <a:r>
                        <a:rPr lang="en-US" sz="1200" b="1" kern="1200">
                          <a:solidFill>
                            <a:schemeClr val="accent5"/>
                          </a:solidFill>
                          <a:latin typeface="+mj-lt"/>
                          <a:ea typeface="+mn-ea"/>
                          <a:cs typeface="+mn-cs"/>
                        </a:rPr>
                        <a:t>Overall satisfaction</a:t>
                      </a:r>
                      <a:r>
                        <a:rPr lang="en-US" sz="1200" b="0" kern="1200">
                          <a:solidFill>
                            <a:schemeClr val="accent5"/>
                          </a:solidFill>
                          <a:latin typeface="+mj-lt"/>
                          <a:ea typeface="+mn-ea"/>
                          <a:cs typeface="+mn-cs"/>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marL="0" algn="ctr" defTabSz="932742" rtl="0" eaLnBrk="1" fontAlgn="b" latinLnBrk="0" hangingPunct="1"/>
                      <a:r>
                        <a:rPr lang="en-US" sz="1050" b="1" i="0" u="none" strike="noStrike" kern="1200">
                          <a:solidFill>
                            <a:schemeClr val="tx1"/>
                          </a:solidFill>
                          <a:effectLst/>
                          <a:latin typeface="+mj-lt"/>
                          <a:ea typeface="+mn-ea"/>
                          <a:cs typeface="+mn-cs"/>
                        </a:rPr>
                        <a:t>94%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84930456"/>
                  </a:ext>
                </a:extLst>
              </a:tr>
            </a:tbl>
          </a:graphicData>
        </a:graphic>
      </p:graphicFrame>
      <p:graphicFrame>
        <p:nvGraphicFramePr>
          <p:cNvPr id="41" name="Table 18">
            <a:extLst>
              <a:ext uri="{FF2B5EF4-FFF2-40B4-BE49-F238E27FC236}">
                <a16:creationId xmlns:a16="http://schemas.microsoft.com/office/drawing/2014/main" id="{8C937948-B21E-40C7-92CC-986C0ECA9C7B}"/>
              </a:ext>
            </a:extLst>
          </p:cNvPr>
          <p:cNvGraphicFramePr>
            <a:graphicFrameLocks noGrp="1"/>
          </p:cNvGraphicFramePr>
          <p:nvPr>
            <p:extLst>
              <p:ext uri="{D42A27DB-BD31-4B8C-83A1-F6EECF244321}">
                <p14:modId xmlns:p14="http://schemas.microsoft.com/office/powerpoint/2010/main" val="2711324669"/>
              </p:ext>
            </p:extLst>
          </p:nvPr>
        </p:nvGraphicFramePr>
        <p:xfrm>
          <a:off x="455991" y="3561036"/>
          <a:ext cx="8525172" cy="1112520"/>
        </p:xfrm>
        <a:graphic>
          <a:graphicData uri="http://schemas.openxmlformats.org/drawingml/2006/table">
            <a:tbl>
              <a:tblPr firstRow="1" bandRow="1">
                <a:tableStyleId>{5C22544A-7EE6-4342-B048-85BDC9FD1C3A}</a:tableStyleId>
              </a:tblPr>
              <a:tblGrid>
                <a:gridCol w="1736610">
                  <a:extLst>
                    <a:ext uri="{9D8B030D-6E8A-4147-A177-3AD203B41FA5}">
                      <a16:colId xmlns:a16="http://schemas.microsoft.com/office/drawing/2014/main" val="694567966"/>
                    </a:ext>
                  </a:extLst>
                </a:gridCol>
                <a:gridCol w="1131427">
                  <a:extLst>
                    <a:ext uri="{9D8B030D-6E8A-4147-A177-3AD203B41FA5}">
                      <a16:colId xmlns:a16="http://schemas.microsoft.com/office/drawing/2014/main" val="2881795442"/>
                    </a:ext>
                  </a:extLst>
                </a:gridCol>
                <a:gridCol w="1131427">
                  <a:extLst>
                    <a:ext uri="{9D8B030D-6E8A-4147-A177-3AD203B41FA5}">
                      <a16:colId xmlns:a16="http://schemas.microsoft.com/office/drawing/2014/main" val="1688981605"/>
                    </a:ext>
                  </a:extLst>
                </a:gridCol>
                <a:gridCol w="1131427">
                  <a:extLst>
                    <a:ext uri="{9D8B030D-6E8A-4147-A177-3AD203B41FA5}">
                      <a16:colId xmlns:a16="http://schemas.microsoft.com/office/drawing/2014/main" val="2095648187"/>
                    </a:ext>
                  </a:extLst>
                </a:gridCol>
                <a:gridCol w="1131427">
                  <a:extLst>
                    <a:ext uri="{9D8B030D-6E8A-4147-A177-3AD203B41FA5}">
                      <a16:colId xmlns:a16="http://schemas.microsoft.com/office/drawing/2014/main" val="760636820"/>
                    </a:ext>
                  </a:extLst>
                </a:gridCol>
                <a:gridCol w="1131427">
                  <a:extLst>
                    <a:ext uri="{9D8B030D-6E8A-4147-A177-3AD203B41FA5}">
                      <a16:colId xmlns:a16="http://schemas.microsoft.com/office/drawing/2014/main" val="3599424000"/>
                    </a:ext>
                  </a:extLst>
                </a:gridCol>
                <a:gridCol w="1131427">
                  <a:extLst>
                    <a:ext uri="{9D8B030D-6E8A-4147-A177-3AD203B41FA5}">
                      <a16:colId xmlns:a16="http://schemas.microsoft.com/office/drawing/2014/main" val="3558349263"/>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algn="ctr"/>
                      <a:r>
                        <a:rPr lang="en-US" sz="1200">
                          <a:solidFill>
                            <a:schemeClr val="bg2"/>
                          </a:solidFill>
                          <a:latin typeface="+mj-lt"/>
                        </a:rPr>
                        <a:t>US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algn="ctr"/>
                      <a:r>
                        <a:rPr lang="en-US" sz="1200">
                          <a:solidFill>
                            <a:schemeClr val="bg2"/>
                          </a:solidFill>
                          <a:latin typeface="+mj-lt"/>
                        </a:rPr>
                        <a:t>UK</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algn="ctr"/>
                      <a:r>
                        <a:rPr lang="en-US" sz="1200">
                          <a:solidFill>
                            <a:schemeClr val="bg2"/>
                          </a:solidFill>
                          <a:latin typeface="+mj-lt"/>
                        </a:rPr>
                        <a:t>DE</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algn="ctr"/>
                      <a:r>
                        <a:rPr lang="en-US" sz="1200">
                          <a:solidFill>
                            <a:schemeClr val="bg2"/>
                          </a:solidFill>
                          <a:latin typeface="+mj-lt"/>
                        </a:rPr>
                        <a:t>FR</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algn="ctr"/>
                      <a:r>
                        <a:rPr lang="en-US" sz="1200">
                          <a:solidFill>
                            <a:schemeClr val="bg2"/>
                          </a:solidFill>
                          <a:latin typeface="+mj-lt"/>
                        </a:rPr>
                        <a:t>JP</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algn="ctr"/>
                      <a:r>
                        <a:rPr lang="en-US" sz="1200">
                          <a:solidFill>
                            <a:schemeClr val="bg2"/>
                          </a:solidFill>
                          <a:latin typeface="+mj-lt"/>
                        </a:rPr>
                        <a:t>CH</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44019739"/>
                  </a:ext>
                </a:extLst>
              </a:tr>
              <a:tr h="370840">
                <a:tc>
                  <a:txBody>
                    <a:bodyPr/>
                    <a:lstStyle/>
                    <a:p>
                      <a:pPr marL="0" marR="0" algn="l" defTabSz="914400" rtl="0" eaLnBrk="1" latinLnBrk="0" hangingPunct="1">
                        <a:spcBef>
                          <a:spcPts val="600"/>
                        </a:spcBef>
                        <a:spcAft>
                          <a:spcPts val="600"/>
                        </a:spcAft>
                      </a:pPr>
                      <a:r>
                        <a:rPr lang="en-US" sz="1200" b="1" kern="1200">
                          <a:solidFill>
                            <a:schemeClr val="accent5"/>
                          </a:solidFill>
                          <a:latin typeface="+mj-lt"/>
                          <a:ea typeface="+mn-ea"/>
                          <a:cs typeface="+mn-cs"/>
                        </a:rPr>
                        <a:t>% IoT adopters*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fontAlgn="b"/>
                      <a:r>
                        <a:rPr lang="en-US" sz="1050" b="1" u="none" strike="noStrike">
                          <a:solidFill>
                            <a:schemeClr val="tx1"/>
                          </a:solidFill>
                          <a:effectLst/>
                          <a:latin typeface="+mj-lt"/>
                        </a:rPr>
                        <a:t>92%</a:t>
                      </a:r>
                      <a:endParaRPr lang="en-US" sz="1050" b="1" i="0" u="none" strike="noStrike">
                        <a:solidFill>
                          <a:schemeClr val="tx1"/>
                        </a:solidFill>
                        <a:effectLst/>
                        <a:latin typeface="+mj-lt"/>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88%</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94%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92%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50" b="1" u="none" strike="noStrike">
                          <a:solidFill>
                            <a:schemeClr val="tx1"/>
                          </a:solidFill>
                          <a:effectLst/>
                          <a:latin typeface="+mj-lt"/>
                        </a:rPr>
                        <a:t>87%</a:t>
                      </a:r>
                      <a:endParaRPr lang="en-US" sz="1050" b="1" i="0" u="none" strike="noStrike">
                        <a:solidFill>
                          <a:schemeClr val="tx1"/>
                        </a:solidFill>
                        <a:effectLst/>
                        <a:latin typeface="+mj-lt"/>
                      </a:endParaRP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50" b="1" i="0" u="none" strike="noStrike">
                          <a:solidFill>
                            <a:schemeClr val="tx1"/>
                          </a:solidFill>
                          <a:effectLst/>
                          <a:latin typeface="+mj-lt"/>
                        </a:rPr>
                        <a:t>91%</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98423330"/>
                  </a:ext>
                </a:extLst>
              </a:tr>
              <a:tr h="370840">
                <a:tc>
                  <a:txBody>
                    <a:bodyPr/>
                    <a:lstStyle/>
                    <a:p>
                      <a:pPr marL="0" marR="0" algn="l" defTabSz="914400" rtl="0" eaLnBrk="1" latinLnBrk="0" hangingPunct="1">
                        <a:spcBef>
                          <a:spcPts val="600"/>
                        </a:spcBef>
                        <a:spcAft>
                          <a:spcPts val="600"/>
                        </a:spcAft>
                      </a:pPr>
                      <a:r>
                        <a:rPr lang="en-US" sz="1200" b="1" kern="1200">
                          <a:solidFill>
                            <a:schemeClr val="accent5"/>
                          </a:solidFill>
                          <a:latin typeface="+mj-lt"/>
                          <a:ea typeface="+mn-ea"/>
                          <a:cs typeface="+mn-cs"/>
                        </a:rPr>
                        <a:t>Overall satisfaction</a:t>
                      </a:r>
                      <a:r>
                        <a:rPr lang="en-US" sz="1200" b="0" kern="1200">
                          <a:solidFill>
                            <a:schemeClr val="accent5"/>
                          </a:solidFill>
                          <a:latin typeface="+mj-lt"/>
                          <a:ea typeface="+mn-ea"/>
                          <a:cs typeface="+mn-cs"/>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algn="ctr" fontAlgn="b"/>
                      <a:r>
                        <a:rPr lang="en-US" sz="1050" b="1" u="none" strike="noStrike" kern="1200">
                          <a:solidFill>
                            <a:schemeClr val="tx1"/>
                          </a:solidFill>
                          <a:effectLst/>
                          <a:latin typeface="+mj-lt"/>
                          <a:ea typeface="+mn-ea"/>
                          <a:cs typeface="+mn-cs"/>
                        </a:rPr>
                        <a:t>97%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50" b="1" u="none" strike="noStrike" kern="1200">
                          <a:solidFill>
                            <a:schemeClr val="tx1"/>
                          </a:solidFill>
                          <a:effectLst/>
                          <a:latin typeface="+mj-lt"/>
                          <a:ea typeface="+mn-ea"/>
                          <a:cs typeface="+mn-cs"/>
                        </a:rPr>
                        <a:t>95%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50" b="1" u="none" strike="noStrike" kern="1200">
                          <a:solidFill>
                            <a:schemeClr val="tx1"/>
                          </a:solidFill>
                          <a:effectLst/>
                          <a:latin typeface="+mj-lt"/>
                          <a:ea typeface="+mn-ea"/>
                          <a:cs typeface="+mn-cs"/>
                        </a:rPr>
                        <a:t>97%</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50" b="1" u="none" strike="noStrike" kern="1200">
                          <a:solidFill>
                            <a:schemeClr val="tx1"/>
                          </a:solidFill>
                          <a:effectLst/>
                          <a:latin typeface="+mj-lt"/>
                          <a:ea typeface="+mn-ea"/>
                          <a:cs typeface="+mn-cs"/>
                        </a:rPr>
                        <a:t>99%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50" b="1" u="none" strike="noStrike" kern="1200">
                          <a:solidFill>
                            <a:schemeClr val="tx1"/>
                          </a:solidFill>
                          <a:effectLst/>
                          <a:latin typeface="+mj-lt"/>
                          <a:ea typeface="+mn-ea"/>
                          <a:cs typeface="+mn-cs"/>
                        </a:rPr>
                        <a:t>75%</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algn="ctr" fontAlgn="b"/>
                      <a:r>
                        <a:rPr lang="en-US" sz="1050" b="1" u="none" strike="noStrike" kern="1200">
                          <a:solidFill>
                            <a:schemeClr val="tx1"/>
                          </a:solidFill>
                          <a:effectLst/>
                          <a:latin typeface="+mj-lt"/>
                          <a:ea typeface="+mn-ea"/>
                          <a:cs typeface="+mn-cs"/>
                        </a:rPr>
                        <a:t>98%</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84930456"/>
                  </a:ext>
                </a:extLst>
              </a:tr>
            </a:tbl>
          </a:graphicData>
        </a:graphic>
      </p:graphicFrame>
      <p:graphicFrame>
        <p:nvGraphicFramePr>
          <p:cNvPr id="42" name="Table 18">
            <a:extLst>
              <a:ext uri="{FF2B5EF4-FFF2-40B4-BE49-F238E27FC236}">
                <a16:creationId xmlns:a16="http://schemas.microsoft.com/office/drawing/2014/main" id="{FB156395-2525-47AE-842F-90E6065F5FCC}"/>
              </a:ext>
            </a:extLst>
          </p:cNvPr>
          <p:cNvGraphicFramePr>
            <a:graphicFrameLocks noGrp="1"/>
          </p:cNvGraphicFramePr>
          <p:nvPr>
            <p:extLst>
              <p:ext uri="{D42A27DB-BD31-4B8C-83A1-F6EECF244321}">
                <p14:modId xmlns:p14="http://schemas.microsoft.com/office/powerpoint/2010/main" val="1826153659"/>
              </p:ext>
            </p:extLst>
          </p:nvPr>
        </p:nvGraphicFramePr>
        <p:xfrm>
          <a:off x="455991" y="5297893"/>
          <a:ext cx="6262318" cy="1112520"/>
        </p:xfrm>
        <a:graphic>
          <a:graphicData uri="http://schemas.openxmlformats.org/drawingml/2006/table">
            <a:tbl>
              <a:tblPr firstRow="1" bandRow="1">
                <a:tableStyleId>{5C22544A-7EE6-4342-B048-85BDC9FD1C3A}</a:tableStyleId>
              </a:tblPr>
              <a:tblGrid>
                <a:gridCol w="1736610">
                  <a:extLst>
                    <a:ext uri="{9D8B030D-6E8A-4147-A177-3AD203B41FA5}">
                      <a16:colId xmlns:a16="http://schemas.microsoft.com/office/drawing/2014/main" val="694567966"/>
                    </a:ext>
                  </a:extLst>
                </a:gridCol>
                <a:gridCol w="1131427">
                  <a:extLst>
                    <a:ext uri="{9D8B030D-6E8A-4147-A177-3AD203B41FA5}">
                      <a16:colId xmlns:a16="http://schemas.microsoft.com/office/drawing/2014/main" val="2881795442"/>
                    </a:ext>
                  </a:extLst>
                </a:gridCol>
                <a:gridCol w="1131427">
                  <a:extLst>
                    <a:ext uri="{9D8B030D-6E8A-4147-A177-3AD203B41FA5}">
                      <a16:colId xmlns:a16="http://schemas.microsoft.com/office/drawing/2014/main" val="1688981605"/>
                    </a:ext>
                  </a:extLst>
                </a:gridCol>
                <a:gridCol w="1131427">
                  <a:extLst>
                    <a:ext uri="{9D8B030D-6E8A-4147-A177-3AD203B41FA5}">
                      <a16:colId xmlns:a16="http://schemas.microsoft.com/office/drawing/2014/main" val="2095648187"/>
                    </a:ext>
                  </a:extLst>
                </a:gridCol>
                <a:gridCol w="1131427">
                  <a:extLst>
                    <a:ext uri="{9D8B030D-6E8A-4147-A177-3AD203B41FA5}">
                      <a16:colId xmlns:a16="http://schemas.microsoft.com/office/drawing/2014/main" val="760636820"/>
                    </a:ext>
                  </a:extLst>
                </a:gridCol>
              </a:tblGrid>
              <a:tr h="370840">
                <a:tc>
                  <a:txBody>
                    <a:bodyPr/>
                    <a:lstStyle/>
                    <a:p>
                      <a:endParaRPr lang="en-US"/>
                    </a:p>
                  </a:txBody>
                  <a:tcPr>
                    <a:lnL w="12700" cap="flat" cmpd="sng" algn="ctr">
                      <a:no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noFill/>
                  </a:tcPr>
                </a:tc>
                <a:tc>
                  <a:txBody>
                    <a:bodyPr/>
                    <a:lstStyle/>
                    <a:p>
                      <a:pPr marL="0" algn="ctr" defTabSz="932742" rtl="0" eaLnBrk="1" fontAlgn="b" latinLnBrk="0" hangingPunct="1"/>
                      <a:r>
                        <a:rPr lang="en-US" sz="1000" b="1" u="none" strike="noStrike" kern="1200">
                          <a:solidFill>
                            <a:schemeClr val="bg1"/>
                          </a:solidFill>
                          <a:effectLst/>
                          <a:latin typeface="+mj-lt"/>
                          <a:ea typeface="+mn-ea"/>
                          <a:cs typeface="+mn-cs"/>
                        </a:rPr>
                        <a:t>Manufacturing</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marL="0" algn="ctr" defTabSz="932742" rtl="0" eaLnBrk="1" fontAlgn="b" latinLnBrk="0" hangingPunct="1"/>
                      <a:r>
                        <a:rPr lang="en-US" sz="1000" b="1" u="none" strike="noStrike" kern="1200">
                          <a:solidFill>
                            <a:schemeClr val="bg1"/>
                          </a:solidFill>
                          <a:effectLst/>
                          <a:latin typeface="+mj-lt"/>
                          <a:ea typeface="+mn-ea"/>
                          <a:cs typeface="+mn-cs"/>
                        </a:rPr>
                        <a:t>Retail</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marL="0" algn="ctr" defTabSz="932742" rtl="0" eaLnBrk="1" fontAlgn="b" latinLnBrk="0" hangingPunct="1"/>
                      <a:r>
                        <a:rPr lang="en-US" sz="1000" b="1" u="none" strike="noStrike" kern="1200">
                          <a:solidFill>
                            <a:schemeClr val="bg1"/>
                          </a:solidFill>
                          <a:effectLst/>
                          <a:latin typeface="+mj-lt"/>
                          <a:ea typeface="+mn-ea"/>
                          <a:cs typeface="+mn-cs"/>
                        </a:rPr>
                        <a:t>Healthcare</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tc>
                  <a:txBody>
                    <a:bodyPr/>
                    <a:lstStyle/>
                    <a:p>
                      <a:pPr marL="0" algn="ctr" defTabSz="932742" rtl="0" eaLnBrk="1" fontAlgn="b" latinLnBrk="0" hangingPunct="1"/>
                      <a:r>
                        <a:rPr lang="en-US" sz="1000" b="1" u="none" strike="noStrike" kern="1200">
                          <a:solidFill>
                            <a:schemeClr val="bg1"/>
                          </a:solidFill>
                          <a:effectLst/>
                          <a:latin typeface="+mj-lt"/>
                          <a:ea typeface="+mn-ea"/>
                          <a:cs typeface="+mn-cs"/>
                        </a:rPr>
                        <a:t>Energy</a:t>
                      </a:r>
                    </a:p>
                  </a:txBody>
                  <a:tcPr marL="6350" marR="6350" marT="635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2"/>
                    </a:solidFill>
                  </a:tcPr>
                </a:tc>
                <a:extLst>
                  <a:ext uri="{0D108BD9-81ED-4DB2-BD59-A6C34878D82A}">
                    <a16:rowId xmlns:a16="http://schemas.microsoft.com/office/drawing/2014/main" val="144019739"/>
                  </a:ext>
                </a:extLst>
              </a:tr>
              <a:tr h="370840">
                <a:tc>
                  <a:txBody>
                    <a:bodyPr/>
                    <a:lstStyle/>
                    <a:p>
                      <a:pPr marL="0" marR="0" algn="l" defTabSz="914400" rtl="0" eaLnBrk="1" latinLnBrk="0" hangingPunct="1">
                        <a:spcBef>
                          <a:spcPts val="600"/>
                        </a:spcBef>
                        <a:spcAft>
                          <a:spcPts val="600"/>
                        </a:spcAft>
                      </a:pPr>
                      <a:r>
                        <a:rPr lang="en-US" sz="1200" b="1" kern="1200">
                          <a:solidFill>
                            <a:schemeClr val="accent5"/>
                          </a:solidFill>
                          <a:latin typeface="+mj-lt"/>
                          <a:ea typeface="+mn-ea"/>
                          <a:cs typeface="+mn-cs"/>
                        </a:rPr>
                        <a:t>% IoT adopters*</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93%</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94%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89%</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94%</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3198423330"/>
                  </a:ext>
                </a:extLst>
              </a:tr>
              <a:tr h="370840">
                <a:tc>
                  <a:txBody>
                    <a:bodyPr/>
                    <a:lstStyle/>
                    <a:p>
                      <a:pPr marL="0" marR="0" algn="l" defTabSz="914400" rtl="0" eaLnBrk="1" latinLnBrk="0" hangingPunct="1">
                        <a:spcBef>
                          <a:spcPts val="600"/>
                        </a:spcBef>
                        <a:spcAft>
                          <a:spcPts val="600"/>
                        </a:spcAft>
                      </a:pPr>
                      <a:r>
                        <a:rPr lang="en-US" sz="1200" b="1" kern="1200">
                          <a:solidFill>
                            <a:schemeClr val="accent5"/>
                          </a:solidFill>
                          <a:latin typeface="+mj-lt"/>
                          <a:ea typeface="+mn-ea"/>
                          <a:cs typeface="+mn-cs"/>
                        </a:rPr>
                        <a:t>Overall satisfaction</a:t>
                      </a:r>
                      <a:r>
                        <a:rPr lang="en-US" sz="1200" b="0" kern="1200">
                          <a:solidFill>
                            <a:schemeClr val="accent5"/>
                          </a:solidFill>
                          <a:latin typeface="+mj-lt"/>
                          <a:ea typeface="+mn-ea"/>
                          <a:cs typeface="+mn-cs"/>
                        </a:rPr>
                        <a:t>**</a:t>
                      </a:r>
                    </a:p>
                  </a:txBody>
                  <a:tcPr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solidFill>
                      <a:schemeClr val="tx1"/>
                    </a:solidFill>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92%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98%</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92%</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tc>
                  <a:txBody>
                    <a:bodyPr/>
                    <a:lstStyle/>
                    <a:p>
                      <a:pPr marL="0" algn="ctr" defTabSz="932742" rtl="0" eaLnBrk="1" fontAlgn="b" latinLnBrk="0" hangingPunct="1"/>
                      <a:r>
                        <a:rPr lang="en-US" sz="1050" b="1" u="none" strike="noStrike" kern="1200">
                          <a:solidFill>
                            <a:schemeClr val="tx1"/>
                          </a:solidFill>
                          <a:effectLst/>
                          <a:latin typeface="+mj-lt"/>
                          <a:ea typeface="+mn-ea"/>
                          <a:cs typeface="+mn-cs"/>
                        </a:rPr>
                        <a:t>98%</a:t>
                      </a:r>
                    </a:p>
                  </a:txBody>
                  <a:tcPr marL="0" marR="0" marT="0" marB="0" anchor="ctr">
                    <a:lnL w="12700" cap="flat" cmpd="sng" algn="ctr">
                      <a:solidFill>
                        <a:schemeClr val="bg1">
                          <a:lumMod val="85000"/>
                        </a:schemeClr>
                      </a:solidFill>
                      <a:prstDash val="solid"/>
                      <a:round/>
                      <a:headEnd type="none" w="med" len="med"/>
                      <a:tailEnd type="none" w="med" len="med"/>
                    </a:lnL>
                    <a:lnR w="12700" cap="flat" cmpd="sng" algn="ctr">
                      <a:solidFill>
                        <a:schemeClr val="bg1">
                          <a:lumMod val="85000"/>
                        </a:schemeClr>
                      </a:solid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tcPr>
                </a:tc>
                <a:extLst>
                  <a:ext uri="{0D108BD9-81ED-4DB2-BD59-A6C34878D82A}">
                    <a16:rowId xmlns:a16="http://schemas.microsoft.com/office/drawing/2014/main" val="1184930456"/>
                  </a:ext>
                </a:extLst>
              </a:tr>
            </a:tbl>
          </a:graphicData>
        </a:graphic>
      </p:graphicFrame>
      <p:cxnSp>
        <p:nvCxnSpPr>
          <p:cNvPr id="46" name="Straight Connector 45">
            <a:extLst>
              <a:ext uri="{FF2B5EF4-FFF2-40B4-BE49-F238E27FC236}">
                <a16:creationId xmlns:a16="http://schemas.microsoft.com/office/drawing/2014/main" id="{71451C37-FA55-46BA-A60D-B54A71668A6F}"/>
              </a:ext>
            </a:extLst>
          </p:cNvPr>
          <p:cNvCxnSpPr>
            <a:cxnSpLocks/>
          </p:cNvCxnSpPr>
          <p:nvPr/>
        </p:nvCxnSpPr>
        <p:spPr>
          <a:xfrm flipV="1">
            <a:off x="9488752" y="1666050"/>
            <a:ext cx="0" cy="409822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02274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4.16667E-6 -4.81481E-6 L -4.16667E-6 0.01899 " pathEditMode="relative" rAng="0" ptsTypes="AA">
                                      <p:cBhvr>
                                        <p:cTn id="9" dur="700" spd="-100000" fill="hold"/>
                                        <p:tgtEl>
                                          <p:spTgt spid="20"/>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13F02812-FFDE-4EE8-B3D8-6CF49BB42929}"/>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27B556B-9FE2-4D29-ABDD-931B8BFA82C2}"/>
              </a:ext>
            </a:extLst>
          </p:cNvPr>
          <p:cNvSpPr>
            <a:spLocks noGrp="1"/>
          </p:cNvSpPr>
          <p:nvPr>
            <p:ph type="title"/>
          </p:nvPr>
        </p:nvSpPr>
        <p:spPr/>
        <p:txBody>
          <a:bodyPr/>
          <a:lstStyle/>
          <a:p>
            <a:r>
              <a:rPr lang="en-US" sz="2800">
                <a:solidFill>
                  <a:schemeClr val="bg1"/>
                </a:solidFill>
              </a:rPr>
              <a:t>Top reasons for adopting IoT: Productivity and security</a:t>
            </a:r>
          </a:p>
        </p:txBody>
      </p:sp>
      <p:graphicFrame>
        <p:nvGraphicFramePr>
          <p:cNvPr id="10" name="Table 9">
            <a:extLst>
              <a:ext uri="{FF2B5EF4-FFF2-40B4-BE49-F238E27FC236}">
                <a16:creationId xmlns:a16="http://schemas.microsoft.com/office/drawing/2014/main" id="{30F59E3C-F452-421F-9E57-DD1D6BC92043}"/>
              </a:ext>
            </a:extLst>
          </p:cNvPr>
          <p:cNvGraphicFramePr>
            <a:graphicFrameLocks noGrp="1"/>
          </p:cNvGraphicFramePr>
          <p:nvPr>
            <p:extLst>
              <p:ext uri="{D42A27DB-BD31-4B8C-83A1-F6EECF244321}">
                <p14:modId xmlns:p14="http://schemas.microsoft.com/office/powerpoint/2010/main" val="2865575765"/>
              </p:ext>
            </p:extLst>
          </p:nvPr>
        </p:nvGraphicFramePr>
        <p:xfrm>
          <a:off x="455994" y="1604906"/>
          <a:ext cx="5118088" cy="2683904"/>
        </p:xfrm>
        <a:graphic>
          <a:graphicData uri="http://schemas.openxmlformats.org/drawingml/2006/table">
            <a:tbl>
              <a:tblPr>
                <a:tableStyleId>{5C22544A-7EE6-4342-B048-85BDC9FD1C3A}</a:tableStyleId>
              </a:tblPr>
              <a:tblGrid>
                <a:gridCol w="1761113">
                  <a:extLst>
                    <a:ext uri="{9D8B030D-6E8A-4147-A177-3AD203B41FA5}">
                      <a16:colId xmlns:a16="http://schemas.microsoft.com/office/drawing/2014/main" val="20000"/>
                    </a:ext>
                  </a:extLst>
                </a:gridCol>
                <a:gridCol w="3356975">
                  <a:extLst>
                    <a:ext uri="{9D8B030D-6E8A-4147-A177-3AD203B41FA5}">
                      <a16:colId xmlns:a16="http://schemas.microsoft.com/office/drawing/2014/main" val="1195867931"/>
                    </a:ext>
                  </a:extLst>
                </a:gridCol>
              </a:tblGrid>
              <a:tr h="670976">
                <a:tc>
                  <a:txBody>
                    <a:bodyPr/>
                    <a:lstStyle/>
                    <a:p>
                      <a:pPr marL="0" algn="l" defTabSz="914400" rtl="0" eaLnBrk="1" fontAlgn="ctr" latinLnBrk="0" hangingPunct="1">
                        <a:defRPr/>
                      </a:pPr>
                      <a:r>
                        <a:rPr lang="en-US" sz="1200" b="1" kern="1200">
                          <a:solidFill>
                            <a:schemeClr val="accent5"/>
                          </a:solidFill>
                          <a:latin typeface="+mj-lt"/>
                          <a:ea typeface="+mn-ea"/>
                          <a:cs typeface="+mn-cs"/>
                        </a:rPr>
                        <a:t>Safety and security</a:t>
                      </a:r>
                      <a:br>
                        <a:rPr lang="en-US" sz="1100" kern="1200">
                          <a:solidFill>
                            <a:schemeClr val="tx1"/>
                          </a:solidFill>
                          <a:latin typeface="+mj-lt"/>
                          <a:ea typeface="+mn-ea"/>
                          <a:cs typeface="+mn-cs"/>
                        </a:rPr>
                      </a:br>
                      <a:r>
                        <a:rPr lang="en-US" sz="1000" kern="1200">
                          <a:solidFill>
                            <a:schemeClr val="bg1"/>
                          </a:solidFill>
                          <a:latin typeface="+mn-lt"/>
                          <a:ea typeface="+mn-ea"/>
                          <a:cs typeface="+mn-cs"/>
                        </a:rPr>
                        <a:t>(e.g. workplace safety, </a:t>
                      </a:r>
                      <a:br>
                        <a:rPr lang="en-US" sz="1000" kern="1200">
                          <a:solidFill>
                            <a:schemeClr val="bg1"/>
                          </a:solidFill>
                          <a:latin typeface="+mn-lt"/>
                          <a:ea typeface="+mn-ea"/>
                          <a:cs typeface="+mn-cs"/>
                        </a:rPr>
                      </a:br>
                      <a:r>
                        <a:rPr lang="en-US" sz="1000" kern="1200">
                          <a:solidFill>
                            <a:schemeClr val="bg1"/>
                          </a:solidFill>
                          <a:latin typeface="+mn-lt"/>
                          <a:ea typeface="+mn-ea"/>
                          <a:cs typeface="+mn-cs"/>
                        </a:rPr>
                        <a:t>employee safety, IT security)</a:t>
                      </a:r>
                      <a:endParaRPr lang="en-US" sz="1100" kern="1200">
                        <a:solidFill>
                          <a:schemeClr val="bg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defRPr/>
                      </a:pPr>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670976">
                <a:tc>
                  <a:txBody>
                    <a:bodyPr/>
                    <a:lstStyle/>
                    <a:p>
                      <a:pPr algn="l" fontAlgn="b"/>
                      <a:r>
                        <a:rPr lang="en-US" sz="1200" b="1" kern="1200">
                          <a:solidFill>
                            <a:schemeClr val="accent5"/>
                          </a:solidFill>
                          <a:latin typeface="+mj-lt"/>
                          <a:ea typeface="+mn-ea"/>
                          <a:cs typeface="+mn-cs"/>
                        </a:rPr>
                        <a:t>Operations </a:t>
                      </a:r>
                      <a:br>
                        <a:rPr lang="en-US" sz="1200" b="1" kern="1200">
                          <a:solidFill>
                            <a:schemeClr val="accent5"/>
                          </a:solidFill>
                          <a:latin typeface="+mj-lt"/>
                          <a:ea typeface="+mn-ea"/>
                          <a:cs typeface="+mn-cs"/>
                        </a:rPr>
                      </a:br>
                      <a:r>
                        <a:rPr lang="en-US" sz="1200" b="1" kern="1200">
                          <a:solidFill>
                            <a:schemeClr val="accent5"/>
                          </a:solidFill>
                          <a:latin typeface="+mj-lt"/>
                          <a:ea typeface="+mn-ea"/>
                          <a:cs typeface="+mn-cs"/>
                        </a:rPr>
                        <a:t>optimization</a:t>
                      </a: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670976">
                <a:tc>
                  <a:txBody>
                    <a:bodyPr/>
                    <a:lstStyle/>
                    <a:p>
                      <a:pPr algn="l" fontAlgn="b"/>
                      <a:r>
                        <a:rPr lang="en-US" sz="1200" b="1" kern="1200">
                          <a:solidFill>
                            <a:schemeClr val="accent5"/>
                          </a:solidFill>
                          <a:latin typeface="+mj-lt"/>
                          <a:ea typeface="+mn-ea"/>
                          <a:cs typeface="+mn-cs"/>
                        </a:rPr>
                        <a:t>Quality assurance</a:t>
                      </a:r>
                      <a:br>
                        <a:rPr lang="en-US" sz="1100" kern="1200">
                          <a:solidFill>
                            <a:schemeClr val="tx1"/>
                          </a:solidFill>
                          <a:latin typeface="+mj-lt"/>
                          <a:ea typeface="+mn-ea"/>
                          <a:cs typeface="+mn-cs"/>
                        </a:rPr>
                      </a:br>
                      <a:r>
                        <a:rPr lang="en-US" sz="1100" kern="1200">
                          <a:solidFill>
                            <a:schemeClr val="bg1"/>
                          </a:solidFill>
                          <a:latin typeface="+mn-lt"/>
                          <a:ea typeface="+mn-ea"/>
                          <a:cs typeface="+mn-cs"/>
                        </a:rPr>
                        <a:t>(e.g. ensuring quality of product/staff processes)</a:t>
                      </a: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670976">
                <a:tc>
                  <a:txBody>
                    <a:bodyPr/>
                    <a:lstStyle/>
                    <a:p>
                      <a:pPr algn="l" fontAlgn="b"/>
                      <a:r>
                        <a:rPr lang="en-US" sz="1200" b="1" kern="1200">
                          <a:solidFill>
                            <a:schemeClr val="accent5"/>
                          </a:solidFill>
                          <a:latin typeface="+mj-lt"/>
                          <a:ea typeface="+mn-ea"/>
                          <a:cs typeface="+mn-cs"/>
                        </a:rPr>
                        <a:t>Employee </a:t>
                      </a:r>
                      <a:br>
                        <a:rPr lang="en-US" sz="1200" b="1" kern="1200">
                          <a:solidFill>
                            <a:schemeClr val="accent5"/>
                          </a:solidFill>
                          <a:latin typeface="+mj-lt"/>
                          <a:ea typeface="+mn-ea"/>
                          <a:cs typeface="+mn-cs"/>
                        </a:rPr>
                      </a:br>
                      <a:r>
                        <a:rPr lang="en-US" sz="1200" b="1" kern="1200">
                          <a:solidFill>
                            <a:schemeClr val="accent5"/>
                          </a:solidFill>
                          <a:latin typeface="+mj-lt"/>
                          <a:ea typeface="+mn-ea"/>
                          <a:cs typeface="+mn-cs"/>
                        </a:rPr>
                        <a:t>productivity</a:t>
                      </a: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bl>
          </a:graphicData>
        </a:graphic>
      </p:graphicFrame>
      <p:graphicFrame>
        <p:nvGraphicFramePr>
          <p:cNvPr id="7" name="Table 6">
            <a:extLst>
              <a:ext uri="{FF2B5EF4-FFF2-40B4-BE49-F238E27FC236}">
                <a16:creationId xmlns:a16="http://schemas.microsoft.com/office/drawing/2014/main" id="{7A9FD25F-B905-41EC-BE2D-D3731233328F}"/>
              </a:ext>
            </a:extLst>
          </p:cNvPr>
          <p:cNvGraphicFramePr>
            <a:graphicFrameLocks noGrp="1"/>
          </p:cNvGraphicFramePr>
          <p:nvPr>
            <p:extLst>
              <p:ext uri="{D42A27DB-BD31-4B8C-83A1-F6EECF244321}">
                <p14:modId xmlns:p14="http://schemas.microsoft.com/office/powerpoint/2010/main" val="3172044299"/>
              </p:ext>
            </p:extLst>
          </p:nvPr>
        </p:nvGraphicFramePr>
        <p:xfrm>
          <a:off x="6578576" y="1933050"/>
          <a:ext cx="1952185" cy="54864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marL="0" algn="l" defTabSz="932742" rtl="0" eaLnBrk="1" fontAlgn="b" latinLnBrk="0" hangingPunct="1"/>
                      <a:r>
                        <a:rPr lang="en-US" sz="1000" kern="1200">
                          <a:solidFill>
                            <a:schemeClr val="bg1"/>
                          </a:solidFill>
                          <a:latin typeface="+mn-lt"/>
                          <a:ea typeface="+mn-ea"/>
                          <a:cs typeface="+mn-cs"/>
                        </a:rPr>
                        <a:t>Plant safety and security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kern="1200">
                          <a:solidFill>
                            <a:schemeClr val="bg1"/>
                          </a:solidFill>
                          <a:latin typeface="+mj-lt"/>
                          <a:ea typeface="+mn-ea"/>
                          <a:cs typeface="+mn-cs"/>
                        </a:rPr>
                        <a:t>36%</a:t>
                      </a:r>
                    </a:p>
                  </a:txBody>
                  <a:tcPr marL="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r h="274320">
                <a:tc>
                  <a:txBody>
                    <a:bodyPr/>
                    <a:lstStyle/>
                    <a:p>
                      <a:pPr marL="0" algn="l" defTabSz="932742" rtl="0" eaLnBrk="1" fontAlgn="b" latinLnBrk="0" hangingPunct="1"/>
                      <a:r>
                        <a:rPr lang="en-US" sz="1000" kern="1200">
                          <a:solidFill>
                            <a:schemeClr val="bg1"/>
                          </a:solidFill>
                          <a:latin typeface="+mn-lt"/>
                          <a:ea typeface="+mn-ea"/>
                          <a:cs typeface="+mn-cs"/>
                        </a:rPr>
                        <a:t>Worker safety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fontAlgn="b"/>
                      <a:r>
                        <a:rPr lang="en-US" sz="1000" b="1" kern="1200">
                          <a:solidFill>
                            <a:schemeClr val="bg1"/>
                          </a:solidFill>
                          <a:latin typeface="+mj-lt"/>
                          <a:ea typeface="+mn-ea"/>
                          <a:cs typeface="+mn-cs"/>
                        </a:rPr>
                        <a:t>25%</a:t>
                      </a:r>
                    </a:p>
                  </a:txBody>
                  <a:tcPr marL="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959285"/>
                  </a:ext>
                </a:extLst>
              </a:tr>
            </a:tbl>
          </a:graphicData>
        </a:graphic>
      </p:graphicFrame>
      <p:sp>
        <p:nvSpPr>
          <p:cNvPr id="8" name="TextBox 7">
            <a:extLst>
              <a:ext uri="{FF2B5EF4-FFF2-40B4-BE49-F238E27FC236}">
                <a16:creationId xmlns:a16="http://schemas.microsoft.com/office/drawing/2014/main" id="{2CAC428D-C9FC-4F59-8DD8-B00CFF4F78ED}"/>
              </a:ext>
            </a:extLst>
          </p:cNvPr>
          <p:cNvSpPr txBox="1"/>
          <p:nvPr/>
        </p:nvSpPr>
        <p:spPr>
          <a:xfrm>
            <a:off x="6578576" y="1724510"/>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Manufacturing</a:t>
            </a:r>
          </a:p>
        </p:txBody>
      </p:sp>
      <p:sp>
        <p:nvSpPr>
          <p:cNvPr id="19" name="Content Placeholder 5">
            <a:extLst>
              <a:ext uri="{FF2B5EF4-FFF2-40B4-BE49-F238E27FC236}">
                <a16:creationId xmlns:a16="http://schemas.microsoft.com/office/drawing/2014/main" id="{7BE856C8-36C9-422C-BEAD-8E417236F2A6}"/>
              </a:ext>
            </a:extLst>
          </p:cNvPr>
          <p:cNvSpPr txBox="1">
            <a:spLocks/>
          </p:cNvSpPr>
          <p:nvPr/>
        </p:nvSpPr>
        <p:spPr>
          <a:xfrm>
            <a:off x="6578576" y="1279269"/>
            <a:ext cx="5023403" cy="478566"/>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By industry</a:t>
            </a:r>
          </a:p>
        </p:txBody>
      </p:sp>
      <p:sp>
        <p:nvSpPr>
          <p:cNvPr id="20" name="Content Placeholder 5">
            <a:extLst>
              <a:ext uri="{FF2B5EF4-FFF2-40B4-BE49-F238E27FC236}">
                <a16:creationId xmlns:a16="http://schemas.microsoft.com/office/drawing/2014/main" id="{317E1311-FCC8-4170-906C-A7334F832649}"/>
              </a:ext>
            </a:extLst>
          </p:cNvPr>
          <p:cNvSpPr txBox="1">
            <a:spLocks/>
          </p:cNvSpPr>
          <p:nvPr/>
        </p:nvSpPr>
        <p:spPr>
          <a:xfrm>
            <a:off x="455995" y="1279269"/>
            <a:ext cx="3143249" cy="258350"/>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Reasons for IoT adoption</a:t>
            </a:r>
          </a:p>
        </p:txBody>
      </p:sp>
      <p:cxnSp>
        <p:nvCxnSpPr>
          <p:cNvPr id="6" name="Straight Connector 5">
            <a:extLst>
              <a:ext uri="{FF2B5EF4-FFF2-40B4-BE49-F238E27FC236}">
                <a16:creationId xmlns:a16="http://schemas.microsoft.com/office/drawing/2014/main" id="{5B0FA4BC-B0AF-412B-905F-7CA08610CD4B}"/>
              </a:ext>
            </a:extLst>
          </p:cNvPr>
          <p:cNvCxnSpPr/>
          <p:nvPr/>
        </p:nvCxnSpPr>
        <p:spPr>
          <a:xfrm>
            <a:off x="455995" y="1621366"/>
            <a:ext cx="5118087"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407F457-34EA-4DC1-89AB-26C3DD562234}"/>
              </a:ext>
            </a:extLst>
          </p:cNvPr>
          <p:cNvCxnSpPr/>
          <p:nvPr/>
        </p:nvCxnSpPr>
        <p:spPr>
          <a:xfrm>
            <a:off x="6578576" y="1621366"/>
            <a:ext cx="5118087"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04E6FB0B-10DF-4FD3-A932-A9F151301450}"/>
              </a:ext>
            </a:extLst>
          </p:cNvPr>
          <p:cNvSpPr/>
          <p:nvPr/>
        </p:nvSpPr>
        <p:spPr bwMode="auto">
          <a:xfrm>
            <a:off x="2279737" y="1793606"/>
            <a:ext cx="2417523"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ea typeface="Segoe UI" pitchFamily="34" charset="0"/>
              <a:cs typeface="Segoe UI" pitchFamily="34" charset="0"/>
            </a:endParaRPr>
          </a:p>
        </p:txBody>
      </p:sp>
      <p:sp>
        <p:nvSpPr>
          <p:cNvPr id="22" name="Rectangle 21">
            <a:extLst>
              <a:ext uri="{FF2B5EF4-FFF2-40B4-BE49-F238E27FC236}">
                <a16:creationId xmlns:a16="http://schemas.microsoft.com/office/drawing/2014/main" id="{C988A2B0-BBA8-4869-9411-B922E7C806BC}"/>
              </a:ext>
            </a:extLst>
          </p:cNvPr>
          <p:cNvSpPr/>
          <p:nvPr/>
        </p:nvSpPr>
        <p:spPr bwMode="auto">
          <a:xfrm>
            <a:off x="2279737" y="2458541"/>
            <a:ext cx="2417523"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3" name="Rectangle 22">
            <a:extLst>
              <a:ext uri="{FF2B5EF4-FFF2-40B4-BE49-F238E27FC236}">
                <a16:creationId xmlns:a16="http://schemas.microsoft.com/office/drawing/2014/main" id="{FEEA3FBE-95EF-4EA8-B241-675D0FC9C467}"/>
              </a:ext>
            </a:extLst>
          </p:cNvPr>
          <p:cNvSpPr/>
          <p:nvPr/>
        </p:nvSpPr>
        <p:spPr bwMode="auto">
          <a:xfrm>
            <a:off x="2279737" y="3123476"/>
            <a:ext cx="2267211"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4" name="Rectangle 23">
            <a:extLst>
              <a:ext uri="{FF2B5EF4-FFF2-40B4-BE49-F238E27FC236}">
                <a16:creationId xmlns:a16="http://schemas.microsoft.com/office/drawing/2014/main" id="{91416DC3-460B-406B-B3AC-3E64599744AE}"/>
              </a:ext>
            </a:extLst>
          </p:cNvPr>
          <p:cNvSpPr/>
          <p:nvPr/>
        </p:nvSpPr>
        <p:spPr bwMode="auto">
          <a:xfrm>
            <a:off x="2279737" y="3788412"/>
            <a:ext cx="2091847"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5" name="Content Placeholder 5">
            <a:extLst>
              <a:ext uri="{FF2B5EF4-FFF2-40B4-BE49-F238E27FC236}">
                <a16:creationId xmlns:a16="http://schemas.microsoft.com/office/drawing/2014/main" id="{FE4E761A-5BE5-4DDF-B5AA-602744DF60C2}"/>
              </a:ext>
            </a:extLst>
          </p:cNvPr>
          <p:cNvSpPr txBox="1">
            <a:spLocks/>
          </p:cNvSpPr>
          <p:nvPr/>
        </p:nvSpPr>
        <p:spPr>
          <a:xfrm>
            <a:off x="4920563" y="1793424"/>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47%</a:t>
            </a:r>
          </a:p>
        </p:txBody>
      </p:sp>
      <p:sp>
        <p:nvSpPr>
          <p:cNvPr id="26" name="Content Placeholder 5">
            <a:extLst>
              <a:ext uri="{FF2B5EF4-FFF2-40B4-BE49-F238E27FC236}">
                <a16:creationId xmlns:a16="http://schemas.microsoft.com/office/drawing/2014/main" id="{06666920-D4F7-4862-BD4C-D9BEE382181A}"/>
              </a:ext>
            </a:extLst>
          </p:cNvPr>
          <p:cNvSpPr txBox="1">
            <a:spLocks/>
          </p:cNvSpPr>
          <p:nvPr/>
        </p:nvSpPr>
        <p:spPr>
          <a:xfrm>
            <a:off x="4920563" y="2458540"/>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47%</a:t>
            </a:r>
          </a:p>
        </p:txBody>
      </p:sp>
      <p:sp>
        <p:nvSpPr>
          <p:cNvPr id="27" name="Content Placeholder 5">
            <a:extLst>
              <a:ext uri="{FF2B5EF4-FFF2-40B4-BE49-F238E27FC236}">
                <a16:creationId xmlns:a16="http://schemas.microsoft.com/office/drawing/2014/main" id="{5022C4CC-5A8B-4D66-8A98-98E676F2D560}"/>
              </a:ext>
            </a:extLst>
          </p:cNvPr>
          <p:cNvSpPr txBox="1">
            <a:spLocks/>
          </p:cNvSpPr>
          <p:nvPr/>
        </p:nvSpPr>
        <p:spPr>
          <a:xfrm>
            <a:off x="4920563" y="3112004"/>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45%</a:t>
            </a:r>
          </a:p>
        </p:txBody>
      </p:sp>
      <p:sp>
        <p:nvSpPr>
          <p:cNvPr id="28" name="Content Placeholder 5">
            <a:extLst>
              <a:ext uri="{FF2B5EF4-FFF2-40B4-BE49-F238E27FC236}">
                <a16:creationId xmlns:a16="http://schemas.microsoft.com/office/drawing/2014/main" id="{B730CCFB-178A-475B-BC80-7B641CBF7820}"/>
              </a:ext>
            </a:extLst>
          </p:cNvPr>
          <p:cNvSpPr txBox="1">
            <a:spLocks/>
          </p:cNvSpPr>
          <p:nvPr/>
        </p:nvSpPr>
        <p:spPr>
          <a:xfrm>
            <a:off x="4920563" y="3788411"/>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43%</a:t>
            </a:r>
          </a:p>
        </p:txBody>
      </p:sp>
      <p:sp>
        <p:nvSpPr>
          <p:cNvPr id="29" name="Content Placeholder 5">
            <a:extLst>
              <a:ext uri="{FF2B5EF4-FFF2-40B4-BE49-F238E27FC236}">
                <a16:creationId xmlns:a16="http://schemas.microsoft.com/office/drawing/2014/main" id="{FEA6A744-BBF2-40E9-B5B8-1389C3984A3D}"/>
              </a:ext>
            </a:extLst>
          </p:cNvPr>
          <p:cNvSpPr txBox="1">
            <a:spLocks/>
          </p:cNvSpPr>
          <p:nvPr/>
        </p:nvSpPr>
        <p:spPr>
          <a:xfrm>
            <a:off x="455995" y="4704300"/>
            <a:ext cx="3143249" cy="258350"/>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Top challenges to adoption</a:t>
            </a:r>
          </a:p>
        </p:txBody>
      </p:sp>
      <p:cxnSp>
        <p:nvCxnSpPr>
          <p:cNvPr id="30" name="Straight Connector 29">
            <a:extLst>
              <a:ext uri="{FF2B5EF4-FFF2-40B4-BE49-F238E27FC236}">
                <a16:creationId xmlns:a16="http://schemas.microsoft.com/office/drawing/2014/main" id="{B1DB6154-E304-4549-99BE-302BCAE6C35D}"/>
              </a:ext>
            </a:extLst>
          </p:cNvPr>
          <p:cNvCxnSpPr/>
          <p:nvPr/>
        </p:nvCxnSpPr>
        <p:spPr>
          <a:xfrm>
            <a:off x="455995" y="5046397"/>
            <a:ext cx="5118087"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 name="Rectangle 33">
            <a:extLst>
              <a:ext uri="{FF2B5EF4-FFF2-40B4-BE49-F238E27FC236}">
                <a16:creationId xmlns:a16="http://schemas.microsoft.com/office/drawing/2014/main" id="{D571D192-115B-4141-9134-F2C6170B5B65}"/>
              </a:ext>
            </a:extLst>
          </p:cNvPr>
          <p:cNvSpPr/>
          <p:nvPr/>
        </p:nvSpPr>
        <p:spPr>
          <a:xfrm>
            <a:off x="455993" y="5225701"/>
            <a:ext cx="5130615" cy="86124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lstStyle/>
          <a:p>
            <a:r>
              <a:rPr lang="en-US" sz="1400">
                <a:solidFill>
                  <a:schemeClr val="accent5"/>
                </a:solidFill>
                <a:latin typeface="+mj-lt"/>
              </a:rPr>
              <a:t>The complexity of scaling IoT and technical challenges </a:t>
            </a:r>
            <a:r>
              <a:rPr lang="en-US" sz="1400">
                <a:solidFill>
                  <a:schemeClr val="bg1"/>
                </a:solidFill>
              </a:rPr>
              <a:t>still impede further adoption, even more than security challenges. Organizations need to undergo a culture change and prioritize investing in staff that can implement and maintain IoT solutions.</a:t>
            </a:r>
          </a:p>
        </p:txBody>
      </p:sp>
      <p:graphicFrame>
        <p:nvGraphicFramePr>
          <p:cNvPr id="35" name="Table 34">
            <a:extLst>
              <a:ext uri="{FF2B5EF4-FFF2-40B4-BE49-F238E27FC236}">
                <a16:creationId xmlns:a16="http://schemas.microsoft.com/office/drawing/2014/main" id="{FB7A2ADF-E0CB-4BBF-A05E-677C6B64840C}"/>
              </a:ext>
            </a:extLst>
          </p:cNvPr>
          <p:cNvGraphicFramePr>
            <a:graphicFrameLocks noGrp="1"/>
          </p:cNvGraphicFramePr>
          <p:nvPr>
            <p:extLst>
              <p:ext uri="{D42A27DB-BD31-4B8C-83A1-F6EECF244321}">
                <p14:modId xmlns:p14="http://schemas.microsoft.com/office/powerpoint/2010/main" val="241871582"/>
              </p:ext>
            </p:extLst>
          </p:nvPr>
        </p:nvGraphicFramePr>
        <p:xfrm>
          <a:off x="9554597" y="1933050"/>
          <a:ext cx="1952185" cy="82296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marL="0" algn="l" defTabSz="932742" rtl="0" eaLnBrk="1" fontAlgn="b" latinLnBrk="0" hangingPunct="1"/>
                      <a:r>
                        <a:rPr lang="en-US" sz="1000" kern="1200">
                          <a:solidFill>
                            <a:schemeClr val="bg1"/>
                          </a:solidFill>
                          <a:latin typeface="+mn-lt"/>
                          <a:ea typeface="+mn-ea"/>
                          <a:cs typeface="+mn-cs"/>
                        </a:rPr>
                        <a:t>IT security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40%</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r h="274320">
                <a:tc>
                  <a:txBody>
                    <a:bodyPr/>
                    <a:lstStyle/>
                    <a:p>
                      <a:pPr marL="0" algn="l" defTabSz="932742" rtl="0" eaLnBrk="1" fontAlgn="b" latinLnBrk="0" hangingPunct="1"/>
                      <a:r>
                        <a:rPr lang="en-US" sz="1000" kern="1200">
                          <a:solidFill>
                            <a:schemeClr val="bg1"/>
                          </a:solidFill>
                          <a:latin typeface="+mn-lt"/>
                          <a:ea typeface="+mn-ea"/>
                          <a:cs typeface="+mn-cs"/>
                        </a:rPr>
                        <a:t>Employee safety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30%</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959285"/>
                  </a:ext>
                </a:extLst>
              </a:tr>
              <a:tr h="274320">
                <a:tc>
                  <a:txBody>
                    <a:bodyPr/>
                    <a:lstStyle/>
                    <a:p>
                      <a:pPr marL="0" algn="l" defTabSz="932742" rtl="0" eaLnBrk="1" fontAlgn="b" latinLnBrk="0" hangingPunct="1"/>
                      <a:r>
                        <a:rPr lang="en-US" sz="1000" kern="1200">
                          <a:solidFill>
                            <a:schemeClr val="bg1"/>
                          </a:solidFill>
                          <a:latin typeface="+mn-lt"/>
                          <a:ea typeface="+mn-ea"/>
                          <a:cs typeface="+mn-cs"/>
                        </a:rPr>
                        <a:t>Workplace safety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26%</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8588903"/>
                  </a:ext>
                </a:extLst>
              </a:tr>
            </a:tbl>
          </a:graphicData>
        </a:graphic>
      </p:graphicFrame>
      <p:sp>
        <p:nvSpPr>
          <p:cNvPr id="36" name="TextBox 35">
            <a:extLst>
              <a:ext uri="{FF2B5EF4-FFF2-40B4-BE49-F238E27FC236}">
                <a16:creationId xmlns:a16="http://schemas.microsoft.com/office/drawing/2014/main" id="{05BF0CFD-A51A-473B-BE8C-C507EC2EB0BE}"/>
              </a:ext>
            </a:extLst>
          </p:cNvPr>
          <p:cNvSpPr txBox="1"/>
          <p:nvPr/>
        </p:nvSpPr>
        <p:spPr>
          <a:xfrm>
            <a:off x="9554597" y="1724510"/>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Power &amp; Utilities</a:t>
            </a:r>
          </a:p>
        </p:txBody>
      </p:sp>
      <p:graphicFrame>
        <p:nvGraphicFramePr>
          <p:cNvPr id="37" name="Table 36">
            <a:extLst>
              <a:ext uri="{FF2B5EF4-FFF2-40B4-BE49-F238E27FC236}">
                <a16:creationId xmlns:a16="http://schemas.microsoft.com/office/drawing/2014/main" id="{F77B169D-DC9D-43E4-8272-41F5F8D9A847}"/>
              </a:ext>
            </a:extLst>
          </p:cNvPr>
          <p:cNvGraphicFramePr>
            <a:graphicFrameLocks noGrp="1"/>
          </p:cNvGraphicFramePr>
          <p:nvPr>
            <p:extLst>
              <p:ext uri="{D42A27DB-BD31-4B8C-83A1-F6EECF244321}">
                <p14:modId xmlns:p14="http://schemas.microsoft.com/office/powerpoint/2010/main" val="2609109380"/>
              </p:ext>
            </p:extLst>
          </p:nvPr>
        </p:nvGraphicFramePr>
        <p:xfrm>
          <a:off x="6578576" y="3398251"/>
          <a:ext cx="1952185" cy="82296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marL="0" algn="l" defTabSz="932742" rtl="0" eaLnBrk="1" fontAlgn="b" latinLnBrk="0" hangingPunct="1"/>
                      <a:r>
                        <a:rPr lang="en-US" sz="1000" kern="1200">
                          <a:solidFill>
                            <a:schemeClr val="bg1"/>
                          </a:solidFill>
                          <a:latin typeface="+mn-lt"/>
                          <a:ea typeface="+mn-ea"/>
                          <a:cs typeface="+mn-cs"/>
                        </a:rPr>
                        <a:t>IT security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44%</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r h="274320">
                <a:tc>
                  <a:txBody>
                    <a:bodyPr/>
                    <a:lstStyle/>
                    <a:p>
                      <a:pPr marL="0" algn="l" defTabSz="932742" rtl="0" eaLnBrk="1" fontAlgn="b" latinLnBrk="0" hangingPunct="1"/>
                      <a:r>
                        <a:rPr lang="en-US" sz="1000" kern="1200">
                          <a:solidFill>
                            <a:schemeClr val="bg1"/>
                          </a:solidFill>
                          <a:latin typeface="+mn-lt"/>
                          <a:ea typeface="+mn-ea"/>
                          <a:cs typeface="+mn-cs"/>
                        </a:rPr>
                        <a:t>Workplace safety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39%</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959285"/>
                  </a:ext>
                </a:extLst>
              </a:tr>
              <a:tr h="274320">
                <a:tc>
                  <a:txBody>
                    <a:bodyPr/>
                    <a:lstStyle/>
                    <a:p>
                      <a:pPr marL="0" algn="l" defTabSz="932742" rtl="0" eaLnBrk="1" fontAlgn="b" latinLnBrk="0" hangingPunct="1"/>
                      <a:r>
                        <a:rPr lang="en-US" sz="1000" kern="1200">
                          <a:solidFill>
                            <a:schemeClr val="bg1"/>
                          </a:solidFill>
                          <a:latin typeface="+mn-lt"/>
                          <a:ea typeface="+mn-ea"/>
                          <a:cs typeface="+mn-cs"/>
                        </a:rPr>
                        <a:t>Employee safety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37%</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86431598"/>
                  </a:ext>
                </a:extLst>
              </a:tr>
            </a:tbl>
          </a:graphicData>
        </a:graphic>
      </p:graphicFrame>
      <p:sp>
        <p:nvSpPr>
          <p:cNvPr id="38" name="TextBox 37">
            <a:extLst>
              <a:ext uri="{FF2B5EF4-FFF2-40B4-BE49-F238E27FC236}">
                <a16:creationId xmlns:a16="http://schemas.microsoft.com/office/drawing/2014/main" id="{A1923775-A02B-44FA-A272-D5E79B7517F3}"/>
              </a:ext>
            </a:extLst>
          </p:cNvPr>
          <p:cNvSpPr txBox="1"/>
          <p:nvPr/>
        </p:nvSpPr>
        <p:spPr>
          <a:xfrm>
            <a:off x="6578576" y="3189711"/>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Healthcare</a:t>
            </a:r>
          </a:p>
        </p:txBody>
      </p:sp>
      <p:graphicFrame>
        <p:nvGraphicFramePr>
          <p:cNvPr id="39" name="Table 38">
            <a:extLst>
              <a:ext uri="{FF2B5EF4-FFF2-40B4-BE49-F238E27FC236}">
                <a16:creationId xmlns:a16="http://schemas.microsoft.com/office/drawing/2014/main" id="{FFD9AA14-1E2C-4FDC-B7C3-AE054332626C}"/>
              </a:ext>
            </a:extLst>
          </p:cNvPr>
          <p:cNvGraphicFramePr>
            <a:graphicFrameLocks noGrp="1"/>
          </p:cNvGraphicFramePr>
          <p:nvPr>
            <p:extLst>
              <p:ext uri="{D42A27DB-BD31-4B8C-83A1-F6EECF244321}">
                <p14:modId xmlns:p14="http://schemas.microsoft.com/office/powerpoint/2010/main" val="1565028056"/>
              </p:ext>
            </p:extLst>
          </p:nvPr>
        </p:nvGraphicFramePr>
        <p:xfrm>
          <a:off x="9554597" y="3398251"/>
          <a:ext cx="1952185" cy="82296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algn="l" fontAlgn="b"/>
                      <a:r>
                        <a:rPr lang="en-US" sz="1000" kern="1200">
                          <a:solidFill>
                            <a:schemeClr val="bg1"/>
                          </a:solidFill>
                          <a:latin typeface="+mn-lt"/>
                          <a:ea typeface="+mn-ea"/>
                          <a:cs typeface="+mn-cs"/>
                        </a:rPr>
                        <a:t>IT security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41%</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r h="274320">
                <a:tc>
                  <a:txBody>
                    <a:bodyPr/>
                    <a:lstStyle/>
                    <a:p>
                      <a:pPr algn="l" fontAlgn="b"/>
                      <a:r>
                        <a:rPr lang="en-US" sz="1000" kern="1200">
                          <a:solidFill>
                            <a:schemeClr val="bg1"/>
                          </a:solidFill>
                          <a:latin typeface="+mn-lt"/>
                          <a:ea typeface="+mn-ea"/>
                          <a:cs typeface="+mn-cs"/>
                        </a:rPr>
                        <a:t>Employee safety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31%</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99959285"/>
                  </a:ext>
                </a:extLst>
              </a:tr>
              <a:tr h="274320">
                <a:tc>
                  <a:txBody>
                    <a:bodyPr/>
                    <a:lstStyle/>
                    <a:p>
                      <a:pPr algn="l" fontAlgn="b"/>
                      <a:r>
                        <a:rPr lang="en-US" sz="1000" kern="1200">
                          <a:solidFill>
                            <a:schemeClr val="bg1"/>
                          </a:solidFill>
                          <a:latin typeface="+mn-lt"/>
                          <a:ea typeface="+mn-ea"/>
                          <a:cs typeface="+mn-cs"/>
                        </a:rPr>
                        <a:t>Workplace safety </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31%</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368588903"/>
                  </a:ext>
                </a:extLst>
              </a:tr>
            </a:tbl>
          </a:graphicData>
        </a:graphic>
      </p:graphicFrame>
      <p:sp>
        <p:nvSpPr>
          <p:cNvPr id="40" name="TextBox 39">
            <a:extLst>
              <a:ext uri="{FF2B5EF4-FFF2-40B4-BE49-F238E27FC236}">
                <a16:creationId xmlns:a16="http://schemas.microsoft.com/office/drawing/2014/main" id="{4FBE5B60-8787-4716-8CD7-760A6E18D787}"/>
              </a:ext>
            </a:extLst>
          </p:cNvPr>
          <p:cNvSpPr txBox="1"/>
          <p:nvPr/>
        </p:nvSpPr>
        <p:spPr>
          <a:xfrm>
            <a:off x="9554597" y="3189711"/>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Oil &amp; Gas</a:t>
            </a:r>
          </a:p>
        </p:txBody>
      </p:sp>
      <p:graphicFrame>
        <p:nvGraphicFramePr>
          <p:cNvPr id="41" name="Table 40">
            <a:extLst>
              <a:ext uri="{FF2B5EF4-FFF2-40B4-BE49-F238E27FC236}">
                <a16:creationId xmlns:a16="http://schemas.microsoft.com/office/drawing/2014/main" id="{CDCB5C44-F493-40BA-8772-52504A168F10}"/>
              </a:ext>
            </a:extLst>
          </p:cNvPr>
          <p:cNvGraphicFramePr>
            <a:graphicFrameLocks noGrp="1"/>
          </p:cNvGraphicFramePr>
          <p:nvPr>
            <p:extLst>
              <p:ext uri="{D42A27DB-BD31-4B8C-83A1-F6EECF244321}">
                <p14:modId xmlns:p14="http://schemas.microsoft.com/office/powerpoint/2010/main" val="2024972657"/>
              </p:ext>
            </p:extLst>
          </p:nvPr>
        </p:nvGraphicFramePr>
        <p:xfrm>
          <a:off x="6578576" y="4825154"/>
          <a:ext cx="1952185" cy="274320"/>
        </p:xfrm>
        <a:graphic>
          <a:graphicData uri="http://schemas.openxmlformats.org/drawingml/2006/table">
            <a:tbl>
              <a:tblPr>
                <a:tableStyleId>{5C22544A-7EE6-4342-B048-85BDC9FD1C3A}</a:tableStyleId>
              </a:tblPr>
              <a:tblGrid>
                <a:gridCol w="1571109">
                  <a:extLst>
                    <a:ext uri="{9D8B030D-6E8A-4147-A177-3AD203B41FA5}">
                      <a16:colId xmlns:a16="http://schemas.microsoft.com/office/drawing/2014/main" val="3866235945"/>
                    </a:ext>
                  </a:extLst>
                </a:gridCol>
                <a:gridCol w="381076">
                  <a:extLst>
                    <a:ext uri="{9D8B030D-6E8A-4147-A177-3AD203B41FA5}">
                      <a16:colId xmlns:a16="http://schemas.microsoft.com/office/drawing/2014/main" val="2904830340"/>
                    </a:ext>
                  </a:extLst>
                </a:gridCol>
              </a:tblGrid>
              <a:tr h="274320">
                <a:tc>
                  <a:txBody>
                    <a:bodyPr/>
                    <a:lstStyle/>
                    <a:p>
                      <a:pPr marL="0" algn="l" defTabSz="932742" rtl="0" eaLnBrk="1" fontAlgn="b" latinLnBrk="0" hangingPunct="1"/>
                      <a:r>
                        <a:rPr lang="en-US" sz="1000" kern="1200">
                          <a:solidFill>
                            <a:schemeClr val="bg1"/>
                          </a:solidFill>
                          <a:latin typeface="+mn-lt"/>
                          <a:ea typeface="+mn-ea"/>
                          <a:cs typeface="+mn-cs"/>
                        </a:rPr>
                        <a:t>Surveillance and security</a:t>
                      </a:r>
                    </a:p>
                  </a:txBody>
                  <a:tcPr marL="0" marR="6350" marT="6350" marB="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932742" rtl="0" eaLnBrk="1" fontAlgn="b" latinLnBrk="0" hangingPunct="1"/>
                      <a:r>
                        <a:rPr lang="en-US" sz="1000" b="1" kern="1200">
                          <a:solidFill>
                            <a:schemeClr val="bg1"/>
                          </a:solidFill>
                          <a:latin typeface="+mj-lt"/>
                          <a:ea typeface="+mn-ea"/>
                          <a:cs typeface="+mn-cs"/>
                        </a:rPr>
                        <a:t>40%</a:t>
                      </a:r>
                    </a:p>
                  </a:txBody>
                  <a:tcPr marL="6350" marR="6350" marT="6350" marB="0" anchor="ctr">
                    <a:lnL w="635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843663728"/>
                  </a:ext>
                </a:extLst>
              </a:tr>
            </a:tbl>
          </a:graphicData>
        </a:graphic>
      </p:graphicFrame>
      <p:sp>
        <p:nvSpPr>
          <p:cNvPr id="42" name="TextBox 41">
            <a:extLst>
              <a:ext uri="{FF2B5EF4-FFF2-40B4-BE49-F238E27FC236}">
                <a16:creationId xmlns:a16="http://schemas.microsoft.com/office/drawing/2014/main" id="{BE9EAD7D-AC07-4363-BC09-665B968C0CB1}"/>
              </a:ext>
            </a:extLst>
          </p:cNvPr>
          <p:cNvSpPr txBox="1"/>
          <p:nvPr/>
        </p:nvSpPr>
        <p:spPr>
          <a:xfrm>
            <a:off x="6578576" y="4616614"/>
            <a:ext cx="1532880" cy="166199"/>
          </a:xfrm>
          <a:prstGeom prst="rect">
            <a:avLst/>
          </a:prstGeom>
          <a:noFill/>
        </p:spPr>
        <p:txBody>
          <a:bodyPr wrap="square" lIns="0" tIns="0" rIns="0" bIns="0" rtlCol="0" anchor="t">
            <a:spAutoFit/>
          </a:bodyPr>
          <a:lstStyle>
            <a:defPPr>
              <a:defRPr lang="en-US"/>
            </a:defPPr>
            <a:lvl1pPr lvl="0" fontAlgn="base">
              <a:lnSpc>
                <a:spcPct val="100000"/>
              </a:lnSpc>
              <a:spcBef>
                <a:spcPts val="0"/>
              </a:spcBef>
              <a:spcAft>
                <a:spcPts val="600"/>
              </a:spcAft>
              <a:defRPr sz="1100" b="1">
                <a:solidFill>
                  <a:schemeClr val="bg1">
                    <a:lumMod val="65000"/>
                  </a:schemeClr>
                </a:solidFill>
                <a:latin typeface="Montserrat" panose="02000505000000020004" pitchFamily="2" charset="0"/>
                <a:ea typeface="Jura" panose="02000503000000000000" pitchFamily="2" charset="0"/>
                <a:cs typeface="Arial" pitchFamily="34" charset="0"/>
              </a:defRPr>
            </a:lvl1pPr>
          </a:lstStyle>
          <a:p>
            <a:pPr>
              <a:lnSpc>
                <a:spcPct val="90000"/>
              </a:lnSpc>
              <a:spcAft>
                <a:spcPts val="300"/>
              </a:spcAft>
            </a:pPr>
            <a:r>
              <a:rPr lang="en-US" sz="1200">
                <a:solidFill>
                  <a:schemeClr val="accent5"/>
                </a:solidFill>
                <a:latin typeface="+mj-lt"/>
                <a:ea typeface="+mn-ea"/>
                <a:cs typeface="+mn-cs"/>
              </a:rPr>
              <a:t>Retail</a:t>
            </a:r>
          </a:p>
        </p:txBody>
      </p:sp>
      <p:cxnSp>
        <p:nvCxnSpPr>
          <p:cNvPr id="44" name="Straight Connector 43">
            <a:extLst>
              <a:ext uri="{FF2B5EF4-FFF2-40B4-BE49-F238E27FC236}">
                <a16:creationId xmlns:a16="http://schemas.microsoft.com/office/drawing/2014/main" id="{CF9242CD-4D7C-4909-9AE0-CA697CB5290D}"/>
              </a:ext>
            </a:extLst>
          </p:cNvPr>
          <p:cNvCxnSpPr/>
          <p:nvPr/>
        </p:nvCxnSpPr>
        <p:spPr>
          <a:xfrm>
            <a:off x="6096000" y="1279269"/>
            <a:ext cx="0" cy="4946167"/>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1411816"/>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2" name="Oval 11">
            <a:extLst>
              <a:ext uri="{FF2B5EF4-FFF2-40B4-BE49-F238E27FC236}">
                <a16:creationId xmlns:a16="http://schemas.microsoft.com/office/drawing/2014/main" id="{40A12F46-6969-4534-8F3C-2E3D131858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 name="Rectangle 6">
            <a:extLst>
              <a:ext uri="{FF2B5EF4-FFF2-40B4-BE49-F238E27FC236}">
                <a16:creationId xmlns:a16="http://schemas.microsoft.com/office/drawing/2014/main" id="{31EE464B-DC5E-4395-80BE-3ACFC4C39265}"/>
              </a:ext>
            </a:extLst>
          </p:cNvPr>
          <p:cNvSpPr/>
          <p:nvPr/>
        </p:nvSpPr>
        <p:spPr bwMode="auto">
          <a:xfrm>
            <a:off x="4926947" y="2078501"/>
            <a:ext cx="5364163" cy="357934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27B556B-9FE2-4D29-ABDD-931B8BFA82C2}"/>
              </a:ext>
            </a:extLst>
          </p:cNvPr>
          <p:cNvSpPr>
            <a:spLocks noGrp="1"/>
          </p:cNvSpPr>
          <p:nvPr>
            <p:ph type="title"/>
          </p:nvPr>
        </p:nvSpPr>
        <p:spPr>
          <a:xfrm>
            <a:off x="455995" y="620428"/>
            <a:ext cx="11306469" cy="403137"/>
          </a:xfrm>
        </p:spPr>
        <p:txBody>
          <a:bodyPr/>
          <a:lstStyle/>
          <a:p>
            <a:r>
              <a:rPr lang="en-US" sz="2800">
                <a:solidFill>
                  <a:schemeClr val="bg1"/>
                </a:solidFill>
              </a:rPr>
              <a:t>The challenges of Proof of Concept (</a:t>
            </a:r>
            <a:r>
              <a:rPr lang="en-US" sz="2800" err="1">
                <a:solidFill>
                  <a:schemeClr val="bg1"/>
                </a:solidFill>
              </a:rPr>
              <a:t>PoC</a:t>
            </a:r>
            <a:r>
              <a:rPr lang="en-US" sz="2800">
                <a:solidFill>
                  <a:schemeClr val="bg1"/>
                </a:solidFill>
              </a:rPr>
              <a:t>)</a:t>
            </a:r>
          </a:p>
        </p:txBody>
      </p:sp>
      <p:grpSp>
        <p:nvGrpSpPr>
          <p:cNvPr id="8" name="Group 7">
            <a:extLst>
              <a:ext uri="{FF2B5EF4-FFF2-40B4-BE49-F238E27FC236}">
                <a16:creationId xmlns:a16="http://schemas.microsoft.com/office/drawing/2014/main" id="{4E8ABC2A-50FE-46A2-BA1A-C666E176EC9F}"/>
              </a:ext>
            </a:extLst>
          </p:cNvPr>
          <p:cNvGrpSpPr/>
          <p:nvPr/>
        </p:nvGrpSpPr>
        <p:grpSpPr>
          <a:xfrm>
            <a:off x="822655" y="1643993"/>
            <a:ext cx="3699240" cy="3699240"/>
            <a:chOff x="547082" y="2144027"/>
            <a:chExt cx="3699240" cy="3699240"/>
          </a:xfrm>
        </p:grpSpPr>
        <p:sp>
          <p:nvSpPr>
            <p:cNvPr id="6" name="Block Arc 5">
              <a:extLst>
                <a:ext uri="{FF2B5EF4-FFF2-40B4-BE49-F238E27FC236}">
                  <a16:creationId xmlns:a16="http://schemas.microsoft.com/office/drawing/2014/main" id="{32215E49-92FF-45B9-935E-603EEB177437}"/>
                </a:ext>
              </a:extLst>
            </p:cNvPr>
            <p:cNvSpPr/>
            <p:nvPr/>
          </p:nvSpPr>
          <p:spPr bwMode="auto">
            <a:xfrm rot="5400000">
              <a:off x="547082" y="2144027"/>
              <a:ext cx="3699240" cy="3699240"/>
            </a:xfrm>
            <a:prstGeom prst="blockArc">
              <a:avLst>
                <a:gd name="adj1" fmla="val 9974846"/>
                <a:gd name="adj2" fmla="val 9973129"/>
                <a:gd name="adj3" fmla="val 682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5" name="Block Arc 4">
              <a:extLst>
                <a:ext uri="{FF2B5EF4-FFF2-40B4-BE49-F238E27FC236}">
                  <a16:creationId xmlns:a16="http://schemas.microsoft.com/office/drawing/2014/main" id="{AA98997F-13C8-4E32-93D0-D6C8645466C3}"/>
                </a:ext>
              </a:extLst>
            </p:cNvPr>
            <p:cNvSpPr/>
            <p:nvPr/>
          </p:nvSpPr>
          <p:spPr bwMode="auto">
            <a:xfrm rot="5400000">
              <a:off x="547082" y="2144027"/>
              <a:ext cx="3699240" cy="3699240"/>
            </a:xfrm>
            <a:prstGeom prst="blockArc">
              <a:avLst>
                <a:gd name="adj1" fmla="val 10800000"/>
                <a:gd name="adj2" fmla="val 17505115"/>
                <a:gd name="adj3" fmla="val 7094"/>
              </a:avLst>
            </a:prstGeom>
            <a:gradFill>
              <a:gsLst>
                <a:gs pos="100000">
                  <a:schemeClr val="tx2"/>
                </a:gs>
                <a:gs pos="0">
                  <a:schemeClr val="accent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0" name="Rectangle 19">
              <a:extLst>
                <a:ext uri="{FF2B5EF4-FFF2-40B4-BE49-F238E27FC236}">
                  <a16:creationId xmlns:a16="http://schemas.microsoft.com/office/drawing/2014/main" id="{F2E0E472-5430-4269-AA81-F65F50DE9B9B}"/>
                </a:ext>
              </a:extLst>
            </p:cNvPr>
            <p:cNvSpPr/>
            <p:nvPr/>
          </p:nvSpPr>
          <p:spPr>
            <a:xfrm>
              <a:off x="1556842" y="3316537"/>
              <a:ext cx="1891279" cy="1261884"/>
            </a:xfrm>
            <a:prstGeom prst="rect">
              <a:avLst/>
            </a:prstGeom>
          </p:spPr>
          <p:txBody>
            <a:bodyPr wrap="square" lIns="0" tIns="0" rIns="0" bIns="0">
              <a:spAutoFit/>
            </a:bodyPr>
            <a:lstStyle/>
            <a:p>
              <a:r>
                <a:rPr lang="en-US" sz="4000">
                  <a:gradFill>
                    <a:gsLst>
                      <a:gs pos="100000">
                        <a:schemeClr val="tx2"/>
                      </a:gs>
                      <a:gs pos="0">
                        <a:schemeClr val="accent5"/>
                      </a:gs>
                    </a:gsLst>
                    <a:lin ang="0" scaled="1"/>
                  </a:gradFill>
                  <a:latin typeface="+mj-lt"/>
                </a:rPr>
                <a:t>30%</a:t>
              </a:r>
              <a:r>
                <a:rPr lang="en-US" sz="4000">
                  <a:solidFill>
                    <a:schemeClr val="tx2"/>
                  </a:solidFill>
                  <a:latin typeface="+mj-lt"/>
                </a:rPr>
                <a:t> </a:t>
              </a:r>
              <a:br>
                <a:rPr lang="en-US" sz="4000">
                  <a:solidFill>
                    <a:schemeClr val="tx2"/>
                  </a:solidFill>
                  <a:latin typeface="+mj-lt"/>
                </a:rPr>
              </a:br>
              <a:r>
                <a:rPr lang="en-US" sz="1400">
                  <a:solidFill>
                    <a:schemeClr val="bg1"/>
                  </a:solidFill>
                </a:rPr>
                <a:t>of IoT projects experience failure during Trial/</a:t>
              </a:r>
              <a:r>
                <a:rPr lang="en-US" sz="1400" err="1">
                  <a:solidFill>
                    <a:schemeClr val="bg1"/>
                  </a:solidFill>
                </a:rPr>
                <a:t>PoC</a:t>
              </a:r>
              <a:endParaRPr lang="en-US" sz="1600">
                <a:solidFill>
                  <a:schemeClr val="bg1"/>
                </a:solidFill>
              </a:endParaRPr>
            </a:p>
          </p:txBody>
        </p:sp>
      </p:grpSp>
      <p:grpSp>
        <p:nvGrpSpPr>
          <p:cNvPr id="9" name="Group 8">
            <a:extLst>
              <a:ext uri="{FF2B5EF4-FFF2-40B4-BE49-F238E27FC236}">
                <a16:creationId xmlns:a16="http://schemas.microsoft.com/office/drawing/2014/main" id="{87C84684-1E24-4DF2-B6DA-D6D2248AA36A}"/>
              </a:ext>
            </a:extLst>
          </p:cNvPr>
          <p:cNvGrpSpPr/>
          <p:nvPr/>
        </p:nvGrpSpPr>
        <p:grpSpPr>
          <a:xfrm>
            <a:off x="5418624" y="2237666"/>
            <a:ext cx="2522877" cy="2522877"/>
            <a:chOff x="5143051" y="2737700"/>
            <a:chExt cx="2522877" cy="2522877"/>
          </a:xfrm>
        </p:grpSpPr>
        <p:sp>
          <p:nvSpPr>
            <p:cNvPr id="22" name="Block Arc 21">
              <a:extLst>
                <a:ext uri="{FF2B5EF4-FFF2-40B4-BE49-F238E27FC236}">
                  <a16:creationId xmlns:a16="http://schemas.microsoft.com/office/drawing/2014/main" id="{C33EACAF-775D-488D-BE0F-85EE255A9799}"/>
                </a:ext>
              </a:extLst>
            </p:cNvPr>
            <p:cNvSpPr/>
            <p:nvPr/>
          </p:nvSpPr>
          <p:spPr bwMode="auto">
            <a:xfrm rot="5400000">
              <a:off x="5143051" y="2737700"/>
              <a:ext cx="2522877" cy="2522877"/>
            </a:xfrm>
            <a:prstGeom prst="blockArc">
              <a:avLst>
                <a:gd name="adj1" fmla="val 9974846"/>
                <a:gd name="adj2" fmla="val 9973129"/>
                <a:gd name="adj3" fmla="val 682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3" name="Block Arc 22">
              <a:extLst>
                <a:ext uri="{FF2B5EF4-FFF2-40B4-BE49-F238E27FC236}">
                  <a16:creationId xmlns:a16="http://schemas.microsoft.com/office/drawing/2014/main" id="{B9AC22EB-7F38-48F1-824C-9723C2643FF2}"/>
                </a:ext>
              </a:extLst>
            </p:cNvPr>
            <p:cNvSpPr/>
            <p:nvPr/>
          </p:nvSpPr>
          <p:spPr bwMode="auto">
            <a:xfrm rot="5400000">
              <a:off x="5143051" y="2737700"/>
              <a:ext cx="2522877" cy="2522877"/>
            </a:xfrm>
            <a:prstGeom prst="blockArc">
              <a:avLst>
                <a:gd name="adj1" fmla="val 10800000"/>
                <a:gd name="adj2" fmla="val 4207262"/>
                <a:gd name="adj3" fmla="val 6858"/>
              </a:avLst>
            </a:prstGeom>
            <a:gradFill>
              <a:gsLst>
                <a:gs pos="100000">
                  <a:schemeClr val="tx2"/>
                </a:gs>
                <a:gs pos="0">
                  <a:schemeClr val="accent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Rectangle 23">
              <a:extLst>
                <a:ext uri="{FF2B5EF4-FFF2-40B4-BE49-F238E27FC236}">
                  <a16:creationId xmlns:a16="http://schemas.microsoft.com/office/drawing/2014/main" id="{4992746F-CAA3-41A1-AACC-9CD573263EA8}"/>
                </a:ext>
              </a:extLst>
            </p:cNvPr>
            <p:cNvSpPr/>
            <p:nvPr/>
          </p:nvSpPr>
          <p:spPr>
            <a:xfrm>
              <a:off x="5774650" y="3193426"/>
              <a:ext cx="1490446" cy="1477328"/>
            </a:xfrm>
            <a:prstGeom prst="rect">
              <a:avLst/>
            </a:prstGeom>
          </p:spPr>
          <p:txBody>
            <a:bodyPr wrap="square" lIns="0" tIns="0" rIns="0" bIns="0">
              <a:spAutoFit/>
            </a:bodyPr>
            <a:lstStyle/>
            <a:p>
              <a:r>
                <a:rPr lang="en-US" sz="4000">
                  <a:gradFill>
                    <a:gsLst>
                      <a:gs pos="100000">
                        <a:schemeClr val="tx2"/>
                      </a:gs>
                      <a:gs pos="0">
                        <a:schemeClr val="accent5"/>
                      </a:gs>
                    </a:gsLst>
                    <a:lin ang="0" scaled="1"/>
                  </a:gradFill>
                  <a:latin typeface="+mj-lt"/>
                </a:rPr>
                <a:t>70%</a:t>
              </a:r>
              <a:r>
                <a:rPr lang="en-US" sz="4000">
                  <a:solidFill>
                    <a:schemeClr val="tx2"/>
                  </a:solidFill>
                  <a:latin typeface="+mj-lt"/>
                </a:rPr>
                <a:t> </a:t>
              </a:r>
              <a:br>
                <a:rPr lang="en-US" sz="4000">
                  <a:solidFill>
                    <a:schemeClr val="tx2"/>
                  </a:solidFill>
                  <a:latin typeface="+mj-lt"/>
                </a:rPr>
              </a:br>
              <a:r>
                <a:rPr lang="en-US" sz="1400">
                  <a:solidFill>
                    <a:schemeClr val="bg1"/>
                  </a:solidFill>
                </a:rPr>
                <a:t>business challenges are reason for </a:t>
              </a:r>
              <a:r>
                <a:rPr lang="en-US" sz="1400" err="1">
                  <a:solidFill>
                    <a:schemeClr val="bg1"/>
                  </a:solidFill>
                </a:rPr>
                <a:t>PoC</a:t>
              </a:r>
              <a:r>
                <a:rPr lang="en-US" sz="1400">
                  <a:solidFill>
                    <a:schemeClr val="bg1"/>
                  </a:solidFill>
                </a:rPr>
                <a:t> failure</a:t>
              </a:r>
              <a:endParaRPr lang="en-US" sz="1600">
                <a:solidFill>
                  <a:schemeClr val="bg1"/>
                </a:solidFill>
              </a:endParaRPr>
            </a:p>
          </p:txBody>
        </p:sp>
      </p:grpSp>
      <p:grpSp>
        <p:nvGrpSpPr>
          <p:cNvPr id="10" name="Group 9">
            <a:extLst>
              <a:ext uri="{FF2B5EF4-FFF2-40B4-BE49-F238E27FC236}">
                <a16:creationId xmlns:a16="http://schemas.microsoft.com/office/drawing/2014/main" id="{724FFE50-E8E1-493E-AED9-E6123C15280C}"/>
              </a:ext>
            </a:extLst>
          </p:cNvPr>
          <p:cNvGrpSpPr/>
          <p:nvPr/>
        </p:nvGrpSpPr>
        <p:grpSpPr>
          <a:xfrm>
            <a:off x="8699200" y="2237666"/>
            <a:ext cx="2522877" cy="2522877"/>
            <a:chOff x="8423627" y="2737700"/>
            <a:chExt cx="2522877" cy="2522877"/>
          </a:xfrm>
        </p:grpSpPr>
        <p:sp>
          <p:nvSpPr>
            <p:cNvPr id="25" name="Block Arc 24">
              <a:extLst>
                <a:ext uri="{FF2B5EF4-FFF2-40B4-BE49-F238E27FC236}">
                  <a16:creationId xmlns:a16="http://schemas.microsoft.com/office/drawing/2014/main" id="{B3ED730D-930B-40C5-A1CA-633FE2749951}"/>
                </a:ext>
              </a:extLst>
            </p:cNvPr>
            <p:cNvSpPr/>
            <p:nvPr/>
          </p:nvSpPr>
          <p:spPr bwMode="auto">
            <a:xfrm rot="5400000">
              <a:off x="8423627" y="2737700"/>
              <a:ext cx="2522877" cy="2522877"/>
            </a:xfrm>
            <a:prstGeom prst="blockArc">
              <a:avLst>
                <a:gd name="adj1" fmla="val 9974846"/>
                <a:gd name="adj2" fmla="val 9973129"/>
                <a:gd name="adj3" fmla="val 682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6" name="Block Arc 25">
              <a:extLst>
                <a:ext uri="{FF2B5EF4-FFF2-40B4-BE49-F238E27FC236}">
                  <a16:creationId xmlns:a16="http://schemas.microsoft.com/office/drawing/2014/main" id="{F116AB7F-A5F7-4998-AF8D-1D4E56B5A0D3}"/>
                </a:ext>
              </a:extLst>
            </p:cNvPr>
            <p:cNvSpPr/>
            <p:nvPr/>
          </p:nvSpPr>
          <p:spPr bwMode="auto">
            <a:xfrm rot="5400000">
              <a:off x="8423627" y="2737700"/>
              <a:ext cx="2522877" cy="2522877"/>
            </a:xfrm>
            <a:prstGeom prst="blockArc">
              <a:avLst>
                <a:gd name="adj1" fmla="val 10800000"/>
                <a:gd name="adj2" fmla="val 2537480"/>
                <a:gd name="adj3" fmla="val 6677"/>
              </a:avLst>
            </a:prstGeom>
            <a:gradFill>
              <a:gsLst>
                <a:gs pos="100000">
                  <a:schemeClr val="tx2"/>
                </a:gs>
                <a:gs pos="0">
                  <a:schemeClr val="accent5"/>
                </a:gs>
              </a:gsLst>
              <a:lin ang="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7" name="Rectangle 26">
              <a:extLst>
                <a:ext uri="{FF2B5EF4-FFF2-40B4-BE49-F238E27FC236}">
                  <a16:creationId xmlns:a16="http://schemas.microsoft.com/office/drawing/2014/main" id="{B28604BC-37B1-468B-A7F4-ECF7BF1D8E34}"/>
                </a:ext>
              </a:extLst>
            </p:cNvPr>
            <p:cNvSpPr/>
            <p:nvPr/>
          </p:nvSpPr>
          <p:spPr>
            <a:xfrm>
              <a:off x="9055226" y="3193426"/>
              <a:ext cx="1302556" cy="1477328"/>
            </a:xfrm>
            <a:prstGeom prst="rect">
              <a:avLst/>
            </a:prstGeom>
          </p:spPr>
          <p:txBody>
            <a:bodyPr wrap="square" lIns="0" tIns="0" rIns="0" bIns="0">
              <a:spAutoFit/>
            </a:bodyPr>
            <a:lstStyle/>
            <a:p>
              <a:r>
                <a:rPr lang="en-US" sz="4000">
                  <a:gradFill>
                    <a:gsLst>
                      <a:gs pos="100000">
                        <a:schemeClr val="tx2"/>
                      </a:gs>
                      <a:gs pos="0">
                        <a:schemeClr val="accent5"/>
                      </a:gs>
                    </a:gsLst>
                    <a:lin ang="0" scaled="1"/>
                  </a:gradFill>
                  <a:latin typeface="+mj-lt"/>
                </a:rPr>
                <a:t>61%</a:t>
              </a:r>
              <a:r>
                <a:rPr lang="en-US" sz="4000">
                  <a:solidFill>
                    <a:schemeClr val="tx2"/>
                  </a:solidFill>
                  <a:latin typeface="+mj-lt"/>
                </a:rPr>
                <a:t> </a:t>
              </a:r>
              <a:br>
                <a:rPr lang="en-US" sz="4000">
                  <a:solidFill>
                    <a:schemeClr val="tx2"/>
                  </a:solidFill>
                  <a:latin typeface="+mj-lt"/>
                </a:rPr>
              </a:br>
              <a:r>
                <a:rPr lang="en-US" sz="1400">
                  <a:solidFill>
                    <a:schemeClr val="bg1"/>
                  </a:solidFill>
                </a:rPr>
                <a:t>scaling challenges are reason for </a:t>
              </a:r>
              <a:r>
                <a:rPr lang="en-US" sz="1400" err="1">
                  <a:solidFill>
                    <a:schemeClr val="bg1"/>
                  </a:solidFill>
                </a:rPr>
                <a:t>PoC</a:t>
              </a:r>
              <a:r>
                <a:rPr lang="en-US" sz="1400">
                  <a:solidFill>
                    <a:schemeClr val="bg1"/>
                  </a:solidFill>
                </a:rPr>
                <a:t> failure</a:t>
              </a:r>
              <a:endParaRPr lang="en-US" sz="1600">
                <a:solidFill>
                  <a:schemeClr val="bg1"/>
                </a:solidFill>
              </a:endParaRPr>
            </a:p>
          </p:txBody>
        </p:sp>
      </p:grpSp>
      <p:grpSp>
        <p:nvGrpSpPr>
          <p:cNvPr id="11" name="Group 10">
            <a:extLst>
              <a:ext uri="{FF2B5EF4-FFF2-40B4-BE49-F238E27FC236}">
                <a16:creationId xmlns:a16="http://schemas.microsoft.com/office/drawing/2014/main" id="{D8479A4A-424C-4146-8DDA-C81B8201F0C7}"/>
              </a:ext>
            </a:extLst>
          </p:cNvPr>
          <p:cNvGrpSpPr/>
          <p:nvPr/>
        </p:nvGrpSpPr>
        <p:grpSpPr>
          <a:xfrm>
            <a:off x="6046059" y="5768847"/>
            <a:ext cx="4587296" cy="492443"/>
            <a:chOff x="6046059" y="5768847"/>
            <a:chExt cx="4587296" cy="492443"/>
          </a:xfrm>
        </p:grpSpPr>
        <p:sp>
          <p:nvSpPr>
            <p:cNvPr id="4" name="Rectangle 3">
              <a:extLst>
                <a:ext uri="{FF2B5EF4-FFF2-40B4-BE49-F238E27FC236}">
                  <a16:creationId xmlns:a16="http://schemas.microsoft.com/office/drawing/2014/main" id="{6B515F4D-AB23-49C5-977D-B5D766255FD1}"/>
                </a:ext>
              </a:extLst>
            </p:cNvPr>
            <p:cNvSpPr/>
            <p:nvPr/>
          </p:nvSpPr>
          <p:spPr>
            <a:xfrm>
              <a:off x="6170725" y="5768847"/>
              <a:ext cx="4462630" cy="492443"/>
            </a:xfrm>
            <a:prstGeom prst="rect">
              <a:avLst/>
            </a:prstGeom>
          </p:spPr>
          <p:txBody>
            <a:bodyPr wrap="square" lIns="0" tIns="0" rIns="0" bIns="0">
              <a:spAutoFit/>
            </a:bodyPr>
            <a:lstStyle/>
            <a:p>
              <a:r>
                <a:rPr lang="en-US" sz="1600">
                  <a:solidFill>
                    <a:schemeClr val="bg1"/>
                  </a:solidFill>
                  <a:latin typeface="+mj-lt"/>
                </a:rPr>
                <a:t>Let us provide leadership for planning your </a:t>
              </a:r>
              <a:r>
                <a:rPr lang="en-US" sz="1600" err="1">
                  <a:solidFill>
                    <a:schemeClr val="bg1"/>
                  </a:solidFill>
                  <a:latin typeface="+mj-lt"/>
                </a:rPr>
                <a:t>PoC</a:t>
              </a:r>
              <a:r>
                <a:rPr lang="en-US" sz="1600">
                  <a:solidFill>
                    <a:schemeClr val="bg1"/>
                  </a:solidFill>
                  <a:latin typeface="+mj-lt"/>
                </a:rPr>
                <a:t> and long-term strategy with IoT. </a:t>
              </a:r>
            </a:p>
          </p:txBody>
        </p:sp>
        <p:cxnSp>
          <p:nvCxnSpPr>
            <p:cNvPr id="17" name="Straight Connector 16">
              <a:extLst>
                <a:ext uri="{FF2B5EF4-FFF2-40B4-BE49-F238E27FC236}">
                  <a16:creationId xmlns:a16="http://schemas.microsoft.com/office/drawing/2014/main" id="{C9AE808A-C712-4540-9018-D05C2C027358}"/>
                </a:ext>
              </a:extLst>
            </p:cNvPr>
            <p:cNvCxnSpPr>
              <a:cxnSpLocks/>
            </p:cNvCxnSpPr>
            <p:nvPr/>
          </p:nvCxnSpPr>
          <p:spPr>
            <a:xfrm flipV="1">
              <a:off x="6046059" y="5815574"/>
              <a:ext cx="0" cy="39898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724060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nodeType="withEffect">
                                  <p:stCondLst>
                                    <p:cond delay="0"/>
                                  </p:stCondLst>
                                  <p:childTnLst>
                                    <p:animMotion origin="layout" path="M -6.25E-7 -7.40741E-7 L -6.25E-7 0.01898 " pathEditMode="relative" rAng="0" ptsTypes="AA">
                                      <p:cBhvr>
                                        <p:cTn id="9" dur="700" spd="-100000" fill="hold"/>
                                        <p:tgtEl>
                                          <p:spTgt spid="8"/>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42" presetClass="path" presetSubtype="0" decel="100000" fill="hold" nodeType="withEffect">
                                  <p:stCondLst>
                                    <p:cond delay="250"/>
                                  </p:stCondLst>
                                  <p:childTnLst>
                                    <p:animMotion origin="layout" path="M 3.33333E-6 4.81481E-6 L 3.33333E-6 0.01898 " pathEditMode="relative" rAng="0" ptsTypes="AA">
                                      <p:cBhvr>
                                        <p:cTn id="14" dur="700" spd="-100000" fill="hold"/>
                                        <p:tgtEl>
                                          <p:spTgt spid="9"/>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nodeType="withEffect">
                                  <p:stCondLst>
                                    <p:cond delay="500"/>
                                  </p:stCondLst>
                                  <p:childTnLst>
                                    <p:animMotion origin="layout" path="M 2.91667E-6 4.81481E-6 L 2.91667E-6 0.01898 " pathEditMode="relative" rAng="0" ptsTypes="AA">
                                      <p:cBhvr>
                                        <p:cTn id="19" dur="700" spd="-100000" fill="hold"/>
                                        <p:tgtEl>
                                          <p:spTgt spid="10"/>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500"/>
                                        <p:tgtEl>
                                          <p:spTgt spid="11"/>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1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8D262A1E-767C-4A2B-94D4-79A197C09B9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061C2CB5-32F9-4BD8-832A-4ED4E43C823D}"/>
              </a:ext>
            </a:extLst>
          </p:cNvPr>
          <p:cNvSpPr>
            <a:spLocks noGrp="1"/>
          </p:cNvSpPr>
          <p:nvPr>
            <p:ph type="title"/>
          </p:nvPr>
        </p:nvSpPr>
        <p:spPr>
          <a:xfrm>
            <a:off x="455995" y="2193510"/>
            <a:ext cx="3314339" cy="795089"/>
          </a:xfrm>
        </p:spPr>
        <p:txBody>
          <a:bodyPr/>
          <a:lstStyle/>
          <a:p>
            <a:r>
              <a:rPr lang="en-US" sz="2800">
                <a:gradFill>
                  <a:gsLst>
                    <a:gs pos="0">
                      <a:schemeClr val="accent5"/>
                    </a:gs>
                    <a:gs pos="100000">
                      <a:schemeClr val="tx2"/>
                    </a:gs>
                  </a:gsLst>
                  <a:lin ang="2700000" scaled="1"/>
                </a:gradFill>
              </a:rPr>
              <a:t>The challenge to more IoT adoption</a:t>
            </a:r>
          </a:p>
        </p:txBody>
      </p:sp>
      <p:sp>
        <p:nvSpPr>
          <p:cNvPr id="4" name="Rectangle 3">
            <a:extLst>
              <a:ext uri="{FF2B5EF4-FFF2-40B4-BE49-F238E27FC236}">
                <a16:creationId xmlns:a16="http://schemas.microsoft.com/office/drawing/2014/main" id="{0BED785B-FDC8-4EAC-AAF1-D038304A4D1C}"/>
              </a:ext>
            </a:extLst>
          </p:cNvPr>
          <p:cNvSpPr/>
          <p:nvPr/>
        </p:nvSpPr>
        <p:spPr>
          <a:xfrm>
            <a:off x="455995" y="3164933"/>
            <a:ext cx="3214131"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2"/>
                </a:solidFill>
                <a:effectLst/>
                <a:uLnTx/>
                <a:uFillTx/>
                <a:latin typeface="Segoe UI"/>
                <a:ea typeface="+mn-ea"/>
                <a:cs typeface="+mn-cs"/>
              </a:rPr>
              <a:t>Complexity &amp; internal resourcing </a:t>
            </a:r>
            <a:br>
              <a:rPr kumimoji="0" lang="en-US" sz="1600" b="0" i="0" u="none" strike="noStrike" kern="1200" cap="none" spc="0" normalizeH="0" baseline="0" noProof="0">
                <a:ln>
                  <a:noFill/>
                </a:ln>
                <a:solidFill>
                  <a:schemeClr val="bg2"/>
                </a:solidFill>
                <a:effectLst/>
                <a:uLnTx/>
                <a:uFillTx/>
                <a:latin typeface="Segoe UI"/>
                <a:ea typeface="+mn-ea"/>
                <a:cs typeface="+mn-cs"/>
              </a:rPr>
            </a:br>
            <a:r>
              <a:rPr kumimoji="0" lang="en-US" sz="1600" b="0" i="0" u="none" strike="noStrike" kern="1200" cap="none" spc="0" normalizeH="0" baseline="0" noProof="0">
                <a:ln>
                  <a:noFill/>
                </a:ln>
                <a:solidFill>
                  <a:schemeClr val="bg2"/>
                </a:solidFill>
                <a:effectLst/>
                <a:uLnTx/>
                <a:uFillTx/>
                <a:latin typeface="Segoe UI"/>
                <a:ea typeface="+mn-ea"/>
                <a:cs typeface="+mn-cs"/>
              </a:rPr>
              <a:t>continue to be top issues</a:t>
            </a:r>
          </a:p>
        </p:txBody>
      </p:sp>
      <p:graphicFrame>
        <p:nvGraphicFramePr>
          <p:cNvPr id="6" name="Table 5">
            <a:extLst>
              <a:ext uri="{FF2B5EF4-FFF2-40B4-BE49-F238E27FC236}">
                <a16:creationId xmlns:a16="http://schemas.microsoft.com/office/drawing/2014/main" id="{0AEF0F3E-8FFC-4897-B9AD-09C75CF24ABD}"/>
              </a:ext>
            </a:extLst>
          </p:cNvPr>
          <p:cNvGraphicFramePr>
            <a:graphicFrameLocks noGrp="1"/>
          </p:cNvGraphicFramePr>
          <p:nvPr>
            <p:extLst>
              <p:ext uri="{D42A27DB-BD31-4B8C-83A1-F6EECF244321}">
                <p14:modId xmlns:p14="http://schemas.microsoft.com/office/powerpoint/2010/main" val="1479895540"/>
              </p:ext>
            </p:extLst>
          </p:nvPr>
        </p:nvGraphicFramePr>
        <p:xfrm>
          <a:off x="6243020" y="866649"/>
          <a:ext cx="5118088" cy="5090675"/>
        </p:xfrm>
        <a:graphic>
          <a:graphicData uri="http://schemas.openxmlformats.org/drawingml/2006/table">
            <a:tbl>
              <a:tblPr>
                <a:tableStyleId>{5C22544A-7EE6-4342-B048-85BDC9FD1C3A}</a:tableStyleId>
              </a:tblPr>
              <a:tblGrid>
                <a:gridCol w="1961528">
                  <a:extLst>
                    <a:ext uri="{9D8B030D-6E8A-4147-A177-3AD203B41FA5}">
                      <a16:colId xmlns:a16="http://schemas.microsoft.com/office/drawing/2014/main" val="20000"/>
                    </a:ext>
                  </a:extLst>
                </a:gridCol>
                <a:gridCol w="3156560">
                  <a:extLst>
                    <a:ext uri="{9D8B030D-6E8A-4147-A177-3AD203B41FA5}">
                      <a16:colId xmlns:a16="http://schemas.microsoft.com/office/drawing/2014/main" val="1195867931"/>
                    </a:ext>
                  </a:extLst>
                </a:gridCol>
              </a:tblGrid>
              <a:tr h="1018135">
                <a:tc>
                  <a:txBody>
                    <a:bodyPr/>
                    <a:lstStyle/>
                    <a:p>
                      <a:pPr marL="0" algn="l" defTabSz="932742" rtl="0" eaLnBrk="1" fontAlgn="b" latinLnBrk="0" hangingPunct="1">
                        <a:lnSpc>
                          <a:spcPct val="100000"/>
                        </a:lnSpc>
                      </a:pPr>
                      <a:r>
                        <a:rPr lang="en-US" sz="1400" b="0" i="0" u="none" strike="noStrike" kern="1200" spc="0">
                          <a:solidFill>
                            <a:schemeClr val="accent5"/>
                          </a:solidFill>
                          <a:effectLst/>
                          <a:latin typeface="+mj-lt"/>
                          <a:ea typeface="+mn-ea"/>
                          <a:cs typeface="+mn-cs"/>
                        </a:rPr>
                        <a:t>Still implementing </a:t>
                      </a:r>
                      <a:br>
                        <a:rPr lang="en-US" sz="1400" b="0" i="0" u="none" strike="noStrike" kern="1200" spc="0">
                          <a:solidFill>
                            <a:schemeClr val="accent5"/>
                          </a:solidFill>
                          <a:effectLst/>
                          <a:latin typeface="+mj-lt"/>
                          <a:ea typeface="+mn-ea"/>
                          <a:cs typeface="+mn-cs"/>
                        </a:rPr>
                      </a:br>
                      <a:r>
                        <a:rPr lang="en-US" sz="1400" b="0" i="0" u="none" strike="noStrike" kern="1200" spc="0">
                          <a:solidFill>
                            <a:schemeClr val="accent5"/>
                          </a:solidFill>
                          <a:effectLst/>
                          <a:latin typeface="+mj-lt"/>
                          <a:ea typeface="+mn-ea"/>
                          <a:cs typeface="+mn-cs"/>
                        </a:rPr>
                        <a:t>current solution</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defRPr/>
                      </a:pPr>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18135">
                <a:tc>
                  <a:txBody>
                    <a:bodyPr/>
                    <a:lstStyle/>
                    <a:p>
                      <a:pPr marL="0" algn="l" defTabSz="932742" rtl="0" eaLnBrk="1" fontAlgn="b" latinLnBrk="0" hangingPunct="1">
                        <a:lnSpc>
                          <a:spcPct val="100000"/>
                        </a:lnSpc>
                      </a:pPr>
                      <a:r>
                        <a:rPr lang="en-US" sz="1400" b="0" i="0" u="none" strike="noStrike" kern="1200" spc="0">
                          <a:solidFill>
                            <a:schemeClr val="accent5"/>
                          </a:solidFill>
                          <a:effectLst/>
                          <a:latin typeface="+mj-lt"/>
                          <a:ea typeface="+mn-ea"/>
                          <a:cs typeface="+mn-cs"/>
                        </a:rPr>
                        <a:t>Want to work out existing challenges</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18135">
                <a:tc>
                  <a:txBody>
                    <a:bodyPr/>
                    <a:lstStyle/>
                    <a:p>
                      <a:pPr marL="0" algn="l" defTabSz="932742" rtl="0" eaLnBrk="1" fontAlgn="b" latinLnBrk="0" hangingPunct="1">
                        <a:lnSpc>
                          <a:spcPct val="100000"/>
                        </a:lnSpc>
                      </a:pPr>
                      <a:r>
                        <a:rPr lang="en-US" sz="1400" b="0" i="0" u="none" strike="noStrike" kern="1200" spc="0">
                          <a:solidFill>
                            <a:schemeClr val="accent5"/>
                          </a:solidFill>
                          <a:effectLst/>
                          <a:latin typeface="+mj-lt"/>
                          <a:ea typeface="+mn-ea"/>
                          <a:cs typeface="+mn-cs"/>
                        </a:rPr>
                        <a:t>Don’t have budget</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18135">
                <a:tc>
                  <a:txBody>
                    <a:bodyPr/>
                    <a:lstStyle/>
                    <a:p>
                      <a:pPr marL="0" algn="l" defTabSz="932742" rtl="0" eaLnBrk="1" fontAlgn="b" latinLnBrk="0" hangingPunct="1">
                        <a:lnSpc>
                          <a:spcPct val="100000"/>
                        </a:lnSpc>
                      </a:pPr>
                      <a:r>
                        <a:rPr lang="en-US" sz="1400" b="0" i="0" u="none" strike="noStrike" kern="1200" spc="0" baseline="0">
                          <a:solidFill>
                            <a:schemeClr val="accent5"/>
                          </a:solidFill>
                          <a:effectLst/>
                          <a:latin typeface="+mj-lt"/>
                          <a:ea typeface="+mn-ea"/>
                          <a:cs typeface="+mn-cs"/>
                        </a:rPr>
                        <a:t>Don’t have human resources to implement &amp; manage</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18135">
                <a:tc>
                  <a:txBody>
                    <a:bodyPr/>
                    <a:lstStyle/>
                    <a:p>
                      <a:pPr marL="0" algn="l" defTabSz="932742" rtl="0" eaLnBrk="1" fontAlgn="b" latinLnBrk="0" hangingPunct="1">
                        <a:lnSpc>
                          <a:spcPct val="100000"/>
                        </a:lnSpc>
                      </a:pPr>
                      <a:r>
                        <a:rPr lang="en-US" sz="1400" b="0" i="0" u="none" strike="noStrike" kern="1200" spc="0">
                          <a:solidFill>
                            <a:schemeClr val="accent5"/>
                          </a:solidFill>
                          <a:effectLst/>
                          <a:latin typeface="+mj-lt"/>
                          <a:ea typeface="+mn-ea"/>
                          <a:cs typeface="+mn-cs"/>
                        </a:rPr>
                        <a:t>Too complex to implement</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643923"/>
                  </a:ext>
                </a:extLst>
              </a:tr>
            </a:tbl>
          </a:graphicData>
        </a:graphic>
      </p:graphicFrame>
      <p:sp>
        <p:nvSpPr>
          <p:cNvPr id="8" name="Rectangle 7">
            <a:extLst>
              <a:ext uri="{FF2B5EF4-FFF2-40B4-BE49-F238E27FC236}">
                <a16:creationId xmlns:a16="http://schemas.microsoft.com/office/drawing/2014/main" id="{471FC178-118E-4000-981A-A6AE8508958D}"/>
              </a:ext>
            </a:extLst>
          </p:cNvPr>
          <p:cNvSpPr/>
          <p:nvPr/>
        </p:nvSpPr>
        <p:spPr bwMode="auto">
          <a:xfrm>
            <a:off x="8455068" y="1217048"/>
            <a:ext cx="2148784"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9" name="Content Placeholder 5">
            <a:extLst>
              <a:ext uri="{FF2B5EF4-FFF2-40B4-BE49-F238E27FC236}">
                <a16:creationId xmlns:a16="http://schemas.microsoft.com/office/drawing/2014/main" id="{5C254FA4-2390-4B31-95FB-5B28B58158FD}"/>
              </a:ext>
            </a:extLst>
          </p:cNvPr>
          <p:cNvSpPr txBox="1">
            <a:spLocks/>
          </p:cNvSpPr>
          <p:nvPr/>
        </p:nvSpPr>
        <p:spPr>
          <a:xfrm>
            <a:off x="10827155" y="1216866"/>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33%</a:t>
            </a:r>
          </a:p>
        </p:txBody>
      </p:sp>
      <p:sp>
        <p:nvSpPr>
          <p:cNvPr id="16" name="Rectangle 15">
            <a:extLst>
              <a:ext uri="{FF2B5EF4-FFF2-40B4-BE49-F238E27FC236}">
                <a16:creationId xmlns:a16="http://schemas.microsoft.com/office/drawing/2014/main" id="{11C1E497-605C-4F11-9BC0-03D9EC17F8EB}"/>
              </a:ext>
            </a:extLst>
          </p:cNvPr>
          <p:cNvSpPr/>
          <p:nvPr/>
        </p:nvSpPr>
        <p:spPr bwMode="auto">
          <a:xfrm>
            <a:off x="8455068" y="2227622"/>
            <a:ext cx="2029217"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18" name="Content Placeholder 5">
            <a:extLst>
              <a:ext uri="{FF2B5EF4-FFF2-40B4-BE49-F238E27FC236}">
                <a16:creationId xmlns:a16="http://schemas.microsoft.com/office/drawing/2014/main" id="{5B1442FE-E06C-49EF-B66D-FC13AEFAC7F9}"/>
              </a:ext>
            </a:extLst>
          </p:cNvPr>
          <p:cNvSpPr txBox="1">
            <a:spLocks/>
          </p:cNvSpPr>
          <p:nvPr/>
        </p:nvSpPr>
        <p:spPr>
          <a:xfrm>
            <a:off x="10827155" y="2227440"/>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31%</a:t>
            </a:r>
          </a:p>
        </p:txBody>
      </p:sp>
      <p:sp>
        <p:nvSpPr>
          <p:cNvPr id="19" name="Rectangle 18">
            <a:extLst>
              <a:ext uri="{FF2B5EF4-FFF2-40B4-BE49-F238E27FC236}">
                <a16:creationId xmlns:a16="http://schemas.microsoft.com/office/drawing/2014/main" id="{0DC21F91-C32C-4153-9EA5-C809631D0DD2}"/>
              </a:ext>
            </a:extLst>
          </p:cNvPr>
          <p:cNvSpPr/>
          <p:nvPr/>
        </p:nvSpPr>
        <p:spPr bwMode="auto">
          <a:xfrm>
            <a:off x="8455069" y="3228223"/>
            <a:ext cx="1828800"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1" name="Content Placeholder 5">
            <a:extLst>
              <a:ext uri="{FF2B5EF4-FFF2-40B4-BE49-F238E27FC236}">
                <a16:creationId xmlns:a16="http://schemas.microsoft.com/office/drawing/2014/main" id="{7B05D3FD-32FE-4754-B6A9-48E83D089F22}"/>
              </a:ext>
            </a:extLst>
          </p:cNvPr>
          <p:cNvSpPr txBox="1">
            <a:spLocks/>
          </p:cNvSpPr>
          <p:nvPr/>
        </p:nvSpPr>
        <p:spPr>
          <a:xfrm>
            <a:off x="10827155" y="3228041"/>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28%</a:t>
            </a:r>
          </a:p>
        </p:txBody>
      </p:sp>
      <p:sp>
        <p:nvSpPr>
          <p:cNvPr id="22" name="Rectangle 21">
            <a:extLst>
              <a:ext uri="{FF2B5EF4-FFF2-40B4-BE49-F238E27FC236}">
                <a16:creationId xmlns:a16="http://schemas.microsoft.com/office/drawing/2014/main" id="{84F29861-0B6B-4113-93B8-A51359626015}"/>
              </a:ext>
            </a:extLst>
          </p:cNvPr>
          <p:cNvSpPr/>
          <p:nvPr/>
        </p:nvSpPr>
        <p:spPr bwMode="auto">
          <a:xfrm>
            <a:off x="8455069" y="4266825"/>
            <a:ext cx="1828800"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3" name="Content Placeholder 5">
            <a:extLst>
              <a:ext uri="{FF2B5EF4-FFF2-40B4-BE49-F238E27FC236}">
                <a16:creationId xmlns:a16="http://schemas.microsoft.com/office/drawing/2014/main" id="{9376CF34-F41E-475B-87B0-FCDE0A9F5CA2}"/>
              </a:ext>
            </a:extLst>
          </p:cNvPr>
          <p:cNvSpPr txBox="1">
            <a:spLocks/>
          </p:cNvSpPr>
          <p:nvPr/>
        </p:nvSpPr>
        <p:spPr>
          <a:xfrm>
            <a:off x="10827155" y="4266643"/>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28%</a:t>
            </a:r>
          </a:p>
        </p:txBody>
      </p:sp>
      <p:sp>
        <p:nvSpPr>
          <p:cNvPr id="24" name="Rectangle 23">
            <a:extLst>
              <a:ext uri="{FF2B5EF4-FFF2-40B4-BE49-F238E27FC236}">
                <a16:creationId xmlns:a16="http://schemas.microsoft.com/office/drawing/2014/main" id="{8218BD24-CD68-4394-B94C-61C22C9B6A7A}"/>
              </a:ext>
            </a:extLst>
          </p:cNvPr>
          <p:cNvSpPr/>
          <p:nvPr/>
        </p:nvSpPr>
        <p:spPr bwMode="auto">
          <a:xfrm>
            <a:off x="8455069" y="5268907"/>
            <a:ext cx="1766169"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5" name="Content Placeholder 5">
            <a:extLst>
              <a:ext uri="{FF2B5EF4-FFF2-40B4-BE49-F238E27FC236}">
                <a16:creationId xmlns:a16="http://schemas.microsoft.com/office/drawing/2014/main" id="{C0CFDA60-CF1B-44E5-92DF-A5DBE0FAE970}"/>
              </a:ext>
            </a:extLst>
          </p:cNvPr>
          <p:cNvSpPr txBox="1">
            <a:spLocks/>
          </p:cNvSpPr>
          <p:nvPr/>
        </p:nvSpPr>
        <p:spPr>
          <a:xfrm>
            <a:off x="10827155" y="5268725"/>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27%</a:t>
            </a:r>
          </a:p>
        </p:txBody>
      </p:sp>
      <p:sp>
        <p:nvSpPr>
          <p:cNvPr id="17" name="Rectangle 16">
            <a:extLst>
              <a:ext uri="{FF2B5EF4-FFF2-40B4-BE49-F238E27FC236}">
                <a16:creationId xmlns:a16="http://schemas.microsoft.com/office/drawing/2014/main" id="{78A04AB8-B9E1-468D-AA5F-869522C78364}"/>
              </a:ext>
            </a:extLst>
          </p:cNvPr>
          <p:cNvSpPr/>
          <p:nvPr/>
        </p:nvSpPr>
        <p:spPr>
          <a:xfrm>
            <a:off x="455994" y="4019589"/>
            <a:ext cx="5331031" cy="738664"/>
          </a:xfrm>
          <a:prstGeom prst="rect">
            <a:avLst/>
          </a:prstGeom>
        </p:spPr>
        <p:txBody>
          <a:bodyPr wrap="square" lIns="0" tIns="0" rIns="0" bIns="0">
            <a:spAutoFit/>
          </a:bodyPr>
          <a:lstStyle/>
          <a:p>
            <a:r>
              <a:rPr lang="en-US" sz="1600">
                <a:solidFill>
                  <a:schemeClr val="bg1"/>
                </a:solidFill>
                <a:latin typeface="+mj-lt"/>
              </a:rPr>
              <a:t>As your trusted advisor, </a:t>
            </a:r>
            <a:br>
              <a:rPr lang="en-US" sz="1600">
                <a:solidFill>
                  <a:schemeClr val="bg1"/>
                </a:solidFill>
                <a:latin typeface="+mj-lt"/>
              </a:rPr>
            </a:br>
            <a:r>
              <a:rPr lang="en-US" sz="1600">
                <a:solidFill>
                  <a:schemeClr val="bg1"/>
                </a:solidFill>
                <a:latin typeface="+mj-lt"/>
              </a:rPr>
              <a:t>we’re here to help.</a:t>
            </a:r>
            <a:br>
              <a:rPr lang="en-US" sz="1600">
                <a:latin typeface="+mj-lt"/>
              </a:rPr>
            </a:br>
            <a:endParaRPr lang="en-US" sz="1600">
              <a:latin typeface="+mj-lt"/>
            </a:endParaRPr>
          </a:p>
        </p:txBody>
      </p:sp>
      <p:cxnSp>
        <p:nvCxnSpPr>
          <p:cNvPr id="28" name="Straight Connector 27">
            <a:extLst>
              <a:ext uri="{FF2B5EF4-FFF2-40B4-BE49-F238E27FC236}">
                <a16:creationId xmlns:a16="http://schemas.microsoft.com/office/drawing/2014/main" id="{E897C132-7D78-4FF0-9690-78FAF43CEF9B}"/>
              </a:ext>
            </a:extLst>
          </p:cNvPr>
          <p:cNvCxnSpPr>
            <a:cxnSpLocks/>
          </p:cNvCxnSpPr>
          <p:nvPr/>
        </p:nvCxnSpPr>
        <p:spPr>
          <a:xfrm flipV="1">
            <a:off x="5385983" y="1379886"/>
            <a:ext cx="0" cy="409822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965724"/>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9554A1E2-9DB2-4AEE-8D96-2096DC571C97}"/>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5" name="Table 4">
            <a:extLst>
              <a:ext uri="{FF2B5EF4-FFF2-40B4-BE49-F238E27FC236}">
                <a16:creationId xmlns:a16="http://schemas.microsoft.com/office/drawing/2014/main" id="{798BF1DC-7172-4E4C-93D9-F65DA84AD1FA}"/>
              </a:ext>
            </a:extLst>
          </p:cNvPr>
          <p:cNvGraphicFramePr>
            <a:graphicFrameLocks noGrp="1"/>
          </p:cNvGraphicFramePr>
          <p:nvPr>
            <p:extLst>
              <p:ext uri="{D42A27DB-BD31-4B8C-83A1-F6EECF244321}">
                <p14:modId xmlns:p14="http://schemas.microsoft.com/office/powerpoint/2010/main" val="1582836268"/>
              </p:ext>
            </p:extLst>
          </p:nvPr>
        </p:nvGraphicFramePr>
        <p:xfrm>
          <a:off x="5830030" y="1621366"/>
          <a:ext cx="5932433" cy="4532460"/>
        </p:xfrm>
        <a:graphic>
          <a:graphicData uri="http://schemas.openxmlformats.org/drawingml/2006/table">
            <a:tbl>
              <a:tblPr>
                <a:tableStyleId>{5C22544A-7EE6-4342-B048-85BDC9FD1C3A}</a:tableStyleId>
              </a:tblPr>
              <a:tblGrid>
                <a:gridCol w="2678539">
                  <a:extLst>
                    <a:ext uri="{9D8B030D-6E8A-4147-A177-3AD203B41FA5}">
                      <a16:colId xmlns:a16="http://schemas.microsoft.com/office/drawing/2014/main" val="20000"/>
                    </a:ext>
                  </a:extLst>
                </a:gridCol>
                <a:gridCol w="3253894">
                  <a:extLst>
                    <a:ext uri="{9D8B030D-6E8A-4147-A177-3AD203B41FA5}">
                      <a16:colId xmlns:a16="http://schemas.microsoft.com/office/drawing/2014/main" val="1195867931"/>
                    </a:ext>
                  </a:extLst>
                </a:gridCol>
              </a:tblGrid>
              <a:tr h="906492">
                <a:tc>
                  <a:txBody>
                    <a:bodyPr/>
                    <a:lstStyle/>
                    <a:p>
                      <a:pPr algn="l" fontAlgn="b"/>
                      <a:r>
                        <a:rPr lang="en-US" sz="1600" b="0" i="0" u="none" strike="noStrike">
                          <a:solidFill>
                            <a:schemeClr val="bg1"/>
                          </a:solidFill>
                          <a:effectLst/>
                          <a:latin typeface="+mn-lt"/>
                        </a:rPr>
                        <a:t>Ensuring </a:t>
                      </a:r>
                      <a:br>
                        <a:rPr lang="en-US" sz="1600" b="0" i="0" u="none" strike="noStrike">
                          <a:solidFill>
                            <a:schemeClr val="tx1"/>
                          </a:solidFill>
                          <a:effectLst/>
                          <a:latin typeface="+mn-lt"/>
                        </a:rPr>
                      </a:br>
                      <a:r>
                        <a:rPr lang="en-US" sz="1600" b="1" i="0" u="none" strike="noStrike">
                          <a:solidFill>
                            <a:schemeClr val="accent5"/>
                          </a:solidFill>
                          <a:effectLst/>
                          <a:latin typeface="+mj-lt"/>
                        </a:rPr>
                        <a:t>data privacy</a:t>
                      </a: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defRPr/>
                      </a:pPr>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906492">
                <a:tc>
                  <a:txBody>
                    <a:bodyPr/>
                    <a:lstStyle/>
                    <a:p>
                      <a:pPr algn="l" fontAlgn="b"/>
                      <a:r>
                        <a:rPr lang="en-US" sz="1600" b="0" i="0" u="none" strike="noStrike">
                          <a:solidFill>
                            <a:schemeClr val="bg1"/>
                          </a:solidFill>
                          <a:effectLst/>
                          <a:latin typeface="+mn-lt"/>
                        </a:rPr>
                        <a:t>Ensuring </a:t>
                      </a:r>
                      <a:br>
                        <a:rPr lang="en-US" sz="1600" b="0" i="0" u="none" strike="noStrike">
                          <a:solidFill>
                            <a:schemeClr val="tx1"/>
                          </a:solidFill>
                          <a:effectLst/>
                          <a:latin typeface="+mn-lt"/>
                        </a:rPr>
                      </a:br>
                      <a:r>
                        <a:rPr lang="en-US" sz="1600" b="1" i="0" u="none" strike="noStrike" kern="1200">
                          <a:solidFill>
                            <a:schemeClr val="accent5"/>
                          </a:solidFill>
                          <a:effectLst/>
                          <a:latin typeface="+mj-lt"/>
                          <a:ea typeface="+mn-ea"/>
                          <a:cs typeface="+mn-cs"/>
                        </a:rPr>
                        <a:t>network-level security </a:t>
                      </a:r>
                      <a:endParaRPr lang="en-US" sz="1600" b="0" i="0" u="none" strike="noStrike">
                        <a:solidFill>
                          <a:schemeClr val="accent5"/>
                        </a:solidFill>
                        <a:effectLst/>
                        <a:latin typeface="+mn-lt"/>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906492">
                <a:tc>
                  <a:txBody>
                    <a:bodyPr/>
                    <a:lstStyle/>
                    <a:p>
                      <a:pPr algn="l" fontAlgn="b"/>
                      <a:r>
                        <a:rPr lang="en-US" sz="1600" b="1" i="0" u="none" strike="noStrike" kern="1200">
                          <a:solidFill>
                            <a:schemeClr val="accent5"/>
                          </a:solidFill>
                          <a:effectLst/>
                          <a:latin typeface="+mj-lt"/>
                          <a:ea typeface="+mn-ea"/>
                          <a:cs typeface="+mn-cs"/>
                        </a:rPr>
                        <a:t>Security endpoints </a:t>
                      </a:r>
                      <a:br>
                        <a:rPr lang="en-US" sz="1600" b="1" i="0" u="none" strike="noStrike" kern="1200">
                          <a:solidFill>
                            <a:schemeClr val="tx2"/>
                          </a:solidFill>
                          <a:effectLst/>
                          <a:latin typeface="+mj-lt"/>
                          <a:ea typeface="+mn-ea"/>
                          <a:cs typeface="+mn-cs"/>
                        </a:rPr>
                      </a:br>
                      <a:r>
                        <a:rPr lang="en-US" sz="1600" b="0" i="0" u="none" strike="noStrike">
                          <a:solidFill>
                            <a:schemeClr val="bg1"/>
                          </a:solidFill>
                          <a:effectLst/>
                          <a:latin typeface="+mn-lt"/>
                        </a:rPr>
                        <a:t>for each IoT device</a:t>
                      </a: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906492">
                <a:tc>
                  <a:txBody>
                    <a:bodyPr/>
                    <a:lstStyle/>
                    <a:p>
                      <a:pPr algn="l" fontAlgn="b"/>
                      <a:r>
                        <a:rPr lang="en-US" sz="1600" b="1" i="0" u="none" strike="noStrike" kern="1200">
                          <a:solidFill>
                            <a:schemeClr val="accent5"/>
                          </a:solidFill>
                          <a:effectLst/>
                          <a:latin typeface="+mj-lt"/>
                          <a:ea typeface="+mn-ea"/>
                          <a:cs typeface="+mn-cs"/>
                        </a:rPr>
                        <a:t>Tracking</a:t>
                      </a:r>
                      <a:r>
                        <a:rPr lang="en-US" sz="1600" b="1" i="0" u="none" strike="noStrike">
                          <a:solidFill>
                            <a:schemeClr val="accent5"/>
                          </a:solidFill>
                          <a:effectLst/>
                          <a:latin typeface="+mn-lt"/>
                        </a:rPr>
                        <a:t> </a:t>
                      </a:r>
                      <a:r>
                        <a:rPr lang="en-US" sz="1600" b="1" i="0" u="none" strike="noStrike" kern="1200">
                          <a:solidFill>
                            <a:schemeClr val="accent5"/>
                          </a:solidFill>
                          <a:effectLst/>
                          <a:latin typeface="+mj-lt"/>
                          <a:ea typeface="+mn-ea"/>
                          <a:cs typeface="+mn-cs"/>
                        </a:rPr>
                        <a:t>and</a:t>
                      </a:r>
                      <a:r>
                        <a:rPr lang="en-US" sz="1600" b="1" i="0" u="none" strike="noStrike">
                          <a:solidFill>
                            <a:schemeClr val="accent5"/>
                          </a:solidFill>
                          <a:effectLst/>
                          <a:latin typeface="+mn-lt"/>
                        </a:rPr>
                        <a:t> </a:t>
                      </a:r>
                      <a:r>
                        <a:rPr lang="en-US" sz="1600" b="1" i="0" u="none" strike="noStrike" kern="1200">
                          <a:solidFill>
                            <a:schemeClr val="accent5"/>
                          </a:solidFill>
                          <a:effectLst/>
                          <a:latin typeface="+mj-lt"/>
                          <a:ea typeface="+mn-ea"/>
                          <a:cs typeface="+mn-cs"/>
                        </a:rPr>
                        <a:t>managing</a:t>
                      </a:r>
                      <a:r>
                        <a:rPr lang="en-US" sz="1600" b="1" i="0" u="none" strike="noStrike">
                          <a:solidFill>
                            <a:schemeClr val="accent5"/>
                          </a:solidFill>
                          <a:effectLst/>
                          <a:latin typeface="+mn-lt"/>
                        </a:rPr>
                        <a:t> </a:t>
                      </a:r>
                      <a:br>
                        <a:rPr lang="en-US" sz="1600" b="1" i="0" u="none" strike="noStrike">
                          <a:solidFill>
                            <a:schemeClr val="tx1"/>
                          </a:solidFill>
                          <a:effectLst/>
                          <a:latin typeface="+mn-lt"/>
                        </a:rPr>
                      </a:br>
                      <a:r>
                        <a:rPr lang="en-US" sz="1600" b="0" i="0" u="none" strike="noStrike">
                          <a:solidFill>
                            <a:schemeClr val="bg1"/>
                          </a:solidFill>
                          <a:effectLst/>
                          <a:latin typeface="+mn-lt"/>
                        </a:rPr>
                        <a:t>each IoT device</a:t>
                      </a: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906492">
                <a:tc>
                  <a:txBody>
                    <a:bodyPr/>
                    <a:lstStyle/>
                    <a:p>
                      <a:pPr algn="l" fontAlgn="b"/>
                      <a:r>
                        <a:rPr lang="en-US" sz="1600" b="0" i="0" u="none" strike="noStrike">
                          <a:solidFill>
                            <a:schemeClr val="bg1"/>
                          </a:solidFill>
                          <a:effectLst/>
                          <a:latin typeface="+mn-lt"/>
                        </a:rPr>
                        <a:t>Conducting comprehensive </a:t>
                      </a:r>
                      <a:r>
                        <a:rPr lang="en-US" sz="1600" b="1" i="0" u="none" strike="noStrike" kern="1200">
                          <a:solidFill>
                            <a:schemeClr val="accent5"/>
                          </a:solidFill>
                          <a:effectLst/>
                          <a:latin typeface="+mj-lt"/>
                          <a:ea typeface="+mn-ea"/>
                          <a:cs typeface="+mn-cs"/>
                        </a:rPr>
                        <a:t>training</a:t>
                      </a:r>
                      <a:r>
                        <a:rPr lang="en-US" sz="1600" b="1" i="0" u="none" strike="noStrike">
                          <a:solidFill>
                            <a:schemeClr val="accent5"/>
                          </a:solidFill>
                          <a:effectLst/>
                          <a:latin typeface="+mn-lt"/>
                        </a:rPr>
                        <a:t> </a:t>
                      </a:r>
                      <a:r>
                        <a:rPr lang="en-US" sz="1600" b="1" i="0" u="none" strike="noStrike" kern="1200">
                          <a:solidFill>
                            <a:schemeClr val="accent5"/>
                          </a:solidFill>
                          <a:effectLst/>
                          <a:latin typeface="+mj-lt"/>
                          <a:ea typeface="+mn-ea"/>
                          <a:cs typeface="+mn-cs"/>
                        </a:rPr>
                        <a:t>programs</a:t>
                      </a:r>
                      <a:r>
                        <a:rPr lang="en-US" sz="1600" b="1" i="0" u="none" strike="noStrike">
                          <a:solidFill>
                            <a:schemeClr val="accent5"/>
                          </a:solidFill>
                          <a:effectLst/>
                          <a:latin typeface="+mn-lt"/>
                        </a:rPr>
                        <a:t> </a:t>
                      </a:r>
                      <a:endParaRPr lang="en-US" sz="1600" b="0" i="0" u="none" strike="noStrike">
                        <a:solidFill>
                          <a:schemeClr val="accent5"/>
                        </a:solidFill>
                        <a:effectLst/>
                        <a:latin typeface="+mn-lt"/>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643923"/>
                  </a:ext>
                </a:extLst>
              </a:tr>
            </a:tbl>
          </a:graphicData>
        </a:graphic>
      </p:graphicFrame>
      <p:sp>
        <p:nvSpPr>
          <p:cNvPr id="2" name="Title 1">
            <a:extLst>
              <a:ext uri="{FF2B5EF4-FFF2-40B4-BE49-F238E27FC236}">
                <a16:creationId xmlns:a16="http://schemas.microsoft.com/office/drawing/2014/main" id="{127B556B-9FE2-4D29-ABDD-931B8BFA82C2}"/>
              </a:ext>
            </a:extLst>
          </p:cNvPr>
          <p:cNvSpPr>
            <a:spLocks noGrp="1"/>
          </p:cNvSpPr>
          <p:nvPr>
            <p:ph type="title"/>
          </p:nvPr>
        </p:nvSpPr>
        <p:spPr/>
        <p:txBody>
          <a:bodyPr/>
          <a:lstStyle/>
          <a:p>
            <a:r>
              <a:rPr lang="en-US" sz="2800">
                <a:solidFill>
                  <a:schemeClr val="bg1"/>
                </a:solidFill>
              </a:rPr>
              <a:t>Security concerns during implementation remain a concern</a:t>
            </a:r>
          </a:p>
        </p:txBody>
      </p:sp>
      <p:sp>
        <p:nvSpPr>
          <p:cNvPr id="19" name="Content Placeholder 5">
            <a:extLst>
              <a:ext uri="{FF2B5EF4-FFF2-40B4-BE49-F238E27FC236}">
                <a16:creationId xmlns:a16="http://schemas.microsoft.com/office/drawing/2014/main" id="{094BDA7A-E7E6-4C04-8EC8-1FFFBBD4C464}"/>
              </a:ext>
            </a:extLst>
          </p:cNvPr>
          <p:cNvSpPr txBox="1">
            <a:spLocks/>
          </p:cNvSpPr>
          <p:nvPr/>
        </p:nvSpPr>
        <p:spPr>
          <a:xfrm>
            <a:off x="8502878" y="-2295707"/>
            <a:ext cx="4994275" cy="478566"/>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10000"/>
              </a:lnSpc>
              <a:spcBef>
                <a:spcPts val="0"/>
              </a:spcBef>
              <a:spcAft>
                <a:spcPts val="300"/>
              </a:spcAft>
              <a:buClrTx/>
              <a:buSzPct val="90000"/>
              <a:buFont typeface="Arial" panose="020B0604020202020204" pitchFamily="34" charset="0"/>
              <a:buNone/>
              <a:tabLst/>
              <a:defRPr/>
            </a:pPr>
            <a:r>
              <a:rPr kumimoji="0" lang="en-US" sz="1200" b="0" i="0" u="none" strike="noStrike" kern="1200" cap="none" spc="0" normalizeH="0" baseline="0" noProof="0">
                <a:ln>
                  <a:noFill/>
                </a:ln>
                <a:solidFill>
                  <a:srgbClr val="FFFFFF">
                    <a:lumMod val="95000"/>
                  </a:srgbClr>
                </a:solidFill>
                <a:effectLst/>
                <a:uLnTx/>
                <a:uFillTx/>
                <a:latin typeface="Segoe UI Semibold"/>
                <a:ea typeface="+mn-ea"/>
                <a:cs typeface="Segoe UI" panose="020B0502040204020203" pitchFamily="34" charset="0"/>
              </a:rPr>
              <a:t>TYPES OF IoT SECURITY CONSIDERATIONS</a:t>
            </a:r>
          </a:p>
        </p:txBody>
      </p:sp>
      <p:sp>
        <p:nvSpPr>
          <p:cNvPr id="13" name="Content Placeholder 5">
            <a:extLst>
              <a:ext uri="{FF2B5EF4-FFF2-40B4-BE49-F238E27FC236}">
                <a16:creationId xmlns:a16="http://schemas.microsoft.com/office/drawing/2014/main" id="{640B4708-8498-4A9B-9774-6DA72DA1DBA6}"/>
              </a:ext>
            </a:extLst>
          </p:cNvPr>
          <p:cNvSpPr txBox="1">
            <a:spLocks/>
          </p:cNvSpPr>
          <p:nvPr/>
        </p:nvSpPr>
        <p:spPr>
          <a:xfrm>
            <a:off x="455995" y="1279269"/>
            <a:ext cx="3143249" cy="258350"/>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IoT security considerations</a:t>
            </a:r>
          </a:p>
        </p:txBody>
      </p:sp>
      <p:cxnSp>
        <p:nvCxnSpPr>
          <p:cNvPr id="14" name="Straight Connector 13">
            <a:extLst>
              <a:ext uri="{FF2B5EF4-FFF2-40B4-BE49-F238E27FC236}">
                <a16:creationId xmlns:a16="http://schemas.microsoft.com/office/drawing/2014/main" id="{1BE68A33-A0C0-4E80-97DE-8E67FE1656AB}"/>
              </a:ext>
            </a:extLst>
          </p:cNvPr>
          <p:cNvCxnSpPr>
            <a:cxnSpLocks/>
          </p:cNvCxnSpPr>
          <p:nvPr/>
        </p:nvCxnSpPr>
        <p:spPr>
          <a:xfrm>
            <a:off x="455995" y="1621366"/>
            <a:ext cx="4565456"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17" name="Group 16">
            <a:extLst>
              <a:ext uri="{FF2B5EF4-FFF2-40B4-BE49-F238E27FC236}">
                <a16:creationId xmlns:a16="http://schemas.microsoft.com/office/drawing/2014/main" id="{0EA5D660-28D8-4C1D-A43B-717FD3FCFCC1}"/>
              </a:ext>
            </a:extLst>
          </p:cNvPr>
          <p:cNvGrpSpPr/>
          <p:nvPr/>
        </p:nvGrpSpPr>
        <p:grpSpPr>
          <a:xfrm>
            <a:off x="822655" y="2144027"/>
            <a:ext cx="3699240" cy="3699240"/>
            <a:chOff x="547082" y="2144027"/>
            <a:chExt cx="3699240" cy="3699240"/>
          </a:xfrm>
        </p:grpSpPr>
        <p:sp>
          <p:nvSpPr>
            <p:cNvPr id="20" name="Block Arc 19">
              <a:extLst>
                <a:ext uri="{FF2B5EF4-FFF2-40B4-BE49-F238E27FC236}">
                  <a16:creationId xmlns:a16="http://schemas.microsoft.com/office/drawing/2014/main" id="{224E05C7-5C4B-4D8A-A05B-7C4B9B6AC492}"/>
                </a:ext>
              </a:extLst>
            </p:cNvPr>
            <p:cNvSpPr/>
            <p:nvPr/>
          </p:nvSpPr>
          <p:spPr bwMode="auto">
            <a:xfrm rot="5400000">
              <a:off x="547082" y="2144027"/>
              <a:ext cx="3699240" cy="3699240"/>
            </a:xfrm>
            <a:prstGeom prst="blockArc">
              <a:avLst>
                <a:gd name="adj1" fmla="val 9974846"/>
                <a:gd name="adj2" fmla="val 9973129"/>
                <a:gd name="adj3" fmla="val 6826"/>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4" name="Block Arc 23">
              <a:extLst>
                <a:ext uri="{FF2B5EF4-FFF2-40B4-BE49-F238E27FC236}">
                  <a16:creationId xmlns:a16="http://schemas.microsoft.com/office/drawing/2014/main" id="{6BA4E053-BDF6-4329-B830-D287945849A0}"/>
                </a:ext>
              </a:extLst>
            </p:cNvPr>
            <p:cNvSpPr/>
            <p:nvPr/>
          </p:nvSpPr>
          <p:spPr bwMode="auto">
            <a:xfrm rot="5400000">
              <a:off x="547082" y="2144027"/>
              <a:ext cx="3699240" cy="3699240"/>
            </a:xfrm>
            <a:prstGeom prst="blockArc">
              <a:avLst>
                <a:gd name="adj1" fmla="val 10800000"/>
                <a:gd name="adj2" fmla="val 10176139"/>
                <a:gd name="adj3" fmla="val 6943"/>
              </a:avLst>
            </a:prstGeom>
            <a:gradFill>
              <a:gsLst>
                <a:gs pos="0">
                  <a:schemeClr val="accent5"/>
                </a:gs>
                <a:gs pos="100000">
                  <a:schemeClr val="tx2"/>
                </a:gs>
              </a:gsLst>
              <a:lin ang="27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25" name="Rectangle 24">
              <a:extLst>
                <a:ext uri="{FF2B5EF4-FFF2-40B4-BE49-F238E27FC236}">
                  <a16:creationId xmlns:a16="http://schemas.microsoft.com/office/drawing/2014/main" id="{E91E3ACF-3AF5-4F79-BCF7-4757D454E630}"/>
                </a:ext>
              </a:extLst>
            </p:cNvPr>
            <p:cNvSpPr/>
            <p:nvPr/>
          </p:nvSpPr>
          <p:spPr>
            <a:xfrm>
              <a:off x="1556842" y="3429000"/>
              <a:ext cx="1891279" cy="1046440"/>
            </a:xfrm>
            <a:prstGeom prst="rect">
              <a:avLst/>
            </a:prstGeom>
          </p:spPr>
          <p:txBody>
            <a:bodyPr wrap="square" lIns="0" tIns="0" rIns="0" bIns="0">
              <a:spAutoFit/>
            </a:bodyPr>
            <a:lstStyle/>
            <a:p>
              <a:r>
                <a:rPr lang="en-US" sz="4000">
                  <a:gradFill flip="none" rotWithShape="1">
                    <a:gsLst>
                      <a:gs pos="0">
                        <a:schemeClr val="accent5"/>
                      </a:gs>
                      <a:gs pos="100000">
                        <a:schemeClr val="tx2"/>
                      </a:gs>
                    </a:gsLst>
                    <a:lin ang="2700000" scaled="1"/>
                    <a:tileRect/>
                  </a:gradFill>
                  <a:latin typeface="+mj-lt"/>
                </a:rPr>
                <a:t>97% </a:t>
              </a:r>
              <a:br>
                <a:rPr lang="en-US" sz="4000">
                  <a:solidFill>
                    <a:schemeClr val="tx2"/>
                  </a:solidFill>
                  <a:latin typeface="+mj-lt"/>
                </a:rPr>
              </a:br>
              <a:r>
                <a:rPr lang="en-US" sz="1400">
                  <a:solidFill>
                    <a:schemeClr val="bg1"/>
                  </a:solidFill>
                </a:rPr>
                <a:t>have security concerns when implementing IoT</a:t>
              </a:r>
            </a:p>
          </p:txBody>
        </p:sp>
      </p:grpSp>
      <p:sp>
        <p:nvSpPr>
          <p:cNvPr id="26" name="Content Placeholder 5">
            <a:extLst>
              <a:ext uri="{FF2B5EF4-FFF2-40B4-BE49-F238E27FC236}">
                <a16:creationId xmlns:a16="http://schemas.microsoft.com/office/drawing/2014/main" id="{BA732409-3E34-4BA7-8A37-A477B4B02D04}"/>
              </a:ext>
            </a:extLst>
          </p:cNvPr>
          <p:cNvSpPr txBox="1">
            <a:spLocks/>
          </p:cNvSpPr>
          <p:nvPr/>
        </p:nvSpPr>
        <p:spPr>
          <a:xfrm>
            <a:off x="5830031" y="1279269"/>
            <a:ext cx="3143249" cy="258350"/>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Types IoT security considerations</a:t>
            </a:r>
          </a:p>
        </p:txBody>
      </p:sp>
      <p:cxnSp>
        <p:nvCxnSpPr>
          <p:cNvPr id="27" name="Straight Connector 26">
            <a:extLst>
              <a:ext uri="{FF2B5EF4-FFF2-40B4-BE49-F238E27FC236}">
                <a16:creationId xmlns:a16="http://schemas.microsoft.com/office/drawing/2014/main" id="{BCC59B0C-A765-4601-82C0-40E4A8385620}"/>
              </a:ext>
            </a:extLst>
          </p:cNvPr>
          <p:cNvCxnSpPr>
            <a:cxnSpLocks/>
          </p:cNvCxnSpPr>
          <p:nvPr/>
        </p:nvCxnSpPr>
        <p:spPr>
          <a:xfrm>
            <a:off x="5830031" y="1621366"/>
            <a:ext cx="5932432"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49CCD41-5167-4CD3-A5CD-72EFA5D6ED48}"/>
              </a:ext>
            </a:extLst>
          </p:cNvPr>
          <p:cNvSpPr/>
          <p:nvPr/>
        </p:nvSpPr>
        <p:spPr bwMode="auto">
          <a:xfrm>
            <a:off x="8651631" y="1944595"/>
            <a:ext cx="2353576"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8" name="Content Placeholder 5">
            <a:extLst>
              <a:ext uri="{FF2B5EF4-FFF2-40B4-BE49-F238E27FC236}">
                <a16:creationId xmlns:a16="http://schemas.microsoft.com/office/drawing/2014/main" id="{C6A2BC19-968E-402C-8EFD-F7B9C1CE372F}"/>
              </a:ext>
            </a:extLst>
          </p:cNvPr>
          <p:cNvSpPr txBox="1">
            <a:spLocks/>
          </p:cNvSpPr>
          <p:nvPr/>
        </p:nvSpPr>
        <p:spPr>
          <a:xfrm>
            <a:off x="11228510" y="1944413"/>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47%</a:t>
            </a:r>
          </a:p>
        </p:txBody>
      </p:sp>
      <p:sp>
        <p:nvSpPr>
          <p:cNvPr id="31" name="Rectangle 30">
            <a:extLst>
              <a:ext uri="{FF2B5EF4-FFF2-40B4-BE49-F238E27FC236}">
                <a16:creationId xmlns:a16="http://schemas.microsoft.com/office/drawing/2014/main" id="{B7E839FB-9C3D-4F86-873F-9B98953DDCEA}"/>
              </a:ext>
            </a:extLst>
          </p:cNvPr>
          <p:cNvSpPr/>
          <p:nvPr/>
        </p:nvSpPr>
        <p:spPr bwMode="auto">
          <a:xfrm>
            <a:off x="8651631" y="2811597"/>
            <a:ext cx="2168769"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32" name="Content Placeholder 5">
            <a:extLst>
              <a:ext uri="{FF2B5EF4-FFF2-40B4-BE49-F238E27FC236}">
                <a16:creationId xmlns:a16="http://schemas.microsoft.com/office/drawing/2014/main" id="{D2538989-4561-4BB6-8EDF-27858019BF35}"/>
              </a:ext>
            </a:extLst>
          </p:cNvPr>
          <p:cNvSpPr txBox="1">
            <a:spLocks/>
          </p:cNvSpPr>
          <p:nvPr/>
        </p:nvSpPr>
        <p:spPr>
          <a:xfrm>
            <a:off x="11228510" y="2811415"/>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43%</a:t>
            </a:r>
          </a:p>
        </p:txBody>
      </p:sp>
      <p:sp>
        <p:nvSpPr>
          <p:cNvPr id="33" name="Rectangle 32">
            <a:extLst>
              <a:ext uri="{FF2B5EF4-FFF2-40B4-BE49-F238E27FC236}">
                <a16:creationId xmlns:a16="http://schemas.microsoft.com/office/drawing/2014/main" id="{F69ED983-99A0-44B9-B5EF-AFB491DDE8B7}"/>
              </a:ext>
            </a:extLst>
          </p:cNvPr>
          <p:cNvSpPr/>
          <p:nvPr/>
        </p:nvSpPr>
        <p:spPr bwMode="auto">
          <a:xfrm>
            <a:off x="8651632" y="3723262"/>
            <a:ext cx="2028092"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34" name="Content Placeholder 5">
            <a:extLst>
              <a:ext uri="{FF2B5EF4-FFF2-40B4-BE49-F238E27FC236}">
                <a16:creationId xmlns:a16="http://schemas.microsoft.com/office/drawing/2014/main" id="{284556DD-89CC-483D-9828-CC7696634A74}"/>
              </a:ext>
            </a:extLst>
          </p:cNvPr>
          <p:cNvSpPr txBox="1">
            <a:spLocks/>
          </p:cNvSpPr>
          <p:nvPr/>
        </p:nvSpPr>
        <p:spPr>
          <a:xfrm>
            <a:off x="11228510" y="3723080"/>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40%</a:t>
            </a:r>
          </a:p>
        </p:txBody>
      </p:sp>
      <p:sp>
        <p:nvSpPr>
          <p:cNvPr id="35" name="Rectangle 34">
            <a:extLst>
              <a:ext uri="{FF2B5EF4-FFF2-40B4-BE49-F238E27FC236}">
                <a16:creationId xmlns:a16="http://schemas.microsoft.com/office/drawing/2014/main" id="{F971E824-34BE-4F54-BC71-267376133277}"/>
              </a:ext>
            </a:extLst>
          </p:cNvPr>
          <p:cNvSpPr/>
          <p:nvPr/>
        </p:nvSpPr>
        <p:spPr bwMode="auto">
          <a:xfrm>
            <a:off x="8651632" y="4637662"/>
            <a:ext cx="1887414"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36" name="Content Placeholder 5">
            <a:extLst>
              <a:ext uri="{FF2B5EF4-FFF2-40B4-BE49-F238E27FC236}">
                <a16:creationId xmlns:a16="http://schemas.microsoft.com/office/drawing/2014/main" id="{CF0488A4-E51E-46B6-BFFB-57875E140528}"/>
              </a:ext>
            </a:extLst>
          </p:cNvPr>
          <p:cNvSpPr txBox="1">
            <a:spLocks/>
          </p:cNvSpPr>
          <p:nvPr/>
        </p:nvSpPr>
        <p:spPr>
          <a:xfrm>
            <a:off x="11228510" y="4637480"/>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38%</a:t>
            </a:r>
          </a:p>
        </p:txBody>
      </p:sp>
      <p:sp>
        <p:nvSpPr>
          <p:cNvPr id="37" name="Rectangle 36">
            <a:extLst>
              <a:ext uri="{FF2B5EF4-FFF2-40B4-BE49-F238E27FC236}">
                <a16:creationId xmlns:a16="http://schemas.microsoft.com/office/drawing/2014/main" id="{F79D36DC-163F-4814-9F27-8A781653C218}"/>
              </a:ext>
            </a:extLst>
          </p:cNvPr>
          <p:cNvSpPr/>
          <p:nvPr/>
        </p:nvSpPr>
        <p:spPr bwMode="auto">
          <a:xfrm>
            <a:off x="8651632" y="5552062"/>
            <a:ext cx="1887414"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38" name="Content Placeholder 5">
            <a:extLst>
              <a:ext uri="{FF2B5EF4-FFF2-40B4-BE49-F238E27FC236}">
                <a16:creationId xmlns:a16="http://schemas.microsoft.com/office/drawing/2014/main" id="{442C3CA1-E407-4CFD-8846-C329BAC1F75C}"/>
              </a:ext>
            </a:extLst>
          </p:cNvPr>
          <p:cNvSpPr txBox="1">
            <a:spLocks/>
          </p:cNvSpPr>
          <p:nvPr/>
        </p:nvSpPr>
        <p:spPr>
          <a:xfrm>
            <a:off x="11228510" y="5551880"/>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38%</a:t>
            </a:r>
          </a:p>
        </p:txBody>
      </p:sp>
    </p:spTree>
    <p:extLst>
      <p:ext uri="{BB962C8B-B14F-4D97-AF65-F5344CB8AC3E}">
        <p14:creationId xmlns:p14="http://schemas.microsoft.com/office/powerpoint/2010/main" val="1905409454"/>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D168B825-2291-46C1-8725-58DD17CD60A1}"/>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2">
            <a:extLst>
              <a:ext uri="{FF2B5EF4-FFF2-40B4-BE49-F238E27FC236}">
                <a16:creationId xmlns:a16="http://schemas.microsoft.com/office/drawing/2014/main" id="{2145E8F6-A8FC-4A0F-8CD2-FB6906CE96FD}"/>
              </a:ext>
            </a:extLst>
          </p:cNvPr>
          <p:cNvSpPr txBox="1">
            <a:spLocks/>
          </p:cNvSpPr>
          <p:nvPr/>
        </p:nvSpPr>
        <p:spPr>
          <a:xfrm>
            <a:off x="455995" y="2641341"/>
            <a:ext cx="4285497" cy="7950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2800">
                <a:gradFill flip="none" rotWithShape="1">
                  <a:gsLst>
                    <a:gs pos="0">
                      <a:schemeClr val="accent5"/>
                    </a:gs>
                    <a:gs pos="100000">
                      <a:schemeClr val="tx2"/>
                    </a:gs>
                  </a:gsLst>
                  <a:lin ang="2700000" scaled="1"/>
                  <a:tileRect/>
                </a:gradFill>
              </a:rPr>
              <a:t>Many companies gain benefits after IoT adoption</a:t>
            </a:r>
          </a:p>
        </p:txBody>
      </p:sp>
      <p:sp>
        <p:nvSpPr>
          <p:cNvPr id="10" name="Rectangle 9">
            <a:extLst>
              <a:ext uri="{FF2B5EF4-FFF2-40B4-BE49-F238E27FC236}">
                <a16:creationId xmlns:a16="http://schemas.microsoft.com/office/drawing/2014/main" id="{863FD375-4365-43A9-9E12-D79FA2A9EA62}"/>
              </a:ext>
            </a:extLst>
          </p:cNvPr>
          <p:cNvSpPr/>
          <p:nvPr/>
        </p:nvSpPr>
        <p:spPr>
          <a:xfrm>
            <a:off x="455995" y="3612764"/>
            <a:ext cx="3909175"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2"/>
                </a:solidFill>
                <a:effectLst/>
                <a:uLnTx/>
                <a:uFillTx/>
                <a:latin typeface="Segoe UI"/>
                <a:ea typeface="+mn-ea"/>
                <a:cs typeface="+mn-cs"/>
              </a:rPr>
              <a:t>Increasing productivity </a:t>
            </a:r>
            <a:br>
              <a:rPr kumimoji="0" lang="en-US" sz="1600" b="0" i="0" u="none" strike="noStrike" kern="1200" cap="none" spc="0" normalizeH="0" baseline="0" noProof="0">
                <a:ln>
                  <a:noFill/>
                </a:ln>
                <a:solidFill>
                  <a:schemeClr val="bg2"/>
                </a:solidFill>
                <a:effectLst/>
                <a:uLnTx/>
                <a:uFillTx/>
                <a:latin typeface="Segoe UI"/>
                <a:ea typeface="+mn-ea"/>
                <a:cs typeface="+mn-cs"/>
              </a:rPr>
            </a:br>
            <a:r>
              <a:rPr kumimoji="0" lang="en-US" sz="1600" b="0" i="0" u="none" strike="noStrike" kern="1200" cap="none" spc="0" normalizeH="0" baseline="0" noProof="0">
                <a:ln>
                  <a:noFill/>
                </a:ln>
                <a:solidFill>
                  <a:schemeClr val="bg2"/>
                </a:solidFill>
                <a:effectLst/>
                <a:uLnTx/>
                <a:uFillTx/>
                <a:latin typeface="Segoe UI"/>
                <a:ea typeface="+mn-ea"/>
                <a:cs typeface="+mn-cs"/>
              </a:rPr>
              <a:t>and cost savings lead the way</a:t>
            </a:r>
          </a:p>
        </p:txBody>
      </p:sp>
      <p:graphicFrame>
        <p:nvGraphicFramePr>
          <p:cNvPr id="7" name="Table 6">
            <a:extLst>
              <a:ext uri="{FF2B5EF4-FFF2-40B4-BE49-F238E27FC236}">
                <a16:creationId xmlns:a16="http://schemas.microsoft.com/office/drawing/2014/main" id="{EFFEC939-B8FD-4FCB-ADF2-D15880FA0AE8}"/>
              </a:ext>
            </a:extLst>
          </p:cNvPr>
          <p:cNvGraphicFramePr>
            <a:graphicFrameLocks noGrp="1"/>
          </p:cNvGraphicFramePr>
          <p:nvPr>
            <p:extLst>
              <p:ext uri="{D42A27DB-BD31-4B8C-83A1-F6EECF244321}">
                <p14:modId xmlns:p14="http://schemas.microsoft.com/office/powerpoint/2010/main" val="536216390"/>
              </p:ext>
            </p:extLst>
          </p:nvPr>
        </p:nvGraphicFramePr>
        <p:xfrm>
          <a:off x="6243020" y="866649"/>
          <a:ext cx="5118088" cy="5090675"/>
        </p:xfrm>
        <a:graphic>
          <a:graphicData uri="http://schemas.openxmlformats.org/drawingml/2006/table">
            <a:tbl>
              <a:tblPr>
                <a:tableStyleId>{5C22544A-7EE6-4342-B048-85BDC9FD1C3A}</a:tableStyleId>
              </a:tblPr>
              <a:tblGrid>
                <a:gridCol w="1961528">
                  <a:extLst>
                    <a:ext uri="{9D8B030D-6E8A-4147-A177-3AD203B41FA5}">
                      <a16:colId xmlns:a16="http://schemas.microsoft.com/office/drawing/2014/main" val="20000"/>
                    </a:ext>
                  </a:extLst>
                </a:gridCol>
                <a:gridCol w="3156560">
                  <a:extLst>
                    <a:ext uri="{9D8B030D-6E8A-4147-A177-3AD203B41FA5}">
                      <a16:colId xmlns:a16="http://schemas.microsoft.com/office/drawing/2014/main" val="1195867931"/>
                    </a:ext>
                  </a:extLst>
                </a:gridCol>
              </a:tblGrid>
              <a:tr h="1018135">
                <a:tc>
                  <a:txBody>
                    <a:bodyPr/>
                    <a:lstStyle/>
                    <a:p>
                      <a:pPr marL="0" algn="l" defTabSz="932742" rtl="0" eaLnBrk="1" fontAlgn="b" latinLnBrk="0" hangingPunct="1">
                        <a:lnSpc>
                          <a:spcPct val="100000"/>
                        </a:lnSpc>
                      </a:pPr>
                      <a:r>
                        <a:rPr lang="en-US" sz="1400" b="0" i="0" u="none" strike="noStrike" kern="1200" spc="0">
                          <a:solidFill>
                            <a:schemeClr val="accent5"/>
                          </a:solidFill>
                          <a:effectLst/>
                          <a:latin typeface="+mj-lt"/>
                          <a:ea typeface="+mn-ea"/>
                          <a:cs typeface="+mn-cs"/>
                        </a:rPr>
                        <a:t>Increases efficiency </a:t>
                      </a:r>
                      <a:br>
                        <a:rPr lang="en-US" sz="1400" b="0" i="0" u="none" strike="noStrike" kern="1200" spc="0">
                          <a:solidFill>
                            <a:schemeClr val="accent5"/>
                          </a:solidFill>
                          <a:effectLst/>
                          <a:latin typeface="+mj-lt"/>
                          <a:ea typeface="+mn-ea"/>
                          <a:cs typeface="+mn-cs"/>
                        </a:rPr>
                      </a:br>
                      <a:r>
                        <a:rPr lang="en-US" sz="1400" b="0" i="0" u="none" strike="noStrike" kern="1200" spc="0">
                          <a:solidFill>
                            <a:schemeClr val="accent5"/>
                          </a:solidFill>
                          <a:effectLst/>
                          <a:latin typeface="+mj-lt"/>
                          <a:ea typeface="+mn-ea"/>
                          <a:cs typeface="+mn-cs"/>
                        </a:rPr>
                        <a:t>of operations</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l" defTabSz="914400" rtl="0" eaLnBrk="1" fontAlgn="ctr" latinLnBrk="0" hangingPunct="1">
                        <a:defRPr/>
                      </a:pPr>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3175" cap="flat" cmpd="sng" algn="ctr">
                      <a:no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1018135">
                <a:tc>
                  <a:txBody>
                    <a:bodyPr/>
                    <a:lstStyle/>
                    <a:p>
                      <a:pPr marL="0" algn="l" defTabSz="932742" rtl="0" eaLnBrk="1" fontAlgn="b" latinLnBrk="0" hangingPunct="1">
                        <a:lnSpc>
                          <a:spcPct val="100000"/>
                        </a:lnSpc>
                      </a:pPr>
                      <a:r>
                        <a:rPr lang="en-US" sz="1400" b="0" i="0" u="none" strike="noStrike" kern="1200" spc="0">
                          <a:solidFill>
                            <a:schemeClr val="accent5"/>
                          </a:solidFill>
                          <a:effectLst/>
                          <a:latin typeface="+mj-lt"/>
                          <a:ea typeface="+mn-ea"/>
                          <a:cs typeface="+mn-cs"/>
                        </a:rPr>
                        <a:t>Lets employees be more productive</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1018135">
                <a:tc>
                  <a:txBody>
                    <a:bodyPr/>
                    <a:lstStyle/>
                    <a:p>
                      <a:pPr marL="0" algn="l" defTabSz="932742" rtl="0" eaLnBrk="1" fontAlgn="b" latinLnBrk="0" hangingPunct="1">
                        <a:lnSpc>
                          <a:spcPct val="100000"/>
                        </a:lnSpc>
                      </a:pPr>
                      <a:r>
                        <a:rPr lang="en-US" sz="1400" b="0" i="0" u="none" strike="noStrike" kern="1200" spc="0">
                          <a:solidFill>
                            <a:schemeClr val="accent5"/>
                          </a:solidFill>
                          <a:effectLst/>
                          <a:latin typeface="+mj-lt"/>
                          <a:ea typeface="+mn-ea"/>
                          <a:cs typeface="+mn-cs"/>
                        </a:rPr>
                        <a:t>Increases </a:t>
                      </a:r>
                      <a:br>
                        <a:rPr lang="en-US" sz="1400" b="0" i="0" u="none" strike="noStrike" kern="1200" spc="0">
                          <a:solidFill>
                            <a:schemeClr val="accent5"/>
                          </a:solidFill>
                          <a:effectLst/>
                          <a:latin typeface="+mj-lt"/>
                          <a:ea typeface="+mn-ea"/>
                          <a:cs typeface="+mn-cs"/>
                        </a:rPr>
                      </a:br>
                      <a:r>
                        <a:rPr lang="en-US" sz="1400" b="0" i="0" u="none" strike="noStrike" kern="1200" spc="0">
                          <a:solidFill>
                            <a:schemeClr val="accent5"/>
                          </a:solidFill>
                          <a:effectLst/>
                          <a:latin typeface="+mj-lt"/>
                          <a:ea typeface="+mn-ea"/>
                          <a:cs typeface="+mn-cs"/>
                        </a:rPr>
                        <a:t>production capacity</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100" kern="1200">
                        <a:solidFill>
                          <a:schemeClr val="tx1"/>
                        </a:solidFill>
                        <a:latin typeface="+mn-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1018135">
                <a:tc>
                  <a:txBody>
                    <a:bodyPr/>
                    <a:lstStyle/>
                    <a:p>
                      <a:pPr marL="0" algn="l" defTabSz="932742" rtl="0" eaLnBrk="1" fontAlgn="b" latinLnBrk="0" hangingPunct="1">
                        <a:lnSpc>
                          <a:spcPct val="100000"/>
                        </a:lnSpc>
                      </a:pPr>
                      <a:r>
                        <a:rPr lang="en-US" sz="1400" b="0" i="0" u="none" strike="noStrike" kern="1200" spc="0" baseline="0">
                          <a:solidFill>
                            <a:schemeClr val="accent5"/>
                          </a:solidFill>
                          <a:effectLst/>
                          <a:latin typeface="+mj-lt"/>
                          <a:ea typeface="+mn-ea"/>
                          <a:cs typeface="+mn-cs"/>
                        </a:rPr>
                        <a:t>Provides </a:t>
                      </a:r>
                      <a:br>
                        <a:rPr lang="en-US" sz="1400" b="0" i="0" u="none" strike="noStrike" kern="1200" spc="0" baseline="0">
                          <a:solidFill>
                            <a:schemeClr val="accent5"/>
                          </a:solidFill>
                          <a:effectLst/>
                          <a:latin typeface="+mj-lt"/>
                          <a:ea typeface="+mn-ea"/>
                          <a:cs typeface="+mn-cs"/>
                        </a:rPr>
                      </a:br>
                      <a:r>
                        <a:rPr lang="en-US" sz="1400" b="0" i="0" u="none" strike="noStrike" kern="1200" spc="0" baseline="0">
                          <a:solidFill>
                            <a:schemeClr val="accent5"/>
                          </a:solidFill>
                          <a:effectLst/>
                          <a:latin typeface="+mj-lt"/>
                          <a:ea typeface="+mn-ea"/>
                          <a:cs typeface="+mn-cs"/>
                        </a:rPr>
                        <a:t>cost savings</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12700" cap="flat" cmpd="sng" algn="ctr">
                      <a:solidFill>
                        <a:schemeClr val="bg1">
                          <a:lumMod val="85000"/>
                        </a:schemeClr>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1018135">
                <a:tc>
                  <a:txBody>
                    <a:bodyPr/>
                    <a:lstStyle/>
                    <a:p>
                      <a:pPr marL="0" algn="l" defTabSz="932742" rtl="0" eaLnBrk="1" fontAlgn="b" latinLnBrk="0" hangingPunct="1">
                        <a:lnSpc>
                          <a:spcPct val="100000"/>
                        </a:lnSpc>
                      </a:pPr>
                      <a:r>
                        <a:rPr lang="en-US" sz="1400" b="0" i="0" u="none" strike="noStrike" kern="1200" spc="0">
                          <a:solidFill>
                            <a:schemeClr val="accent5"/>
                          </a:solidFill>
                          <a:effectLst/>
                          <a:latin typeface="+mj-lt"/>
                          <a:ea typeface="+mn-ea"/>
                          <a:cs typeface="+mn-cs"/>
                        </a:rPr>
                        <a:t>Reduces </a:t>
                      </a:r>
                      <a:br>
                        <a:rPr lang="en-US" sz="1400" b="0" i="0" u="none" strike="noStrike" kern="1200" spc="0">
                          <a:solidFill>
                            <a:schemeClr val="accent5"/>
                          </a:solidFill>
                          <a:effectLst/>
                          <a:latin typeface="+mj-lt"/>
                          <a:ea typeface="+mn-ea"/>
                          <a:cs typeface="+mn-cs"/>
                        </a:rPr>
                      </a:br>
                      <a:r>
                        <a:rPr lang="en-US" sz="1400" b="0" i="0" u="none" strike="noStrike" kern="1200" spc="0">
                          <a:solidFill>
                            <a:schemeClr val="accent5"/>
                          </a:solidFill>
                          <a:effectLst/>
                          <a:latin typeface="+mj-lt"/>
                          <a:ea typeface="+mn-ea"/>
                          <a:cs typeface="+mn-cs"/>
                        </a:rPr>
                        <a:t>human error</a:t>
                      </a:r>
                    </a:p>
                  </a:txBody>
                  <a:tcPr marL="7620" marR="7620" marT="7620"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l" fontAlgn="b"/>
                      <a:endParaRPr lang="en-US" sz="1200" b="1" kern="1200">
                        <a:solidFill>
                          <a:schemeClr val="tx2"/>
                        </a:solidFill>
                        <a:latin typeface="+mj-lt"/>
                        <a:ea typeface="+mn-ea"/>
                        <a:cs typeface="+mn-cs"/>
                      </a:endParaRPr>
                    </a:p>
                  </a:txBody>
                  <a:tcPr marL="9525" marR="9525" marT="9525" marB="0" anchor="ctr">
                    <a:lnL w="3175" cap="flat" cmpd="sng" algn="ctr">
                      <a:noFill/>
                      <a:prstDash val="solid"/>
                      <a:round/>
                      <a:headEnd type="none" w="med" len="med"/>
                      <a:tailEnd type="none" w="med" len="med"/>
                    </a:lnL>
                    <a:lnR w="3175" cap="flat" cmpd="sng" algn="ctr">
                      <a:noFill/>
                      <a:prstDash val="solid"/>
                      <a:round/>
                      <a:headEnd type="none" w="med" len="med"/>
                      <a:tailEnd type="none" w="med" len="med"/>
                    </a:lnR>
                    <a:lnT w="12700" cap="flat" cmpd="sng" algn="ctr">
                      <a:solidFill>
                        <a:schemeClr val="bg1">
                          <a:lumMod val="85000"/>
                        </a:schemeClr>
                      </a:solid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244643923"/>
                  </a:ext>
                </a:extLst>
              </a:tr>
            </a:tbl>
          </a:graphicData>
        </a:graphic>
      </p:graphicFrame>
      <p:sp>
        <p:nvSpPr>
          <p:cNvPr id="11" name="Rectangle 10">
            <a:extLst>
              <a:ext uri="{FF2B5EF4-FFF2-40B4-BE49-F238E27FC236}">
                <a16:creationId xmlns:a16="http://schemas.microsoft.com/office/drawing/2014/main" id="{BE23587E-B617-4D98-9F99-F7684C890BA1}"/>
              </a:ext>
            </a:extLst>
          </p:cNvPr>
          <p:cNvSpPr/>
          <p:nvPr/>
        </p:nvSpPr>
        <p:spPr bwMode="auto">
          <a:xfrm>
            <a:off x="8455068" y="1217048"/>
            <a:ext cx="2148784"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12" name="Content Placeholder 5">
            <a:extLst>
              <a:ext uri="{FF2B5EF4-FFF2-40B4-BE49-F238E27FC236}">
                <a16:creationId xmlns:a16="http://schemas.microsoft.com/office/drawing/2014/main" id="{F21288E1-8FA7-4FC5-B601-6D029FDB41D5}"/>
              </a:ext>
            </a:extLst>
          </p:cNvPr>
          <p:cNvSpPr txBox="1">
            <a:spLocks/>
          </p:cNvSpPr>
          <p:nvPr/>
        </p:nvSpPr>
        <p:spPr>
          <a:xfrm>
            <a:off x="10827155" y="1216866"/>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54%</a:t>
            </a:r>
          </a:p>
        </p:txBody>
      </p:sp>
      <p:sp>
        <p:nvSpPr>
          <p:cNvPr id="14" name="Rectangle 13">
            <a:extLst>
              <a:ext uri="{FF2B5EF4-FFF2-40B4-BE49-F238E27FC236}">
                <a16:creationId xmlns:a16="http://schemas.microsoft.com/office/drawing/2014/main" id="{C8D79A81-9A01-4BB1-94C1-298230C21956}"/>
              </a:ext>
            </a:extLst>
          </p:cNvPr>
          <p:cNvSpPr/>
          <p:nvPr/>
        </p:nvSpPr>
        <p:spPr bwMode="auto">
          <a:xfrm>
            <a:off x="8455068" y="2227622"/>
            <a:ext cx="1860507"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16" name="Content Placeholder 5">
            <a:extLst>
              <a:ext uri="{FF2B5EF4-FFF2-40B4-BE49-F238E27FC236}">
                <a16:creationId xmlns:a16="http://schemas.microsoft.com/office/drawing/2014/main" id="{F91D27EB-6D78-4492-9255-F606D71917B8}"/>
              </a:ext>
            </a:extLst>
          </p:cNvPr>
          <p:cNvSpPr txBox="1">
            <a:spLocks/>
          </p:cNvSpPr>
          <p:nvPr/>
        </p:nvSpPr>
        <p:spPr>
          <a:xfrm>
            <a:off x="10827155" y="2227440"/>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47%</a:t>
            </a:r>
          </a:p>
        </p:txBody>
      </p:sp>
      <p:sp>
        <p:nvSpPr>
          <p:cNvPr id="24" name="Rectangle 23">
            <a:extLst>
              <a:ext uri="{FF2B5EF4-FFF2-40B4-BE49-F238E27FC236}">
                <a16:creationId xmlns:a16="http://schemas.microsoft.com/office/drawing/2014/main" id="{C1A49A6B-DF7C-48BF-A756-D5A641C17835}"/>
              </a:ext>
            </a:extLst>
          </p:cNvPr>
          <p:cNvSpPr/>
          <p:nvPr/>
        </p:nvSpPr>
        <p:spPr bwMode="auto">
          <a:xfrm>
            <a:off x="8455069" y="3228223"/>
            <a:ext cx="1755731"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26" name="Content Placeholder 5">
            <a:extLst>
              <a:ext uri="{FF2B5EF4-FFF2-40B4-BE49-F238E27FC236}">
                <a16:creationId xmlns:a16="http://schemas.microsoft.com/office/drawing/2014/main" id="{ADCD860B-C090-461B-9B18-A279A23AEEF5}"/>
              </a:ext>
            </a:extLst>
          </p:cNvPr>
          <p:cNvSpPr txBox="1">
            <a:spLocks/>
          </p:cNvSpPr>
          <p:nvPr/>
        </p:nvSpPr>
        <p:spPr>
          <a:xfrm>
            <a:off x="10827155" y="3228041"/>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46%</a:t>
            </a:r>
          </a:p>
        </p:txBody>
      </p:sp>
      <p:sp>
        <p:nvSpPr>
          <p:cNvPr id="28" name="Rectangle 27">
            <a:extLst>
              <a:ext uri="{FF2B5EF4-FFF2-40B4-BE49-F238E27FC236}">
                <a16:creationId xmlns:a16="http://schemas.microsoft.com/office/drawing/2014/main" id="{DA1769CA-4862-4A17-966A-D31733007182}"/>
              </a:ext>
            </a:extLst>
          </p:cNvPr>
          <p:cNvSpPr/>
          <p:nvPr/>
        </p:nvSpPr>
        <p:spPr bwMode="auto">
          <a:xfrm>
            <a:off x="8455069" y="4266825"/>
            <a:ext cx="1641431"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30" name="Content Placeholder 5">
            <a:extLst>
              <a:ext uri="{FF2B5EF4-FFF2-40B4-BE49-F238E27FC236}">
                <a16:creationId xmlns:a16="http://schemas.microsoft.com/office/drawing/2014/main" id="{0807ED57-569B-4D80-8283-8CED65FE069C}"/>
              </a:ext>
            </a:extLst>
          </p:cNvPr>
          <p:cNvSpPr txBox="1">
            <a:spLocks/>
          </p:cNvSpPr>
          <p:nvPr/>
        </p:nvSpPr>
        <p:spPr>
          <a:xfrm>
            <a:off x="10827155" y="4266643"/>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44%</a:t>
            </a:r>
          </a:p>
        </p:txBody>
      </p:sp>
      <p:sp>
        <p:nvSpPr>
          <p:cNvPr id="32" name="Rectangle 31">
            <a:extLst>
              <a:ext uri="{FF2B5EF4-FFF2-40B4-BE49-F238E27FC236}">
                <a16:creationId xmlns:a16="http://schemas.microsoft.com/office/drawing/2014/main" id="{D76367AB-6D55-4EF1-B307-A4EF965350FE}"/>
              </a:ext>
            </a:extLst>
          </p:cNvPr>
          <p:cNvSpPr/>
          <p:nvPr/>
        </p:nvSpPr>
        <p:spPr bwMode="auto">
          <a:xfrm>
            <a:off x="8455069" y="5268907"/>
            <a:ext cx="1641431" cy="325676"/>
          </a:xfrm>
          <a:prstGeom prst="rect">
            <a:avLst/>
          </a:prstGeom>
          <a:gradFill flip="none" rotWithShape="1">
            <a:gsLst>
              <a:gs pos="0">
                <a:schemeClr val="accent5"/>
              </a:gs>
              <a:gs pos="100000">
                <a:schemeClr val="tx2"/>
              </a:gs>
            </a:gsLst>
            <a:lin ang="27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chemeClr val="accent5"/>
                  </a:gs>
                  <a:gs pos="100000">
                    <a:srgbClr val="FFFFFF"/>
                  </a:gs>
                </a:gsLst>
                <a:lin ang="5400000" scaled="0"/>
              </a:gradFill>
              <a:cs typeface="Segoe UI" pitchFamily="34" charset="0"/>
            </a:endParaRPr>
          </a:p>
        </p:txBody>
      </p:sp>
      <p:sp>
        <p:nvSpPr>
          <p:cNvPr id="34" name="Content Placeholder 5">
            <a:extLst>
              <a:ext uri="{FF2B5EF4-FFF2-40B4-BE49-F238E27FC236}">
                <a16:creationId xmlns:a16="http://schemas.microsoft.com/office/drawing/2014/main" id="{498F61F5-8294-4DE2-8B9A-697BF5A7CB2A}"/>
              </a:ext>
            </a:extLst>
          </p:cNvPr>
          <p:cNvSpPr txBox="1">
            <a:spLocks/>
          </p:cNvSpPr>
          <p:nvPr/>
        </p:nvSpPr>
        <p:spPr>
          <a:xfrm>
            <a:off x="10827155" y="5268725"/>
            <a:ext cx="533953" cy="325677"/>
          </a:xfrm>
          <a:prstGeom prst="rect">
            <a:avLst/>
          </a:prstGeom>
        </p:spPr>
        <p:txBody>
          <a:bodyPr vert="horz" lIns="0" tIns="0" rIns="0" bIns="0" rtlCol="0" anchor="ctr">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bg1"/>
                </a:solidFill>
                <a:latin typeface="+mj-lt"/>
              </a:rPr>
              <a:t>44%</a:t>
            </a:r>
          </a:p>
        </p:txBody>
      </p:sp>
      <p:cxnSp>
        <p:nvCxnSpPr>
          <p:cNvPr id="19" name="Straight Connector 18">
            <a:extLst>
              <a:ext uri="{FF2B5EF4-FFF2-40B4-BE49-F238E27FC236}">
                <a16:creationId xmlns:a16="http://schemas.microsoft.com/office/drawing/2014/main" id="{CC14B12A-FDD7-4273-9D6A-290637ABC9B5}"/>
              </a:ext>
            </a:extLst>
          </p:cNvPr>
          <p:cNvCxnSpPr>
            <a:cxnSpLocks/>
          </p:cNvCxnSpPr>
          <p:nvPr/>
        </p:nvCxnSpPr>
        <p:spPr>
          <a:xfrm flipV="1">
            <a:off x="5385983" y="1379886"/>
            <a:ext cx="0" cy="409822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672470"/>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719C21C9-C48A-4E25-89B4-FDA1D79C2A90}"/>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18" name="Table 17">
            <a:extLst>
              <a:ext uri="{FF2B5EF4-FFF2-40B4-BE49-F238E27FC236}">
                <a16:creationId xmlns:a16="http://schemas.microsoft.com/office/drawing/2014/main" id="{D5FA5BE2-EC22-4625-AD90-9FD6B0EADC47}"/>
              </a:ext>
            </a:extLst>
          </p:cNvPr>
          <p:cNvGraphicFramePr>
            <a:graphicFrameLocks noGrp="1"/>
          </p:cNvGraphicFramePr>
          <p:nvPr>
            <p:extLst>
              <p:ext uri="{D42A27DB-BD31-4B8C-83A1-F6EECF244321}">
                <p14:modId xmlns:p14="http://schemas.microsoft.com/office/powerpoint/2010/main" val="1655362688"/>
              </p:ext>
            </p:extLst>
          </p:nvPr>
        </p:nvGraphicFramePr>
        <p:xfrm>
          <a:off x="6021308" y="1443289"/>
          <a:ext cx="2907322" cy="1554480"/>
        </p:xfrm>
        <a:graphic>
          <a:graphicData uri="http://schemas.openxmlformats.org/drawingml/2006/table">
            <a:tbl>
              <a:tblPr firstRow="1" bandRow="1">
                <a:tableStyleId>{5940675A-B579-460E-94D1-54222C63F5DA}</a:tableStyleId>
              </a:tblPr>
              <a:tblGrid>
                <a:gridCol w="2907322">
                  <a:extLst>
                    <a:ext uri="{9D8B030D-6E8A-4147-A177-3AD203B41FA5}">
                      <a16:colId xmlns:a16="http://schemas.microsoft.com/office/drawing/2014/main" val="2692009828"/>
                    </a:ext>
                  </a:extLst>
                </a:gridCol>
              </a:tblGrid>
              <a:tr h="502159">
                <a:tc>
                  <a:txBody>
                    <a:bodyPr/>
                    <a:lstStyle/>
                    <a:p>
                      <a:pPr algn="l" rtl="0" fontAlgn="b"/>
                      <a:r>
                        <a:rPr lang="en-US" sz="1600" b="0" kern="1200">
                          <a:solidFill>
                            <a:schemeClr val="bg1"/>
                          </a:solidFill>
                          <a:latin typeface="+mj-lt"/>
                          <a:ea typeface="+mn-ea"/>
                          <a:cs typeface="+mn-cs"/>
                        </a:rPr>
                        <a:t>Cost efficiency</a:t>
                      </a:r>
                      <a:endParaRPr lang="en-US" sz="1000" kern="1200">
                        <a:solidFill>
                          <a:schemeClr val="bg1"/>
                        </a:solidFill>
                        <a:latin typeface="+mn-lt"/>
                        <a:ea typeface="+mn-ea"/>
                        <a:cs typeface="+mn-cs"/>
                      </a:endParaRPr>
                    </a:p>
                  </a:txBody>
                  <a:tcPr marL="64008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3358092"/>
                  </a:ext>
                </a:extLst>
              </a:tr>
              <a:tr h="502159">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1" kern="1200">
                          <a:solidFill>
                            <a:schemeClr val="bg1"/>
                          </a:solidFill>
                          <a:latin typeface="+mj-lt"/>
                          <a:ea typeface="+mn-ea"/>
                          <a:cs typeface="+mn-cs"/>
                        </a:rPr>
                        <a:t>Quality</a:t>
                      </a:r>
                      <a:endParaRPr lang="en-US" sz="1000" b="1" i="0" u="none" strike="noStrike">
                        <a:solidFill>
                          <a:schemeClr val="bg1"/>
                        </a:solidFill>
                        <a:effectLst/>
                        <a:latin typeface="+mn-lt"/>
                      </a:endParaRPr>
                    </a:p>
                  </a:txBody>
                  <a:tcPr marL="64008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502159">
                <a:tc>
                  <a:txBody>
                    <a:bodyPr/>
                    <a:lstStyle/>
                    <a:p>
                      <a:pPr algn="l" rtl="0" fontAlgn="b"/>
                      <a:r>
                        <a:rPr lang="en-US" sz="1600" b="1" kern="1200">
                          <a:solidFill>
                            <a:schemeClr val="bg1"/>
                          </a:solidFill>
                          <a:latin typeface="+mj-lt"/>
                          <a:ea typeface="+mn-ea"/>
                          <a:cs typeface="+mn-cs"/>
                        </a:rPr>
                        <a:t>Production efficiency</a:t>
                      </a:r>
                      <a:endParaRPr lang="en-US" sz="1000" b="1" i="0" u="none" strike="noStrike">
                        <a:solidFill>
                          <a:schemeClr val="bg1"/>
                        </a:solidFill>
                        <a:effectLst/>
                        <a:latin typeface="+mn-lt"/>
                      </a:endParaRPr>
                    </a:p>
                  </a:txBody>
                  <a:tcPr marL="64008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3189900"/>
                  </a:ext>
                </a:extLst>
              </a:tr>
            </a:tbl>
          </a:graphicData>
        </a:graphic>
      </p:graphicFrame>
      <p:sp>
        <p:nvSpPr>
          <p:cNvPr id="34" name="IoT" title="Icon of five circles that all connect to a center circle">
            <a:extLst>
              <a:ext uri="{FF2B5EF4-FFF2-40B4-BE49-F238E27FC236}">
                <a16:creationId xmlns:a16="http://schemas.microsoft.com/office/drawing/2014/main" id="{2BBEB684-4871-4DC5-AEED-8FC894C4AEA7}"/>
              </a:ext>
            </a:extLst>
          </p:cNvPr>
          <p:cNvSpPr>
            <a:spLocks noChangeAspect="1" noEditPoints="1"/>
          </p:cNvSpPr>
          <p:nvPr/>
        </p:nvSpPr>
        <p:spPr bwMode="auto">
          <a:xfrm>
            <a:off x="9526634" y="5101500"/>
            <a:ext cx="233402" cy="233776"/>
          </a:xfrm>
          <a:custGeom>
            <a:avLst/>
            <a:gdLst>
              <a:gd name="T0" fmla="*/ 235 w 352"/>
              <a:gd name="T1" fmla="*/ 176 h 352"/>
              <a:gd name="T2" fmla="*/ 176 w 352"/>
              <a:gd name="T3" fmla="*/ 235 h 352"/>
              <a:gd name="T4" fmla="*/ 117 w 352"/>
              <a:gd name="T5" fmla="*/ 176 h 352"/>
              <a:gd name="T6" fmla="*/ 176 w 352"/>
              <a:gd name="T7" fmla="*/ 117 h 352"/>
              <a:gd name="T8" fmla="*/ 235 w 352"/>
              <a:gd name="T9" fmla="*/ 176 h 352"/>
              <a:gd name="T10" fmla="*/ 270 w 352"/>
              <a:gd name="T11" fmla="*/ 0 h 352"/>
              <a:gd name="T12" fmla="*/ 235 w 352"/>
              <a:gd name="T13" fmla="*/ 35 h 352"/>
              <a:gd name="T14" fmla="*/ 270 w 352"/>
              <a:gd name="T15" fmla="*/ 70 h 352"/>
              <a:gd name="T16" fmla="*/ 305 w 352"/>
              <a:gd name="T17" fmla="*/ 35 h 352"/>
              <a:gd name="T18" fmla="*/ 270 w 352"/>
              <a:gd name="T19" fmla="*/ 0 h 352"/>
              <a:gd name="T20" fmla="*/ 82 w 352"/>
              <a:gd name="T21" fmla="*/ 23 h 352"/>
              <a:gd name="T22" fmla="*/ 47 w 352"/>
              <a:gd name="T23" fmla="*/ 59 h 352"/>
              <a:gd name="T24" fmla="*/ 82 w 352"/>
              <a:gd name="T25" fmla="*/ 94 h 352"/>
              <a:gd name="T26" fmla="*/ 117 w 352"/>
              <a:gd name="T27" fmla="*/ 59 h 352"/>
              <a:gd name="T28" fmla="*/ 82 w 352"/>
              <a:gd name="T29" fmla="*/ 23 h 352"/>
              <a:gd name="T30" fmla="*/ 35 w 352"/>
              <a:gd name="T31" fmla="*/ 211 h 352"/>
              <a:gd name="T32" fmla="*/ 0 w 352"/>
              <a:gd name="T33" fmla="*/ 246 h 352"/>
              <a:gd name="T34" fmla="*/ 35 w 352"/>
              <a:gd name="T35" fmla="*/ 282 h 352"/>
              <a:gd name="T36" fmla="*/ 70 w 352"/>
              <a:gd name="T37" fmla="*/ 246 h 352"/>
              <a:gd name="T38" fmla="*/ 35 w 352"/>
              <a:gd name="T39" fmla="*/ 211 h 352"/>
              <a:gd name="T40" fmla="*/ 223 w 352"/>
              <a:gd name="T41" fmla="*/ 282 h 352"/>
              <a:gd name="T42" fmla="*/ 188 w 352"/>
              <a:gd name="T43" fmla="*/ 317 h 352"/>
              <a:gd name="T44" fmla="*/ 223 w 352"/>
              <a:gd name="T45" fmla="*/ 352 h 352"/>
              <a:gd name="T46" fmla="*/ 258 w 352"/>
              <a:gd name="T47" fmla="*/ 317 h 352"/>
              <a:gd name="T48" fmla="*/ 223 w 352"/>
              <a:gd name="T49" fmla="*/ 282 h 352"/>
              <a:gd name="T50" fmla="*/ 317 w 352"/>
              <a:gd name="T51" fmla="*/ 164 h 352"/>
              <a:gd name="T52" fmla="*/ 282 w 352"/>
              <a:gd name="T53" fmla="*/ 199 h 352"/>
              <a:gd name="T54" fmla="*/ 317 w 352"/>
              <a:gd name="T55" fmla="*/ 235 h 352"/>
              <a:gd name="T56" fmla="*/ 352 w 352"/>
              <a:gd name="T57" fmla="*/ 199 h 352"/>
              <a:gd name="T58" fmla="*/ 317 w 352"/>
              <a:gd name="T59" fmla="*/ 164 h 352"/>
              <a:gd name="T60" fmla="*/ 250 w 352"/>
              <a:gd name="T61" fmla="*/ 64 h 352"/>
              <a:gd name="T62" fmla="*/ 209 w 352"/>
              <a:gd name="T63" fmla="*/ 127 h 352"/>
              <a:gd name="T64" fmla="*/ 139 w 352"/>
              <a:gd name="T65" fmla="*/ 130 h 352"/>
              <a:gd name="T66" fmla="*/ 104 w 352"/>
              <a:gd name="T67" fmla="*/ 86 h 352"/>
              <a:gd name="T68" fmla="*/ 67 w 352"/>
              <a:gd name="T69" fmla="*/ 231 h 352"/>
              <a:gd name="T70" fmla="*/ 124 w 352"/>
              <a:gd name="T71" fmla="*/ 202 h 352"/>
              <a:gd name="T72" fmla="*/ 212 w 352"/>
              <a:gd name="T73" fmla="*/ 283 h 352"/>
              <a:gd name="T74" fmla="*/ 195 w 352"/>
              <a:gd name="T75" fmla="*/ 232 h 352"/>
              <a:gd name="T76" fmla="*/ 234 w 352"/>
              <a:gd name="T77" fmla="*/ 186 h 352"/>
              <a:gd name="T78" fmla="*/ 282 w 352"/>
              <a:gd name="T79" fmla="*/ 194 h 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352" h="352">
                <a:moveTo>
                  <a:pt x="235" y="176"/>
                </a:moveTo>
                <a:cubicBezTo>
                  <a:pt x="235" y="208"/>
                  <a:pt x="208" y="235"/>
                  <a:pt x="176" y="235"/>
                </a:cubicBezTo>
                <a:cubicBezTo>
                  <a:pt x="144" y="235"/>
                  <a:pt x="117" y="208"/>
                  <a:pt x="117" y="176"/>
                </a:cubicBezTo>
                <a:cubicBezTo>
                  <a:pt x="117" y="144"/>
                  <a:pt x="144" y="117"/>
                  <a:pt x="176" y="117"/>
                </a:cubicBezTo>
                <a:cubicBezTo>
                  <a:pt x="208" y="117"/>
                  <a:pt x="235" y="144"/>
                  <a:pt x="235" y="176"/>
                </a:cubicBezTo>
                <a:close/>
                <a:moveTo>
                  <a:pt x="270" y="0"/>
                </a:moveTo>
                <a:cubicBezTo>
                  <a:pt x="250" y="0"/>
                  <a:pt x="235" y="16"/>
                  <a:pt x="235" y="35"/>
                </a:cubicBezTo>
                <a:cubicBezTo>
                  <a:pt x="235" y="55"/>
                  <a:pt x="250" y="70"/>
                  <a:pt x="270" y="70"/>
                </a:cubicBezTo>
                <a:cubicBezTo>
                  <a:pt x="289" y="70"/>
                  <a:pt x="305" y="55"/>
                  <a:pt x="305" y="35"/>
                </a:cubicBezTo>
                <a:cubicBezTo>
                  <a:pt x="305" y="16"/>
                  <a:pt x="289" y="0"/>
                  <a:pt x="270" y="0"/>
                </a:cubicBezTo>
                <a:close/>
                <a:moveTo>
                  <a:pt x="82" y="23"/>
                </a:moveTo>
                <a:cubicBezTo>
                  <a:pt x="63" y="23"/>
                  <a:pt x="47" y="39"/>
                  <a:pt x="47" y="59"/>
                </a:cubicBezTo>
                <a:cubicBezTo>
                  <a:pt x="47" y="78"/>
                  <a:pt x="63" y="94"/>
                  <a:pt x="82" y="94"/>
                </a:cubicBezTo>
                <a:cubicBezTo>
                  <a:pt x="102" y="94"/>
                  <a:pt x="117" y="78"/>
                  <a:pt x="117" y="59"/>
                </a:cubicBezTo>
                <a:cubicBezTo>
                  <a:pt x="117" y="39"/>
                  <a:pt x="102" y="23"/>
                  <a:pt x="82" y="23"/>
                </a:cubicBezTo>
                <a:close/>
                <a:moveTo>
                  <a:pt x="35" y="211"/>
                </a:moveTo>
                <a:cubicBezTo>
                  <a:pt x="16" y="211"/>
                  <a:pt x="0" y="227"/>
                  <a:pt x="0" y="246"/>
                </a:cubicBezTo>
                <a:cubicBezTo>
                  <a:pt x="0" y="266"/>
                  <a:pt x="16" y="282"/>
                  <a:pt x="35" y="282"/>
                </a:cubicBezTo>
                <a:cubicBezTo>
                  <a:pt x="55" y="282"/>
                  <a:pt x="70" y="266"/>
                  <a:pt x="70" y="246"/>
                </a:cubicBezTo>
                <a:cubicBezTo>
                  <a:pt x="70" y="227"/>
                  <a:pt x="55" y="211"/>
                  <a:pt x="35" y="211"/>
                </a:cubicBezTo>
                <a:close/>
                <a:moveTo>
                  <a:pt x="223" y="282"/>
                </a:moveTo>
                <a:cubicBezTo>
                  <a:pt x="203" y="282"/>
                  <a:pt x="188" y="297"/>
                  <a:pt x="188" y="317"/>
                </a:cubicBezTo>
                <a:cubicBezTo>
                  <a:pt x="188" y="336"/>
                  <a:pt x="203" y="352"/>
                  <a:pt x="223" y="352"/>
                </a:cubicBezTo>
                <a:cubicBezTo>
                  <a:pt x="242" y="352"/>
                  <a:pt x="258" y="336"/>
                  <a:pt x="258" y="317"/>
                </a:cubicBezTo>
                <a:cubicBezTo>
                  <a:pt x="258" y="297"/>
                  <a:pt x="242" y="282"/>
                  <a:pt x="223" y="282"/>
                </a:cubicBezTo>
                <a:close/>
                <a:moveTo>
                  <a:pt x="317" y="164"/>
                </a:moveTo>
                <a:cubicBezTo>
                  <a:pt x="297" y="164"/>
                  <a:pt x="282" y="180"/>
                  <a:pt x="282" y="199"/>
                </a:cubicBezTo>
                <a:cubicBezTo>
                  <a:pt x="282" y="219"/>
                  <a:pt x="297" y="235"/>
                  <a:pt x="317" y="235"/>
                </a:cubicBezTo>
                <a:cubicBezTo>
                  <a:pt x="336" y="235"/>
                  <a:pt x="352" y="219"/>
                  <a:pt x="352" y="199"/>
                </a:cubicBezTo>
                <a:cubicBezTo>
                  <a:pt x="352" y="180"/>
                  <a:pt x="336" y="164"/>
                  <a:pt x="317" y="164"/>
                </a:cubicBezTo>
                <a:close/>
                <a:moveTo>
                  <a:pt x="250" y="64"/>
                </a:moveTo>
                <a:cubicBezTo>
                  <a:pt x="209" y="127"/>
                  <a:pt x="209" y="127"/>
                  <a:pt x="209" y="127"/>
                </a:cubicBezTo>
                <a:moveTo>
                  <a:pt x="139" y="130"/>
                </a:moveTo>
                <a:cubicBezTo>
                  <a:pt x="104" y="86"/>
                  <a:pt x="104" y="86"/>
                  <a:pt x="104" y="86"/>
                </a:cubicBezTo>
                <a:moveTo>
                  <a:pt x="67" y="231"/>
                </a:moveTo>
                <a:cubicBezTo>
                  <a:pt x="124" y="202"/>
                  <a:pt x="124" y="202"/>
                  <a:pt x="124" y="202"/>
                </a:cubicBezTo>
                <a:moveTo>
                  <a:pt x="212" y="283"/>
                </a:moveTo>
                <a:cubicBezTo>
                  <a:pt x="195" y="232"/>
                  <a:pt x="195" y="232"/>
                  <a:pt x="195" y="232"/>
                </a:cubicBezTo>
                <a:moveTo>
                  <a:pt x="234" y="186"/>
                </a:moveTo>
                <a:cubicBezTo>
                  <a:pt x="282" y="194"/>
                  <a:pt x="282" y="194"/>
                  <a:pt x="282" y="194"/>
                </a:cubicBezTo>
              </a:path>
            </a:pathLst>
          </a:custGeom>
          <a:noFill/>
          <a:ln w="15875" cap="sq">
            <a:solidFill>
              <a:schemeClr val="accent5"/>
            </a:solidFill>
            <a:prstDash val="soli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gradFill>
                <a:gsLst>
                  <a:gs pos="0">
                    <a:srgbClr val="505050"/>
                  </a:gs>
                  <a:gs pos="100000">
                    <a:srgbClr val="505050"/>
                  </a:gs>
                </a:gsLst>
              </a:gradFill>
            </a:endParaRPr>
          </a:p>
        </p:txBody>
      </p:sp>
      <p:sp>
        <p:nvSpPr>
          <p:cNvPr id="35" name="Leaf" title="Icon of a leaf">
            <a:extLst>
              <a:ext uri="{FF2B5EF4-FFF2-40B4-BE49-F238E27FC236}">
                <a16:creationId xmlns:a16="http://schemas.microsoft.com/office/drawing/2014/main" id="{0CBB5628-F110-4A35-A101-A192A6958989}"/>
              </a:ext>
            </a:extLst>
          </p:cNvPr>
          <p:cNvSpPr>
            <a:spLocks noChangeAspect="1" noEditPoints="1"/>
          </p:cNvSpPr>
          <p:nvPr/>
        </p:nvSpPr>
        <p:spPr bwMode="auto">
          <a:xfrm>
            <a:off x="9570395" y="4496407"/>
            <a:ext cx="155020" cy="233406"/>
          </a:xfrm>
          <a:custGeom>
            <a:avLst/>
            <a:gdLst>
              <a:gd name="T0" fmla="*/ 497 w 2487"/>
              <a:gd name="T1" fmla="*/ 2737 h 3743"/>
              <a:gd name="T2" fmla="*/ 249 w 2487"/>
              <a:gd name="T3" fmla="*/ 1990 h 3743"/>
              <a:gd name="T4" fmla="*/ 995 w 2487"/>
              <a:gd name="T5" fmla="*/ 995 h 3743"/>
              <a:gd name="T6" fmla="*/ 1741 w 2487"/>
              <a:gd name="T7" fmla="*/ 0 h 3743"/>
              <a:gd name="T8" fmla="*/ 2487 w 2487"/>
              <a:gd name="T9" fmla="*/ 1617 h 3743"/>
              <a:gd name="T10" fmla="*/ 871 w 2487"/>
              <a:gd name="T11" fmla="*/ 3234 h 3743"/>
              <a:gd name="T12" fmla="*/ 746 w 2487"/>
              <a:gd name="T13" fmla="*/ 3234 h 3743"/>
              <a:gd name="T14" fmla="*/ 0 w 2487"/>
              <a:gd name="T15" fmla="*/ 3743 h 3743"/>
              <a:gd name="T16" fmla="*/ 357 w 2487"/>
              <a:gd name="T17" fmla="*/ 3527 h 3743"/>
              <a:gd name="T18" fmla="*/ 997 w 2487"/>
              <a:gd name="T19" fmla="*/ 2999 h 3743"/>
              <a:gd name="T20" fmla="*/ 1525 w 2487"/>
              <a:gd name="T21" fmla="*/ 2358 h 3743"/>
              <a:gd name="T22" fmla="*/ 1741 w 2487"/>
              <a:gd name="T23" fmla="*/ 2002 h 37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487" h="3743">
                <a:moveTo>
                  <a:pt x="497" y="2737"/>
                </a:moveTo>
                <a:cubicBezTo>
                  <a:pt x="344" y="2546"/>
                  <a:pt x="249" y="2282"/>
                  <a:pt x="249" y="1990"/>
                </a:cubicBezTo>
                <a:cubicBezTo>
                  <a:pt x="249" y="1602"/>
                  <a:pt x="534" y="1250"/>
                  <a:pt x="995" y="995"/>
                </a:cubicBezTo>
                <a:cubicBezTo>
                  <a:pt x="1456" y="741"/>
                  <a:pt x="1741" y="389"/>
                  <a:pt x="1741" y="0"/>
                </a:cubicBezTo>
                <a:cubicBezTo>
                  <a:pt x="2202" y="414"/>
                  <a:pt x="2487" y="985"/>
                  <a:pt x="2487" y="1617"/>
                </a:cubicBezTo>
                <a:cubicBezTo>
                  <a:pt x="2487" y="2511"/>
                  <a:pt x="1764" y="3234"/>
                  <a:pt x="871" y="3234"/>
                </a:cubicBezTo>
                <a:cubicBezTo>
                  <a:pt x="746" y="3234"/>
                  <a:pt x="746" y="3234"/>
                  <a:pt x="746" y="3234"/>
                </a:cubicBezTo>
                <a:moveTo>
                  <a:pt x="0" y="3743"/>
                </a:moveTo>
                <a:cubicBezTo>
                  <a:pt x="122" y="3677"/>
                  <a:pt x="241" y="3604"/>
                  <a:pt x="357" y="3527"/>
                </a:cubicBezTo>
                <a:cubicBezTo>
                  <a:pt x="587" y="3371"/>
                  <a:pt x="801" y="3194"/>
                  <a:pt x="997" y="2999"/>
                </a:cubicBezTo>
                <a:cubicBezTo>
                  <a:pt x="1192" y="2803"/>
                  <a:pt x="1369" y="2589"/>
                  <a:pt x="1525" y="2358"/>
                </a:cubicBezTo>
                <a:cubicBezTo>
                  <a:pt x="1602" y="2243"/>
                  <a:pt x="1675" y="2124"/>
                  <a:pt x="1741" y="2002"/>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7" name="Compare_F057" title="Icon of a counterweight scale">
            <a:extLst>
              <a:ext uri="{FF2B5EF4-FFF2-40B4-BE49-F238E27FC236}">
                <a16:creationId xmlns:a16="http://schemas.microsoft.com/office/drawing/2014/main" id="{5C69FBC8-D6D3-468D-8855-7D000F9E9D21}"/>
              </a:ext>
            </a:extLst>
          </p:cNvPr>
          <p:cNvSpPr>
            <a:spLocks noChangeAspect="1" noEditPoints="1"/>
          </p:cNvSpPr>
          <p:nvPr/>
        </p:nvSpPr>
        <p:spPr bwMode="auto">
          <a:xfrm>
            <a:off x="6205740" y="1522668"/>
            <a:ext cx="268568" cy="277334"/>
          </a:xfrm>
          <a:custGeom>
            <a:avLst/>
            <a:gdLst>
              <a:gd name="T0" fmla="*/ 0 w 3750"/>
              <a:gd name="T1" fmla="*/ 371 h 3871"/>
              <a:gd name="T2" fmla="*/ 3750 w 3750"/>
              <a:gd name="T3" fmla="*/ 371 h 3871"/>
              <a:gd name="T4" fmla="*/ 1874 w 3750"/>
              <a:gd name="T5" fmla="*/ 0 h 3871"/>
              <a:gd name="T6" fmla="*/ 1874 w 3750"/>
              <a:gd name="T7" fmla="*/ 3352 h 3871"/>
              <a:gd name="T8" fmla="*/ 0 w 3750"/>
              <a:gd name="T9" fmla="*/ 1871 h 3871"/>
              <a:gd name="T10" fmla="*/ 1500 w 3750"/>
              <a:gd name="T11" fmla="*/ 1871 h 3871"/>
              <a:gd name="T12" fmla="*/ 2250 w 3750"/>
              <a:gd name="T13" fmla="*/ 1871 h 3871"/>
              <a:gd name="T14" fmla="*/ 3750 w 3750"/>
              <a:gd name="T15" fmla="*/ 1871 h 3871"/>
              <a:gd name="T16" fmla="*/ 250 w 3750"/>
              <a:gd name="T17" fmla="*/ 3871 h 3871"/>
              <a:gd name="T18" fmla="*/ 3500 w 3750"/>
              <a:gd name="T19" fmla="*/ 3871 h 3871"/>
              <a:gd name="T20" fmla="*/ 3116 w 3750"/>
              <a:gd name="T21" fmla="*/ 3869 h 3871"/>
              <a:gd name="T22" fmla="*/ 634 w 3750"/>
              <a:gd name="T23" fmla="*/ 3869 h 3871"/>
              <a:gd name="T24" fmla="*/ 138 w 3750"/>
              <a:gd name="T25" fmla="*/ 1871 h 3871"/>
              <a:gd name="T26" fmla="*/ 750 w 3750"/>
              <a:gd name="T27" fmla="*/ 2371 h 3871"/>
              <a:gd name="T28" fmla="*/ 1362 w 3750"/>
              <a:gd name="T29" fmla="*/ 1872 h 3871"/>
              <a:gd name="T30" fmla="*/ 2388 w 3750"/>
              <a:gd name="T31" fmla="*/ 1871 h 3871"/>
              <a:gd name="T32" fmla="*/ 3000 w 3750"/>
              <a:gd name="T33" fmla="*/ 2371 h 3871"/>
              <a:gd name="T34" fmla="*/ 3612 w 3750"/>
              <a:gd name="T35" fmla="*/ 1872 h 3871"/>
              <a:gd name="T36" fmla="*/ 764 w 3750"/>
              <a:gd name="T37" fmla="*/ 371 h 3871"/>
              <a:gd name="T38" fmla="*/ 736 w 3750"/>
              <a:gd name="T39" fmla="*/ 371 h 3871"/>
              <a:gd name="T40" fmla="*/ 313 w 3750"/>
              <a:gd name="T41" fmla="*/ 1871 h 3871"/>
              <a:gd name="T42" fmla="*/ 1188 w 3750"/>
              <a:gd name="T43" fmla="*/ 1871 h 3871"/>
              <a:gd name="T44" fmla="*/ 764 w 3750"/>
              <a:gd name="T45" fmla="*/ 371 h 3871"/>
              <a:gd name="T46" fmla="*/ 3014 w 3750"/>
              <a:gd name="T47" fmla="*/ 371 h 3871"/>
              <a:gd name="T48" fmla="*/ 2986 w 3750"/>
              <a:gd name="T49" fmla="*/ 371 h 3871"/>
              <a:gd name="T50" fmla="*/ 2563 w 3750"/>
              <a:gd name="T51" fmla="*/ 1871 h 3871"/>
              <a:gd name="T52" fmla="*/ 3438 w 3750"/>
              <a:gd name="T53" fmla="*/ 1871 h 3871"/>
              <a:gd name="T54" fmla="*/ 3014 w 3750"/>
              <a:gd name="T55" fmla="*/ 371 h 38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3750" h="3871">
                <a:moveTo>
                  <a:pt x="0" y="371"/>
                </a:moveTo>
                <a:cubicBezTo>
                  <a:pt x="3750" y="371"/>
                  <a:pt x="3750" y="371"/>
                  <a:pt x="3750" y="371"/>
                </a:cubicBezTo>
                <a:moveTo>
                  <a:pt x="1874" y="0"/>
                </a:moveTo>
                <a:cubicBezTo>
                  <a:pt x="1874" y="3352"/>
                  <a:pt x="1874" y="3352"/>
                  <a:pt x="1874" y="3352"/>
                </a:cubicBezTo>
                <a:moveTo>
                  <a:pt x="0" y="1871"/>
                </a:moveTo>
                <a:cubicBezTo>
                  <a:pt x="1500" y="1871"/>
                  <a:pt x="1500" y="1871"/>
                  <a:pt x="1500" y="1871"/>
                </a:cubicBezTo>
                <a:moveTo>
                  <a:pt x="2250" y="1871"/>
                </a:moveTo>
                <a:cubicBezTo>
                  <a:pt x="3750" y="1871"/>
                  <a:pt x="3750" y="1871"/>
                  <a:pt x="3750" y="1871"/>
                </a:cubicBezTo>
                <a:moveTo>
                  <a:pt x="250" y="3871"/>
                </a:moveTo>
                <a:cubicBezTo>
                  <a:pt x="3500" y="3871"/>
                  <a:pt x="3500" y="3871"/>
                  <a:pt x="3500" y="3871"/>
                </a:cubicBezTo>
                <a:moveTo>
                  <a:pt x="3116" y="3869"/>
                </a:moveTo>
                <a:cubicBezTo>
                  <a:pt x="2430" y="3184"/>
                  <a:pt x="1320" y="3184"/>
                  <a:pt x="634" y="3869"/>
                </a:cubicBezTo>
                <a:moveTo>
                  <a:pt x="138" y="1871"/>
                </a:moveTo>
                <a:cubicBezTo>
                  <a:pt x="195" y="2156"/>
                  <a:pt x="448" y="2371"/>
                  <a:pt x="750" y="2371"/>
                </a:cubicBezTo>
                <a:cubicBezTo>
                  <a:pt x="1052" y="2371"/>
                  <a:pt x="1304" y="2157"/>
                  <a:pt x="1362" y="1872"/>
                </a:cubicBezTo>
                <a:moveTo>
                  <a:pt x="2388" y="1871"/>
                </a:moveTo>
                <a:cubicBezTo>
                  <a:pt x="2446" y="2156"/>
                  <a:pt x="2698" y="2371"/>
                  <a:pt x="3000" y="2371"/>
                </a:cubicBezTo>
                <a:cubicBezTo>
                  <a:pt x="3302" y="2371"/>
                  <a:pt x="3554" y="2157"/>
                  <a:pt x="3612" y="1872"/>
                </a:cubicBezTo>
                <a:moveTo>
                  <a:pt x="764" y="371"/>
                </a:moveTo>
                <a:cubicBezTo>
                  <a:pt x="736" y="371"/>
                  <a:pt x="736" y="371"/>
                  <a:pt x="736" y="371"/>
                </a:cubicBezTo>
                <a:cubicBezTo>
                  <a:pt x="313" y="1871"/>
                  <a:pt x="313" y="1871"/>
                  <a:pt x="313" y="1871"/>
                </a:cubicBezTo>
                <a:cubicBezTo>
                  <a:pt x="1188" y="1871"/>
                  <a:pt x="1188" y="1871"/>
                  <a:pt x="1188" y="1871"/>
                </a:cubicBezTo>
                <a:cubicBezTo>
                  <a:pt x="1188" y="1871"/>
                  <a:pt x="791" y="461"/>
                  <a:pt x="764" y="371"/>
                </a:cubicBezTo>
                <a:close/>
                <a:moveTo>
                  <a:pt x="3014" y="371"/>
                </a:moveTo>
                <a:cubicBezTo>
                  <a:pt x="2986" y="371"/>
                  <a:pt x="2986" y="371"/>
                  <a:pt x="2986" y="371"/>
                </a:cubicBezTo>
                <a:cubicBezTo>
                  <a:pt x="2563" y="1871"/>
                  <a:pt x="2563" y="1871"/>
                  <a:pt x="2563" y="1871"/>
                </a:cubicBezTo>
                <a:cubicBezTo>
                  <a:pt x="3438" y="1871"/>
                  <a:pt x="3438" y="1871"/>
                  <a:pt x="3438" y="1871"/>
                </a:cubicBezTo>
                <a:cubicBezTo>
                  <a:pt x="3438" y="1871"/>
                  <a:pt x="3041" y="461"/>
                  <a:pt x="3014" y="371"/>
                </a:cubicBezTo>
                <a:close/>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sz="900">
              <a:solidFill>
                <a:schemeClr val="tx2"/>
              </a:solidFill>
            </a:endParaRPr>
          </a:p>
        </p:txBody>
      </p:sp>
      <p:sp>
        <p:nvSpPr>
          <p:cNvPr id="39" name="History_E81C" title="Icon of a clock with an arrow around it pointing counterclockwise">
            <a:extLst>
              <a:ext uri="{FF2B5EF4-FFF2-40B4-BE49-F238E27FC236}">
                <a16:creationId xmlns:a16="http://schemas.microsoft.com/office/drawing/2014/main" id="{3FF692D6-B0D9-4684-A426-EFFD32319F16}"/>
              </a:ext>
            </a:extLst>
          </p:cNvPr>
          <p:cNvSpPr>
            <a:spLocks noChangeAspect="1" noEditPoints="1"/>
          </p:cNvSpPr>
          <p:nvPr/>
        </p:nvSpPr>
        <p:spPr bwMode="auto">
          <a:xfrm>
            <a:off x="6224346" y="4614810"/>
            <a:ext cx="250908" cy="250968"/>
          </a:xfrm>
          <a:custGeom>
            <a:avLst/>
            <a:gdLst>
              <a:gd name="T0" fmla="*/ 2500 w 3750"/>
              <a:gd name="T1" fmla="*/ 2750 h 3750"/>
              <a:gd name="T2" fmla="*/ 1750 w 3750"/>
              <a:gd name="T3" fmla="*/ 2000 h 3750"/>
              <a:gd name="T4" fmla="*/ 1750 w 3750"/>
              <a:gd name="T5" fmla="*/ 875 h 3750"/>
              <a:gd name="T6" fmla="*/ 0 w 3750"/>
              <a:gd name="T7" fmla="*/ 375 h 3750"/>
              <a:gd name="T8" fmla="*/ 0 w 3750"/>
              <a:gd name="T9" fmla="*/ 1250 h 3750"/>
              <a:gd name="T10" fmla="*/ 875 w 3750"/>
              <a:gd name="T11" fmla="*/ 1250 h 3750"/>
              <a:gd name="T12" fmla="*/ 69 w 3750"/>
              <a:gd name="T13" fmla="*/ 2375 h 3750"/>
              <a:gd name="T14" fmla="*/ 1875 w 3750"/>
              <a:gd name="T15" fmla="*/ 3750 h 3750"/>
              <a:gd name="T16" fmla="*/ 3750 w 3750"/>
              <a:gd name="T17" fmla="*/ 1875 h 3750"/>
              <a:gd name="T18" fmla="*/ 1875 w 3750"/>
              <a:gd name="T19" fmla="*/ 0 h 3750"/>
              <a:gd name="T20" fmla="*/ 109 w 3750"/>
              <a:gd name="T21" fmla="*/ 1250 h 37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50" h="3750">
                <a:moveTo>
                  <a:pt x="2500" y="2750"/>
                </a:moveTo>
                <a:cubicBezTo>
                  <a:pt x="1750" y="2000"/>
                  <a:pt x="1750" y="2000"/>
                  <a:pt x="1750" y="2000"/>
                </a:cubicBezTo>
                <a:cubicBezTo>
                  <a:pt x="1750" y="875"/>
                  <a:pt x="1750" y="875"/>
                  <a:pt x="1750" y="875"/>
                </a:cubicBezTo>
                <a:moveTo>
                  <a:pt x="0" y="375"/>
                </a:moveTo>
                <a:cubicBezTo>
                  <a:pt x="0" y="1250"/>
                  <a:pt x="0" y="1250"/>
                  <a:pt x="0" y="1250"/>
                </a:cubicBezTo>
                <a:cubicBezTo>
                  <a:pt x="875" y="1250"/>
                  <a:pt x="875" y="1250"/>
                  <a:pt x="875" y="1250"/>
                </a:cubicBezTo>
                <a:moveTo>
                  <a:pt x="69" y="2375"/>
                </a:moveTo>
                <a:cubicBezTo>
                  <a:pt x="289" y="3167"/>
                  <a:pt x="1013" y="3750"/>
                  <a:pt x="1875" y="3750"/>
                </a:cubicBezTo>
                <a:cubicBezTo>
                  <a:pt x="2911" y="3750"/>
                  <a:pt x="3750" y="2911"/>
                  <a:pt x="3750" y="1875"/>
                </a:cubicBezTo>
                <a:cubicBezTo>
                  <a:pt x="3750" y="839"/>
                  <a:pt x="2911" y="0"/>
                  <a:pt x="1875" y="0"/>
                </a:cubicBezTo>
                <a:cubicBezTo>
                  <a:pt x="1059" y="0"/>
                  <a:pt x="367" y="522"/>
                  <a:pt x="109" y="1250"/>
                </a:cubicBezTo>
              </a:path>
            </a:pathLst>
          </a:custGeom>
          <a:noFill/>
          <a:ln w="15875" cap="flat">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0" name="Financial_E7BB" title="Icon of a chart made of vertical lines with a line tracing the top of each, turning into an arrow pointing up">
            <a:extLst>
              <a:ext uri="{FF2B5EF4-FFF2-40B4-BE49-F238E27FC236}">
                <a16:creationId xmlns:a16="http://schemas.microsoft.com/office/drawing/2014/main" id="{39D6BEB8-34AC-4BE0-8850-7D82ED8F1DC7}"/>
              </a:ext>
            </a:extLst>
          </p:cNvPr>
          <p:cNvSpPr>
            <a:spLocks noChangeAspect="1" noEditPoints="1"/>
          </p:cNvSpPr>
          <p:nvPr/>
        </p:nvSpPr>
        <p:spPr bwMode="auto">
          <a:xfrm>
            <a:off x="6225292" y="5349838"/>
            <a:ext cx="261654" cy="233404"/>
          </a:xfrm>
          <a:custGeom>
            <a:avLst/>
            <a:gdLst>
              <a:gd name="T0" fmla="*/ 47 w 4770"/>
              <a:gd name="T1" fmla="*/ 4255 h 4255"/>
              <a:gd name="T2" fmla="*/ 47 w 4770"/>
              <a:gd name="T3" fmla="*/ 3626 h 4255"/>
              <a:gd name="T4" fmla="*/ 676 w 4770"/>
              <a:gd name="T5" fmla="*/ 4255 h 4255"/>
              <a:gd name="T6" fmla="*/ 676 w 4770"/>
              <a:gd name="T7" fmla="*/ 2996 h 4255"/>
              <a:gd name="T8" fmla="*/ 1306 w 4770"/>
              <a:gd name="T9" fmla="*/ 4255 h 4255"/>
              <a:gd name="T10" fmla="*/ 1306 w 4770"/>
              <a:gd name="T11" fmla="*/ 2366 h 4255"/>
              <a:gd name="T12" fmla="*/ 1935 w 4770"/>
              <a:gd name="T13" fmla="*/ 4255 h 4255"/>
              <a:gd name="T14" fmla="*/ 1935 w 4770"/>
              <a:gd name="T15" fmla="*/ 1736 h 4255"/>
              <a:gd name="T16" fmla="*/ 2564 w 4770"/>
              <a:gd name="T17" fmla="*/ 4255 h 4255"/>
              <a:gd name="T18" fmla="*/ 2564 w 4770"/>
              <a:gd name="T19" fmla="*/ 1736 h 4255"/>
              <a:gd name="T20" fmla="*/ 3194 w 4770"/>
              <a:gd name="T21" fmla="*/ 4255 h 4255"/>
              <a:gd name="T22" fmla="*/ 3194 w 4770"/>
              <a:gd name="T23" fmla="*/ 2361 h 4255"/>
              <a:gd name="T24" fmla="*/ 3823 w 4770"/>
              <a:gd name="T25" fmla="*/ 4255 h 4255"/>
              <a:gd name="T26" fmla="*/ 3823 w 4770"/>
              <a:gd name="T27" fmla="*/ 1736 h 4255"/>
              <a:gd name="T28" fmla="*/ 4453 w 4770"/>
              <a:gd name="T29" fmla="*/ 4255 h 4255"/>
              <a:gd name="T30" fmla="*/ 4453 w 4770"/>
              <a:gd name="T31" fmla="*/ 1424 h 4255"/>
              <a:gd name="T32" fmla="*/ 4760 w 4770"/>
              <a:gd name="T33" fmla="*/ 5 h 4255"/>
              <a:gd name="T34" fmla="*/ 3191 w 4770"/>
              <a:gd name="T35" fmla="*/ 1575 h 4255"/>
              <a:gd name="T36" fmla="*/ 2247 w 4770"/>
              <a:gd name="T37" fmla="*/ 630 h 4255"/>
              <a:gd name="T38" fmla="*/ 0 w 4770"/>
              <a:gd name="T39" fmla="*/ 2879 h 4255"/>
              <a:gd name="T40" fmla="*/ 4770 w 4770"/>
              <a:gd name="T41" fmla="*/ 948 h 4255"/>
              <a:gd name="T42" fmla="*/ 4770 w 4770"/>
              <a:gd name="T43" fmla="*/ 0 h 4255"/>
              <a:gd name="T44" fmla="*/ 3818 w 4770"/>
              <a:gd name="T45" fmla="*/ 0 h 4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770" h="4255">
                <a:moveTo>
                  <a:pt x="47" y="4255"/>
                </a:moveTo>
                <a:lnTo>
                  <a:pt x="47" y="3626"/>
                </a:lnTo>
                <a:moveTo>
                  <a:pt x="676" y="4255"/>
                </a:moveTo>
                <a:lnTo>
                  <a:pt x="676" y="2996"/>
                </a:lnTo>
                <a:moveTo>
                  <a:pt x="1306" y="4255"/>
                </a:moveTo>
                <a:lnTo>
                  <a:pt x="1306" y="2366"/>
                </a:lnTo>
                <a:moveTo>
                  <a:pt x="1935" y="4255"/>
                </a:moveTo>
                <a:lnTo>
                  <a:pt x="1935" y="1736"/>
                </a:lnTo>
                <a:moveTo>
                  <a:pt x="2564" y="4255"/>
                </a:moveTo>
                <a:lnTo>
                  <a:pt x="2564" y="1736"/>
                </a:lnTo>
                <a:moveTo>
                  <a:pt x="3194" y="4255"/>
                </a:moveTo>
                <a:lnTo>
                  <a:pt x="3194" y="2361"/>
                </a:lnTo>
                <a:moveTo>
                  <a:pt x="3823" y="4255"/>
                </a:moveTo>
                <a:lnTo>
                  <a:pt x="3823" y="1736"/>
                </a:lnTo>
                <a:moveTo>
                  <a:pt x="4453" y="4255"/>
                </a:moveTo>
                <a:lnTo>
                  <a:pt x="4453" y="1424"/>
                </a:lnTo>
                <a:moveTo>
                  <a:pt x="4760" y="5"/>
                </a:moveTo>
                <a:lnTo>
                  <a:pt x="3191" y="1575"/>
                </a:lnTo>
                <a:lnTo>
                  <a:pt x="2247" y="630"/>
                </a:lnTo>
                <a:lnTo>
                  <a:pt x="0" y="2879"/>
                </a:lnTo>
                <a:moveTo>
                  <a:pt x="4770" y="948"/>
                </a:moveTo>
                <a:lnTo>
                  <a:pt x="4770" y="0"/>
                </a:lnTo>
                <a:lnTo>
                  <a:pt x="3818" y="0"/>
                </a:lnTo>
              </a:path>
            </a:pathLst>
          </a:custGeom>
          <a:noFill/>
          <a:ln w="15875" cap="sq">
            <a:solidFill>
              <a:schemeClr val="accent5"/>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sz="900">
              <a:gradFill>
                <a:gsLst>
                  <a:gs pos="0">
                    <a:srgbClr val="505050"/>
                  </a:gs>
                  <a:gs pos="100000">
                    <a:srgbClr val="505050"/>
                  </a:gs>
                </a:gsLst>
                <a:lin ang="5400000" scaled="1"/>
              </a:gradFill>
            </a:endParaRPr>
          </a:p>
        </p:txBody>
      </p:sp>
      <p:sp>
        <p:nvSpPr>
          <p:cNvPr id="41" name="Star rating" title="Icon of three stars">
            <a:extLst>
              <a:ext uri="{FF2B5EF4-FFF2-40B4-BE49-F238E27FC236}">
                <a16:creationId xmlns:a16="http://schemas.microsoft.com/office/drawing/2014/main" id="{2D89D25A-4243-4E35-855B-ECF6DFA0C6A1}"/>
              </a:ext>
            </a:extLst>
          </p:cNvPr>
          <p:cNvSpPr>
            <a:spLocks noChangeAspect="1" noEditPoints="1"/>
          </p:cNvSpPr>
          <p:nvPr/>
        </p:nvSpPr>
        <p:spPr bwMode="auto">
          <a:xfrm>
            <a:off x="6184025" y="2167505"/>
            <a:ext cx="311998" cy="83348"/>
          </a:xfrm>
          <a:custGeom>
            <a:avLst/>
            <a:gdLst>
              <a:gd name="T0" fmla="*/ 67 w 700"/>
              <a:gd name="T1" fmla="*/ 75 h 187"/>
              <a:gd name="T2" fmla="*/ 88 w 700"/>
              <a:gd name="T3" fmla="*/ 0 h 187"/>
              <a:gd name="T4" fmla="*/ 111 w 700"/>
              <a:gd name="T5" fmla="*/ 75 h 187"/>
              <a:gd name="T6" fmla="*/ 180 w 700"/>
              <a:gd name="T7" fmla="*/ 75 h 187"/>
              <a:gd name="T8" fmla="*/ 124 w 700"/>
              <a:gd name="T9" fmla="*/ 120 h 187"/>
              <a:gd name="T10" fmla="*/ 147 w 700"/>
              <a:gd name="T11" fmla="*/ 187 h 187"/>
              <a:gd name="T12" fmla="*/ 90 w 700"/>
              <a:gd name="T13" fmla="*/ 151 h 187"/>
              <a:gd name="T14" fmla="*/ 33 w 700"/>
              <a:gd name="T15" fmla="*/ 187 h 187"/>
              <a:gd name="T16" fmla="*/ 53 w 700"/>
              <a:gd name="T17" fmla="*/ 120 h 187"/>
              <a:gd name="T18" fmla="*/ 0 w 700"/>
              <a:gd name="T19" fmla="*/ 75 h 187"/>
              <a:gd name="T20" fmla="*/ 67 w 700"/>
              <a:gd name="T21" fmla="*/ 75 h 187"/>
              <a:gd name="T22" fmla="*/ 327 w 700"/>
              <a:gd name="T23" fmla="*/ 75 h 187"/>
              <a:gd name="T24" fmla="*/ 350 w 700"/>
              <a:gd name="T25" fmla="*/ 0 h 187"/>
              <a:gd name="T26" fmla="*/ 371 w 700"/>
              <a:gd name="T27" fmla="*/ 75 h 187"/>
              <a:gd name="T28" fmla="*/ 440 w 700"/>
              <a:gd name="T29" fmla="*/ 75 h 187"/>
              <a:gd name="T30" fmla="*/ 384 w 700"/>
              <a:gd name="T31" fmla="*/ 120 h 187"/>
              <a:gd name="T32" fmla="*/ 408 w 700"/>
              <a:gd name="T33" fmla="*/ 187 h 187"/>
              <a:gd name="T34" fmla="*/ 350 w 700"/>
              <a:gd name="T35" fmla="*/ 151 h 187"/>
              <a:gd name="T36" fmla="*/ 293 w 700"/>
              <a:gd name="T37" fmla="*/ 187 h 187"/>
              <a:gd name="T38" fmla="*/ 313 w 700"/>
              <a:gd name="T39" fmla="*/ 120 h 187"/>
              <a:gd name="T40" fmla="*/ 260 w 700"/>
              <a:gd name="T41" fmla="*/ 75 h 187"/>
              <a:gd name="T42" fmla="*/ 327 w 700"/>
              <a:gd name="T43" fmla="*/ 75 h 187"/>
              <a:gd name="T44" fmla="*/ 587 w 700"/>
              <a:gd name="T45" fmla="*/ 75 h 187"/>
              <a:gd name="T46" fmla="*/ 610 w 700"/>
              <a:gd name="T47" fmla="*/ 0 h 187"/>
              <a:gd name="T48" fmla="*/ 631 w 700"/>
              <a:gd name="T49" fmla="*/ 75 h 187"/>
              <a:gd name="T50" fmla="*/ 700 w 700"/>
              <a:gd name="T51" fmla="*/ 75 h 187"/>
              <a:gd name="T52" fmla="*/ 644 w 700"/>
              <a:gd name="T53" fmla="*/ 120 h 187"/>
              <a:gd name="T54" fmla="*/ 668 w 700"/>
              <a:gd name="T55" fmla="*/ 187 h 187"/>
              <a:gd name="T56" fmla="*/ 610 w 700"/>
              <a:gd name="T57" fmla="*/ 151 h 187"/>
              <a:gd name="T58" fmla="*/ 553 w 700"/>
              <a:gd name="T59" fmla="*/ 187 h 187"/>
              <a:gd name="T60" fmla="*/ 573 w 700"/>
              <a:gd name="T61" fmla="*/ 120 h 187"/>
              <a:gd name="T62" fmla="*/ 520 w 700"/>
              <a:gd name="T63" fmla="*/ 75 h 187"/>
              <a:gd name="T64" fmla="*/ 587 w 700"/>
              <a:gd name="T65" fmla="*/ 75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700" h="187">
                <a:moveTo>
                  <a:pt x="67" y="75"/>
                </a:moveTo>
                <a:lnTo>
                  <a:pt x="88" y="0"/>
                </a:lnTo>
                <a:lnTo>
                  <a:pt x="111" y="75"/>
                </a:lnTo>
                <a:lnTo>
                  <a:pt x="180" y="75"/>
                </a:lnTo>
                <a:lnTo>
                  <a:pt x="124" y="120"/>
                </a:lnTo>
                <a:lnTo>
                  <a:pt x="147" y="187"/>
                </a:lnTo>
                <a:lnTo>
                  <a:pt x="90" y="151"/>
                </a:lnTo>
                <a:lnTo>
                  <a:pt x="33" y="187"/>
                </a:lnTo>
                <a:lnTo>
                  <a:pt x="53" y="120"/>
                </a:lnTo>
                <a:lnTo>
                  <a:pt x="0" y="75"/>
                </a:lnTo>
                <a:lnTo>
                  <a:pt x="67" y="75"/>
                </a:lnTo>
                <a:close/>
                <a:moveTo>
                  <a:pt x="327" y="75"/>
                </a:moveTo>
                <a:lnTo>
                  <a:pt x="350" y="0"/>
                </a:lnTo>
                <a:lnTo>
                  <a:pt x="371" y="75"/>
                </a:lnTo>
                <a:lnTo>
                  <a:pt x="440" y="75"/>
                </a:lnTo>
                <a:lnTo>
                  <a:pt x="384" y="120"/>
                </a:lnTo>
                <a:lnTo>
                  <a:pt x="408" y="187"/>
                </a:lnTo>
                <a:lnTo>
                  <a:pt x="350" y="151"/>
                </a:lnTo>
                <a:lnTo>
                  <a:pt x="293" y="187"/>
                </a:lnTo>
                <a:lnTo>
                  <a:pt x="313" y="120"/>
                </a:lnTo>
                <a:lnTo>
                  <a:pt x="260" y="75"/>
                </a:lnTo>
                <a:lnTo>
                  <a:pt x="327" y="75"/>
                </a:lnTo>
                <a:close/>
                <a:moveTo>
                  <a:pt x="587" y="75"/>
                </a:moveTo>
                <a:lnTo>
                  <a:pt x="610" y="0"/>
                </a:lnTo>
                <a:lnTo>
                  <a:pt x="631" y="75"/>
                </a:lnTo>
                <a:lnTo>
                  <a:pt x="700" y="75"/>
                </a:lnTo>
                <a:lnTo>
                  <a:pt x="644" y="120"/>
                </a:lnTo>
                <a:lnTo>
                  <a:pt x="668" y="187"/>
                </a:lnTo>
                <a:lnTo>
                  <a:pt x="610" y="151"/>
                </a:lnTo>
                <a:lnTo>
                  <a:pt x="553" y="187"/>
                </a:lnTo>
                <a:lnTo>
                  <a:pt x="573" y="120"/>
                </a:lnTo>
                <a:lnTo>
                  <a:pt x="520" y="75"/>
                </a:lnTo>
                <a:lnTo>
                  <a:pt x="587" y="75"/>
                </a:lnTo>
                <a:close/>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3" name="Processing_E9F5" title="Icon of two interlocked gears">
            <a:extLst>
              <a:ext uri="{FF2B5EF4-FFF2-40B4-BE49-F238E27FC236}">
                <a16:creationId xmlns:a16="http://schemas.microsoft.com/office/drawing/2014/main" id="{D990615B-B2E5-4ECB-8AF9-F70E2748431A}"/>
              </a:ext>
            </a:extLst>
          </p:cNvPr>
          <p:cNvSpPr>
            <a:spLocks noChangeAspect="1" noEditPoints="1"/>
          </p:cNvSpPr>
          <p:nvPr/>
        </p:nvSpPr>
        <p:spPr bwMode="auto">
          <a:xfrm>
            <a:off x="6180808" y="2593652"/>
            <a:ext cx="318432" cy="277332"/>
          </a:xfrm>
          <a:custGeom>
            <a:avLst/>
            <a:gdLst>
              <a:gd name="T0" fmla="*/ 924 w 3867"/>
              <a:gd name="T1" fmla="*/ 299 h 3367"/>
              <a:gd name="T2" fmla="*/ 1549 w 3867"/>
              <a:gd name="T3" fmla="*/ 924 h 3367"/>
              <a:gd name="T4" fmla="*/ 924 w 3867"/>
              <a:gd name="T5" fmla="*/ 1549 h 3367"/>
              <a:gd name="T6" fmla="*/ 299 w 3867"/>
              <a:gd name="T7" fmla="*/ 924 h 3367"/>
              <a:gd name="T8" fmla="*/ 924 w 3867"/>
              <a:gd name="T9" fmla="*/ 299 h 3367"/>
              <a:gd name="T10" fmla="*/ 1163 w 3867"/>
              <a:gd name="T11" fmla="*/ 347 h 3367"/>
              <a:gd name="T12" fmla="*/ 1307 w 3867"/>
              <a:gd name="T13" fmla="*/ 0 h 3367"/>
              <a:gd name="T14" fmla="*/ 1501 w 3867"/>
              <a:gd name="T15" fmla="*/ 685 h 3367"/>
              <a:gd name="T16" fmla="*/ 1848 w 3867"/>
              <a:gd name="T17" fmla="*/ 541 h 3367"/>
              <a:gd name="T18" fmla="*/ 1501 w 3867"/>
              <a:gd name="T19" fmla="*/ 1163 h 3367"/>
              <a:gd name="T20" fmla="*/ 1848 w 3867"/>
              <a:gd name="T21" fmla="*/ 1307 h 3367"/>
              <a:gd name="T22" fmla="*/ 1163 w 3867"/>
              <a:gd name="T23" fmla="*/ 1501 h 3367"/>
              <a:gd name="T24" fmla="*/ 1307 w 3867"/>
              <a:gd name="T25" fmla="*/ 1848 h 3367"/>
              <a:gd name="T26" fmla="*/ 685 w 3867"/>
              <a:gd name="T27" fmla="*/ 1501 h 3367"/>
              <a:gd name="T28" fmla="*/ 541 w 3867"/>
              <a:gd name="T29" fmla="*/ 1848 h 3367"/>
              <a:gd name="T30" fmla="*/ 347 w 3867"/>
              <a:gd name="T31" fmla="*/ 1163 h 3367"/>
              <a:gd name="T32" fmla="*/ 0 w 3867"/>
              <a:gd name="T33" fmla="*/ 1307 h 3367"/>
              <a:gd name="T34" fmla="*/ 0 w 3867"/>
              <a:gd name="T35" fmla="*/ 541 h 3367"/>
              <a:gd name="T36" fmla="*/ 347 w 3867"/>
              <a:gd name="T37" fmla="*/ 685 h 3367"/>
              <a:gd name="T38" fmla="*/ 685 w 3867"/>
              <a:gd name="T39" fmla="*/ 347 h 3367"/>
              <a:gd name="T40" fmla="*/ 541 w 3867"/>
              <a:gd name="T41" fmla="*/ 0 h 3367"/>
              <a:gd name="T42" fmla="*/ 2049 w 3867"/>
              <a:gd name="T43" fmla="*/ 2299 h 3367"/>
              <a:gd name="T44" fmla="*/ 2799 w 3867"/>
              <a:gd name="T45" fmla="*/ 3049 h 3367"/>
              <a:gd name="T46" fmla="*/ 3549 w 3867"/>
              <a:gd name="T47" fmla="*/ 2299 h 3367"/>
              <a:gd name="T48" fmla="*/ 2799 w 3867"/>
              <a:gd name="T49" fmla="*/ 1549 h 3367"/>
              <a:gd name="T50" fmla="*/ 2049 w 3867"/>
              <a:gd name="T51" fmla="*/ 2299 h 3367"/>
              <a:gd name="T52" fmla="*/ 2357 w 3867"/>
              <a:gd name="T53" fmla="*/ 1231 h 3367"/>
              <a:gd name="T54" fmla="*/ 2512 w 3867"/>
              <a:gd name="T55" fmla="*/ 1606 h 3367"/>
              <a:gd name="T56" fmla="*/ 2106 w 3867"/>
              <a:gd name="T57" fmla="*/ 2012 h 3367"/>
              <a:gd name="T58" fmla="*/ 1731 w 3867"/>
              <a:gd name="T59" fmla="*/ 1856 h 3367"/>
              <a:gd name="T60" fmla="*/ 2106 w 3867"/>
              <a:gd name="T61" fmla="*/ 2586 h 3367"/>
              <a:gd name="T62" fmla="*/ 1731 w 3867"/>
              <a:gd name="T63" fmla="*/ 2741 h 3367"/>
              <a:gd name="T64" fmla="*/ 2512 w 3867"/>
              <a:gd name="T65" fmla="*/ 2992 h 3367"/>
              <a:gd name="T66" fmla="*/ 2357 w 3867"/>
              <a:gd name="T67" fmla="*/ 3367 h 3367"/>
              <a:gd name="T68" fmla="*/ 3086 w 3867"/>
              <a:gd name="T69" fmla="*/ 2992 h 3367"/>
              <a:gd name="T70" fmla="*/ 3241 w 3867"/>
              <a:gd name="T71" fmla="*/ 3367 h 3367"/>
              <a:gd name="T72" fmla="*/ 3492 w 3867"/>
              <a:gd name="T73" fmla="*/ 2586 h 3367"/>
              <a:gd name="T74" fmla="*/ 3867 w 3867"/>
              <a:gd name="T75" fmla="*/ 2741 h 3367"/>
              <a:gd name="T76" fmla="*/ 3492 w 3867"/>
              <a:gd name="T77" fmla="*/ 2012 h 3367"/>
              <a:gd name="T78" fmla="*/ 3867 w 3867"/>
              <a:gd name="T79" fmla="*/ 1856 h 3367"/>
              <a:gd name="T80" fmla="*/ 3086 w 3867"/>
              <a:gd name="T81" fmla="*/ 1606 h 3367"/>
              <a:gd name="T82" fmla="*/ 3241 w 3867"/>
              <a:gd name="T83" fmla="*/ 1231 h 3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3867" h="3367">
                <a:moveTo>
                  <a:pt x="924" y="299"/>
                </a:moveTo>
                <a:cubicBezTo>
                  <a:pt x="1269" y="299"/>
                  <a:pt x="1549" y="579"/>
                  <a:pt x="1549" y="924"/>
                </a:cubicBezTo>
                <a:cubicBezTo>
                  <a:pt x="1549" y="1269"/>
                  <a:pt x="1269" y="1549"/>
                  <a:pt x="924" y="1549"/>
                </a:cubicBezTo>
                <a:cubicBezTo>
                  <a:pt x="579" y="1549"/>
                  <a:pt x="299" y="1269"/>
                  <a:pt x="299" y="924"/>
                </a:cubicBezTo>
                <a:cubicBezTo>
                  <a:pt x="299" y="579"/>
                  <a:pt x="579" y="299"/>
                  <a:pt x="924" y="299"/>
                </a:cubicBezTo>
                <a:close/>
                <a:moveTo>
                  <a:pt x="1163" y="347"/>
                </a:moveTo>
                <a:cubicBezTo>
                  <a:pt x="1307" y="0"/>
                  <a:pt x="1307" y="0"/>
                  <a:pt x="1307" y="0"/>
                </a:cubicBezTo>
                <a:moveTo>
                  <a:pt x="1501" y="685"/>
                </a:moveTo>
                <a:cubicBezTo>
                  <a:pt x="1848" y="541"/>
                  <a:pt x="1848" y="541"/>
                  <a:pt x="1848" y="541"/>
                </a:cubicBezTo>
                <a:moveTo>
                  <a:pt x="1501" y="1163"/>
                </a:moveTo>
                <a:cubicBezTo>
                  <a:pt x="1848" y="1307"/>
                  <a:pt x="1848" y="1307"/>
                  <a:pt x="1848" y="1307"/>
                </a:cubicBezTo>
                <a:moveTo>
                  <a:pt x="1163" y="1501"/>
                </a:moveTo>
                <a:cubicBezTo>
                  <a:pt x="1307" y="1848"/>
                  <a:pt x="1307" y="1848"/>
                  <a:pt x="1307" y="1848"/>
                </a:cubicBezTo>
                <a:moveTo>
                  <a:pt x="685" y="1501"/>
                </a:moveTo>
                <a:cubicBezTo>
                  <a:pt x="541" y="1848"/>
                  <a:pt x="541" y="1848"/>
                  <a:pt x="541" y="1848"/>
                </a:cubicBezTo>
                <a:moveTo>
                  <a:pt x="347" y="1163"/>
                </a:moveTo>
                <a:cubicBezTo>
                  <a:pt x="0" y="1307"/>
                  <a:pt x="0" y="1307"/>
                  <a:pt x="0" y="1307"/>
                </a:cubicBezTo>
                <a:moveTo>
                  <a:pt x="0" y="541"/>
                </a:moveTo>
                <a:cubicBezTo>
                  <a:pt x="347" y="685"/>
                  <a:pt x="347" y="685"/>
                  <a:pt x="347" y="685"/>
                </a:cubicBezTo>
                <a:moveTo>
                  <a:pt x="685" y="347"/>
                </a:moveTo>
                <a:cubicBezTo>
                  <a:pt x="541" y="0"/>
                  <a:pt x="541" y="0"/>
                  <a:pt x="541" y="0"/>
                </a:cubicBezTo>
                <a:moveTo>
                  <a:pt x="2049" y="2299"/>
                </a:moveTo>
                <a:cubicBezTo>
                  <a:pt x="2049" y="2713"/>
                  <a:pt x="2385" y="3049"/>
                  <a:pt x="2799" y="3049"/>
                </a:cubicBezTo>
                <a:cubicBezTo>
                  <a:pt x="3213" y="3049"/>
                  <a:pt x="3549" y="2713"/>
                  <a:pt x="3549" y="2299"/>
                </a:cubicBezTo>
                <a:cubicBezTo>
                  <a:pt x="3549" y="1885"/>
                  <a:pt x="3213" y="1549"/>
                  <a:pt x="2799" y="1549"/>
                </a:cubicBezTo>
                <a:cubicBezTo>
                  <a:pt x="2385" y="1549"/>
                  <a:pt x="2049" y="1885"/>
                  <a:pt x="2049" y="2299"/>
                </a:cubicBezTo>
                <a:close/>
                <a:moveTo>
                  <a:pt x="2357" y="1231"/>
                </a:moveTo>
                <a:cubicBezTo>
                  <a:pt x="2512" y="1606"/>
                  <a:pt x="2512" y="1606"/>
                  <a:pt x="2512" y="1606"/>
                </a:cubicBezTo>
                <a:moveTo>
                  <a:pt x="2106" y="2012"/>
                </a:moveTo>
                <a:cubicBezTo>
                  <a:pt x="1731" y="1856"/>
                  <a:pt x="1731" y="1856"/>
                  <a:pt x="1731" y="1856"/>
                </a:cubicBezTo>
                <a:moveTo>
                  <a:pt x="2106" y="2586"/>
                </a:moveTo>
                <a:cubicBezTo>
                  <a:pt x="1731" y="2741"/>
                  <a:pt x="1731" y="2741"/>
                  <a:pt x="1731" y="2741"/>
                </a:cubicBezTo>
                <a:moveTo>
                  <a:pt x="2512" y="2992"/>
                </a:moveTo>
                <a:cubicBezTo>
                  <a:pt x="2357" y="3367"/>
                  <a:pt x="2357" y="3367"/>
                  <a:pt x="2357" y="3367"/>
                </a:cubicBezTo>
                <a:moveTo>
                  <a:pt x="3086" y="2992"/>
                </a:moveTo>
                <a:cubicBezTo>
                  <a:pt x="3241" y="3367"/>
                  <a:pt x="3241" y="3367"/>
                  <a:pt x="3241" y="3367"/>
                </a:cubicBezTo>
                <a:moveTo>
                  <a:pt x="3492" y="2586"/>
                </a:moveTo>
                <a:cubicBezTo>
                  <a:pt x="3867" y="2741"/>
                  <a:pt x="3867" y="2741"/>
                  <a:pt x="3867" y="2741"/>
                </a:cubicBezTo>
                <a:moveTo>
                  <a:pt x="3492" y="2012"/>
                </a:moveTo>
                <a:cubicBezTo>
                  <a:pt x="3867" y="1856"/>
                  <a:pt x="3867" y="1856"/>
                  <a:pt x="3867" y="1856"/>
                </a:cubicBezTo>
                <a:moveTo>
                  <a:pt x="3086" y="1606"/>
                </a:moveTo>
                <a:cubicBezTo>
                  <a:pt x="3241" y="1231"/>
                  <a:pt x="3241" y="1231"/>
                  <a:pt x="3241" y="1231"/>
                </a:cubicBezTo>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4" name="DeveloperTools_EC7A" title="Icon of a wrench and a screwdriver">
            <a:extLst>
              <a:ext uri="{FF2B5EF4-FFF2-40B4-BE49-F238E27FC236}">
                <a16:creationId xmlns:a16="http://schemas.microsoft.com/office/drawing/2014/main" id="{7A14A5FD-74A4-471F-A36D-27EF1435165F}"/>
              </a:ext>
            </a:extLst>
          </p:cNvPr>
          <p:cNvSpPr>
            <a:spLocks noChangeAspect="1" noEditPoints="1"/>
          </p:cNvSpPr>
          <p:nvPr/>
        </p:nvSpPr>
        <p:spPr bwMode="auto">
          <a:xfrm>
            <a:off x="9526634" y="1566985"/>
            <a:ext cx="176010" cy="277332"/>
          </a:xfrm>
          <a:custGeom>
            <a:avLst/>
            <a:gdLst>
              <a:gd name="T0" fmla="*/ 765 w 2384"/>
              <a:gd name="T1" fmla="*/ 958 h 3756"/>
              <a:gd name="T2" fmla="*/ 765 w 2384"/>
              <a:gd name="T3" fmla="*/ 3500 h 3756"/>
              <a:gd name="T4" fmla="*/ 509 w 2384"/>
              <a:gd name="T5" fmla="*/ 3756 h 3756"/>
              <a:gd name="T6" fmla="*/ 509 w 2384"/>
              <a:gd name="T7" fmla="*/ 3756 h 3756"/>
              <a:gd name="T8" fmla="*/ 253 w 2384"/>
              <a:gd name="T9" fmla="*/ 3500 h 3756"/>
              <a:gd name="T10" fmla="*/ 253 w 2384"/>
              <a:gd name="T11" fmla="*/ 958 h 3756"/>
              <a:gd name="T12" fmla="*/ 0 w 2384"/>
              <a:gd name="T13" fmla="*/ 518 h 3756"/>
              <a:gd name="T14" fmla="*/ 509 w 2384"/>
              <a:gd name="T15" fmla="*/ 9 h 3756"/>
              <a:gd name="T16" fmla="*/ 1018 w 2384"/>
              <a:gd name="T17" fmla="*/ 518 h 3756"/>
              <a:gd name="T18" fmla="*/ 765 w 2384"/>
              <a:gd name="T19" fmla="*/ 958 h 3756"/>
              <a:gd name="T20" fmla="*/ 1503 w 2384"/>
              <a:gd name="T21" fmla="*/ 2012 h 3756"/>
              <a:gd name="T22" fmla="*/ 1503 w 2384"/>
              <a:gd name="T23" fmla="*/ 3500 h 3756"/>
              <a:gd name="T24" fmla="*/ 1759 w 2384"/>
              <a:gd name="T25" fmla="*/ 3756 h 3756"/>
              <a:gd name="T26" fmla="*/ 1759 w 2384"/>
              <a:gd name="T27" fmla="*/ 3756 h 3756"/>
              <a:gd name="T28" fmla="*/ 2015 w 2384"/>
              <a:gd name="T29" fmla="*/ 3500 h 3756"/>
              <a:gd name="T30" fmla="*/ 2015 w 2384"/>
              <a:gd name="T31" fmla="*/ 2012 h 3756"/>
              <a:gd name="T32" fmla="*/ 509 w 2384"/>
              <a:gd name="T33" fmla="*/ 0 h 3756"/>
              <a:gd name="T34" fmla="*/ 509 w 2384"/>
              <a:gd name="T35" fmla="*/ 509 h 3756"/>
              <a:gd name="T36" fmla="*/ 1134 w 2384"/>
              <a:gd name="T37" fmla="*/ 2012 h 3756"/>
              <a:gd name="T38" fmla="*/ 2384 w 2384"/>
              <a:gd name="T39" fmla="*/ 2012 h 3756"/>
              <a:gd name="T40" fmla="*/ 1759 w 2384"/>
              <a:gd name="T41" fmla="*/ 2012 h 3756"/>
              <a:gd name="T42" fmla="*/ 1759 w 2384"/>
              <a:gd name="T43" fmla="*/ 711 h 3756"/>
              <a:gd name="T44" fmla="*/ 2015 w 2384"/>
              <a:gd name="T45" fmla="*/ 9 h 3756"/>
              <a:gd name="T46" fmla="*/ 1503 w 2384"/>
              <a:gd name="T47" fmla="*/ 9 h 3756"/>
              <a:gd name="T48" fmla="*/ 1503 w 2384"/>
              <a:gd name="T49" fmla="*/ 510 h 3756"/>
              <a:gd name="T50" fmla="*/ 1759 w 2384"/>
              <a:gd name="T51" fmla="*/ 756 h 3756"/>
              <a:gd name="T52" fmla="*/ 2015 w 2384"/>
              <a:gd name="T53" fmla="*/ 510 h 3756"/>
              <a:gd name="T54" fmla="*/ 2015 w 2384"/>
              <a:gd name="T55" fmla="*/ 9 h 3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384" h="3756">
                <a:moveTo>
                  <a:pt x="765" y="958"/>
                </a:moveTo>
                <a:cubicBezTo>
                  <a:pt x="765" y="3500"/>
                  <a:pt x="765" y="3500"/>
                  <a:pt x="765" y="3500"/>
                </a:cubicBezTo>
                <a:cubicBezTo>
                  <a:pt x="765" y="3641"/>
                  <a:pt x="650" y="3756"/>
                  <a:pt x="509" y="3756"/>
                </a:cubicBezTo>
                <a:cubicBezTo>
                  <a:pt x="509" y="3756"/>
                  <a:pt x="509" y="3756"/>
                  <a:pt x="509" y="3756"/>
                </a:cubicBezTo>
                <a:cubicBezTo>
                  <a:pt x="368" y="3756"/>
                  <a:pt x="253" y="3641"/>
                  <a:pt x="253" y="3500"/>
                </a:cubicBezTo>
                <a:cubicBezTo>
                  <a:pt x="253" y="958"/>
                  <a:pt x="253" y="958"/>
                  <a:pt x="253" y="958"/>
                </a:cubicBezTo>
                <a:cubicBezTo>
                  <a:pt x="102" y="869"/>
                  <a:pt x="0" y="706"/>
                  <a:pt x="0" y="518"/>
                </a:cubicBezTo>
                <a:cubicBezTo>
                  <a:pt x="0" y="237"/>
                  <a:pt x="228" y="9"/>
                  <a:pt x="509" y="9"/>
                </a:cubicBezTo>
                <a:cubicBezTo>
                  <a:pt x="790" y="9"/>
                  <a:pt x="1018" y="237"/>
                  <a:pt x="1018" y="518"/>
                </a:cubicBezTo>
                <a:cubicBezTo>
                  <a:pt x="1018" y="706"/>
                  <a:pt x="916" y="869"/>
                  <a:pt x="765" y="958"/>
                </a:cubicBezTo>
                <a:close/>
                <a:moveTo>
                  <a:pt x="1503" y="2012"/>
                </a:moveTo>
                <a:cubicBezTo>
                  <a:pt x="1503" y="3500"/>
                  <a:pt x="1503" y="3500"/>
                  <a:pt x="1503" y="3500"/>
                </a:cubicBezTo>
                <a:cubicBezTo>
                  <a:pt x="1503" y="3641"/>
                  <a:pt x="1618" y="3756"/>
                  <a:pt x="1759" y="3756"/>
                </a:cubicBezTo>
                <a:cubicBezTo>
                  <a:pt x="1759" y="3756"/>
                  <a:pt x="1759" y="3756"/>
                  <a:pt x="1759" y="3756"/>
                </a:cubicBezTo>
                <a:cubicBezTo>
                  <a:pt x="1900" y="3756"/>
                  <a:pt x="2015" y="3641"/>
                  <a:pt x="2015" y="3500"/>
                </a:cubicBezTo>
                <a:cubicBezTo>
                  <a:pt x="2015" y="2012"/>
                  <a:pt x="2015" y="2012"/>
                  <a:pt x="2015" y="2012"/>
                </a:cubicBezTo>
                <a:moveTo>
                  <a:pt x="509" y="0"/>
                </a:moveTo>
                <a:cubicBezTo>
                  <a:pt x="509" y="509"/>
                  <a:pt x="509" y="509"/>
                  <a:pt x="509" y="509"/>
                </a:cubicBezTo>
                <a:moveTo>
                  <a:pt x="1134" y="2012"/>
                </a:moveTo>
                <a:cubicBezTo>
                  <a:pt x="2384" y="2012"/>
                  <a:pt x="2384" y="2012"/>
                  <a:pt x="2384" y="2012"/>
                </a:cubicBezTo>
                <a:moveTo>
                  <a:pt x="1759" y="2012"/>
                </a:moveTo>
                <a:cubicBezTo>
                  <a:pt x="1759" y="711"/>
                  <a:pt x="1759" y="711"/>
                  <a:pt x="1759" y="711"/>
                </a:cubicBezTo>
                <a:moveTo>
                  <a:pt x="2015" y="9"/>
                </a:moveTo>
                <a:cubicBezTo>
                  <a:pt x="1503" y="9"/>
                  <a:pt x="1503" y="9"/>
                  <a:pt x="1503" y="9"/>
                </a:cubicBezTo>
                <a:cubicBezTo>
                  <a:pt x="1503" y="510"/>
                  <a:pt x="1503" y="510"/>
                  <a:pt x="1503" y="510"/>
                </a:cubicBezTo>
                <a:cubicBezTo>
                  <a:pt x="1759" y="756"/>
                  <a:pt x="1759" y="756"/>
                  <a:pt x="1759" y="756"/>
                </a:cubicBezTo>
                <a:cubicBezTo>
                  <a:pt x="2015" y="510"/>
                  <a:pt x="2015" y="510"/>
                  <a:pt x="2015" y="510"/>
                </a:cubicBezTo>
                <a:lnTo>
                  <a:pt x="2015" y="9"/>
                </a:lnTo>
                <a:close/>
              </a:path>
            </a:pathLst>
          </a:custGeom>
          <a:noFill/>
          <a:ln w="15875" cap="flat">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5" name="shield_3" title="Icon of a shield with an exclamation point inside">
            <a:extLst>
              <a:ext uri="{FF2B5EF4-FFF2-40B4-BE49-F238E27FC236}">
                <a16:creationId xmlns:a16="http://schemas.microsoft.com/office/drawing/2014/main" id="{7AA5D3C0-AA13-4A48-8E73-FE8B193AF805}"/>
              </a:ext>
            </a:extLst>
          </p:cNvPr>
          <p:cNvSpPr>
            <a:spLocks noChangeAspect="1" noEditPoints="1"/>
          </p:cNvSpPr>
          <p:nvPr/>
        </p:nvSpPr>
        <p:spPr bwMode="auto">
          <a:xfrm>
            <a:off x="9488520" y="2081068"/>
            <a:ext cx="271694" cy="275364"/>
          </a:xfrm>
          <a:custGeom>
            <a:avLst/>
            <a:gdLst>
              <a:gd name="T0" fmla="*/ 55 w 322"/>
              <a:gd name="T1" fmla="*/ 246 h 329"/>
              <a:gd name="T2" fmla="*/ 4 w 322"/>
              <a:gd name="T3" fmla="*/ 101 h 329"/>
              <a:gd name="T4" fmla="*/ 4 w 322"/>
              <a:gd name="T5" fmla="*/ 44 h 329"/>
              <a:gd name="T6" fmla="*/ 72 w 322"/>
              <a:gd name="T7" fmla="*/ 34 h 329"/>
              <a:gd name="T8" fmla="*/ 161 w 322"/>
              <a:gd name="T9" fmla="*/ 0 h 329"/>
              <a:gd name="T10" fmla="*/ 250 w 322"/>
              <a:gd name="T11" fmla="*/ 34 h 329"/>
              <a:gd name="T12" fmla="*/ 318 w 322"/>
              <a:gd name="T13" fmla="*/ 44 h 329"/>
              <a:gd name="T14" fmla="*/ 318 w 322"/>
              <a:gd name="T15" fmla="*/ 101 h 329"/>
              <a:gd name="T16" fmla="*/ 267 w 322"/>
              <a:gd name="T17" fmla="*/ 246 h 329"/>
              <a:gd name="T18" fmla="*/ 161 w 322"/>
              <a:gd name="T19" fmla="*/ 329 h 329"/>
              <a:gd name="T20" fmla="*/ 55 w 322"/>
              <a:gd name="T21" fmla="*/ 246 h 329"/>
              <a:gd name="T22" fmla="*/ 161 w 322"/>
              <a:gd name="T23" fmla="*/ 53 h 329"/>
              <a:gd name="T24" fmla="*/ 161 w 322"/>
              <a:gd name="T25" fmla="*/ 207 h 329"/>
              <a:gd name="T26" fmla="*/ 161 w 322"/>
              <a:gd name="T27" fmla="*/ 231 h 329"/>
              <a:gd name="T28" fmla="*/ 161 w 322"/>
              <a:gd name="T29" fmla="*/ 251 h 3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22" h="329">
                <a:moveTo>
                  <a:pt x="55" y="246"/>
                </a:moveTo>
                <a:cubicBezTo>
                  <a:pt x="0" y="179"/>
                  <a:pt x="4" y="101"/>
                  <a:pt x="4" y="101"/>
                </a:cubicBezTo>
                <a:cubicBezTo>
                  <a:pt x="4" y="44"/>
                  <a:pt x="4" y="44"/>
                  <a:pt x="4" y="44"/>
                </a:cubicBezTo>
                <a:cubicBezTo>
                  <a:pt x="4" y="44"/>
                  <a:pt x="38" y="45"/>
                  <a:pt x="72" y="34"/>
                </a:cubicBezTo>
                <a:cubicBezTo>
                  <a:pt x="107" y="22"/>
                  <a:pt x="124" y="0"/>
                  <a:pt x="161" y="0"/>
                </a:cubicBezTo>
                <a:cubicBezTo>
                  <a:pt x="198" y="0"/>
                  <a:pt x="215" y="22"/>
                  <a:pt x="250" y="34"/>
                </a:cubicBezTo>
                <a:cubicBezTo>
                  <a:pt x="284" y="45"/>
                  <a:pt x="318" y="44"/>
                  <a:pt x="318" y="44"/>
                </a:cubicBezTo>
                <a:cubicBezTo>
                  <a:pt x="318" y="101"/>
                  <a:pt x="318" y="101"/>
                  <a:pt x="318" y="101"/>
                </a:cubicBezTo>
                <a:cubicBezTo>
                  <a:pt x="318" y="101"/>
                  <a:pt x="322" y="179"/>
                  <a:pt x="267" y="246"/>
                </a:cubicBezTo>
                <a:cubicBezTo>
                  <a:pt x="234" y="286"/>
                  <a:pt x="161" y="329"/>
                  <a:pt x="161" y="329"/>
                </a:cubicBezTo>
                <a:cubicBezTo>
                  <a:pt x="161" y="329"/>
                  <a:pt x="88" y="286"/>
                  <a:pt x="55" y="246"/>
                </a:cubicBezTo>
                <a:close/>
                <a:moveTo>
                  <a:pt x="161" y="53"/>
                </a:moveTo>
                <a:cubicBezTo>
                  <a:pt x="161" y="207"/>
                  <a:pt x="161" y="207"/>
                  <a:pt x="161" y="207"/>
                </a:cubicBezTo>
                <a:moveTo>
                  <a:pt x="161" y="231"/>
                </a:moveTo>
                <a:cubicBezTo>
                  <a:pt x="161" y="251"/>
                  <a:pt x="161" y="251"/>
                  <a:pt x="161" y="251"/>
                </a:cubicBezTo>
              </a:path>
            </a:pathLst>
          </a:custGeom>
          <a:noFill/>
          <a:ln w="15875" cap="sq">
            <a:solidFill>
              <a:schemeClr val="accent5"/>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solidFill>
                <a:schemeClr val="tx2"/>
              </a:solidFill>
            </a:endParaRPr>
          </a:p>
        </p:txBody>
      </p:sp>
      <p:sp>
        <p:nvSpPr>
          <p:cNvPr id="4" name="Title 2">
            <a:extLst>
              <a:ext uri="{FF2B5EF4-FFF2-40B4-BE49-F238E27FC236}">
                <a16:creationId xmlns:a16="http://schemas.microsoft.com/office/drawing/2014/main" id="{433CFB83-738F-4F45-BE30-AB1E9C20C6D6}"/>
              </a:ext>
            </a:extLst>
          </p:cNvPr>
          <p:cNvSpPr txBox="1">
            <a:spLocks/>
          </p:cNvSpPr>
          <p:nvPr/>
        </p:nvSpPr>
        <p:spPr>
          <a:xfrm>
            <a:off x="455995" y="2641341"/>
            <a:ext cx="4458905" cy="795089"/>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2800">
                <a:gradFill flip="none" rotWithShape="1">
                  <a:gsLst>
                    <a:gs pos="0">
                      <a:schemeClr val="accent5"/>
                    </a:gs>
                    <a:gs pos="100000">
                      <a:schemeClr val="tx2"/>
                    </a:gs>
                  </a:gsLst>
                  <a:lin ang="2700000" scaled="1"/>
                  <a:tileRect/>
                </a:gradFill>
              </a:rPr>
              <a:t>How companies are measuring their IoT success</a:t>
            </a:r>
          </a:p>
        </p:txBody>
      </p:sp>
      <p:sp>
        <p:nvSpPr>
          <p:cNvPr id="7" name="Rectangle 6">
            <a:extLst>
              <a:ext uri="{FF2B5EF4-FFF2-40B4-BE49-F238E27FC236}">
                <a16:creationId xmlns:a16="http://schemas.microsoft.com/office/drawing/2014/main" id="{AC03F6F6-CAE6-4DA9-BD61-6EF844EBEB0B}"/>
              </a:ext>
            </a:extLst>
          </p:cNvPr>
          <p:cNvSpPr/>
          <p:nvPr/>
        </p:nvSpPr>
        <p:spPr>
          <a:xfrm>
            <a:off x="455996" y="3612764"/>
            <a:ext cx="3163504"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2"/>
                </a:solidFill>
                <a:effectLst/>
                <a:uLnTx/>
                <a:uFillTx/>
                <a:latin typeface="Segoe UI"/>
                <a:ea typeface="+mn-ea"/>
                <a:cs typeface="+mn-cs"/>
              </a:rPr>
              <a:t>Using cost, reliability, and security as key performance indicators</a:t>
            </a:r>
          </a:p>
        </p:txBody>
      </p:sp>
      <p:sp>
        <p:nvSpPr>
          <p:cNvPr id="25" name="Content Placeholder 5">
            <a:extLst>
              <a:ext uri="{FF2B5EF4-FFF2-40B4-BE49-F238E27FC236}">
                <a16:creationId xmlns:a16="http://schemas.microsoft.com/office/drawing/2014/main" id="{8A996E16-491B-46BA-BBC9-8E3B8D093F35}"/>
              </a:ext>
            </a:extLst>
          </p:cNvPr>
          <p:cNvSpPr txBox="1">
            <a:spLocks/>
          </p:cNvSpPr>
          <p:nvPr/>
        </p:nvSpPr>
        <p:spPr>
          <a:xfrm>
            <a:off x="6189785" y="1025056"/>
            <a:ext cx="3863751" cy="258350"/>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accent5"/>
                </a:solidFill>
                <a:latin typeface="+mj-lt"/>
              </a:rPr>
              <a:t>Most</a:t>
            </a:r>
            <a:r>
              <a:rPr lang="en-US" sz="1600" b="1">
                <a:solidFill>
                  <a:schemeClr val="tx1"/>
                </a:solidFill>
                <a:latin typeface="+mj-lt"/>
              </a:rPr>
              <a:t> </a:t>
            </a:r>
            <a:r>
              <a:rPr lang="en-US" sz="1600" b="1">
                <a:solidFill>
                  <a:schemeClr val="bg1"/>
                </a:solidFill>
                <a:latin typeface="+mj-lt"/>
              </a:rPr>
              <a:t>common measures of success</a:t>
            </a:r>
          </a:p>
        </p:txBody>
      </p:sp>
      <p:cxnSp>
        <p:nvCxnSpPr>
          <p:cNvPr id="26" name="Straight Connector 25">
            <a:extLst>
              <a:ext uri="{FF2B5EF4-FFF2-40B4-BE49-F238E27FC236}">
                <a16:creationId xmlns:a16="http://schemas.microsoft.com/office/drawing/2014/main" id="{6FAA6796-09C7-47CF-B188-5F1CA85AD4E7}"/>
              </a:ext>
            </a:extLst>
          </p:cNvPr>
          <p:cNvCxnSpPr>
            <a:cxnSpLocks/>
          </p:cNvCxnSpPr>
          <p:nvPr/>
        </p:nvCxnSpPr>
        <p:spPr>
          <a:xfrm>
            <a:off x="6189785" y="1367153"/>
            <a:ext cx="557267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28" name="Content Placeholder 5">
            <a:extLst>
              <a:ext uri="{FF2B5EF4-FFF2-40B4-BE49-F238E27FC236}">
                <a16:creationId xmlns:a16="http://schemas.microsoft.com/office/drawing/2014/main" id="{76D5E355-B787-4505-9439-CD8B51D810E2}"/>
              </a:ext>
            </a:extLst>
          </p:cNvPr>
          <p:cNvSpPr txBox="1">
            <a:spLocks/>
          </p:cNvSpPr>
          <p:nvPr/>
        </p:nvSpPr>
        <p:spPr>
          <a:xfrm>
            <a:off x="6189785" y="3763110"/>
            <a:ext cx="3863751" cy="258350"/>
          </a:xfrm>
          <a:prstGeom prst="rect">
            <a:avLst/>
          </a:prstGeom>
        </p:spPr>
        <p:txBody>
          <a:bodyPr vert="horz" lIns="0" tIns="0" rIns="0" bIns="0" rtlCol="0">
            <a:noAutofit/>
          </a:bodyPr>
          <a:lstStyle>
            <a:lvl1pPr marL="109728"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Segoe UI" panose="020B0502040204020203" pitchFamily="34" charset="0"/>
              </a:defRPr>
            </a:lvl1pPr>
            <a:lvl2pPr marL="219456"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400" kern="1200" spc="0" baseline="0">
                <a:solidFill>
                  <a:srgbClr val="000000"/>
                </a:solidFill>
                <a:latin typeface="+mn-lt"/>
                <a:ea typeface="+mn-ea"/>
                <a:cs typeface="+mn-cs"/>
              </a:defRPr>
            </a:lvl2pPr>
            <a:lvl3pPr marL="329184" marR="0" indent="-109728" algn="l" defTabSz="932742" rtl="0" eaLnBrk="1" fontAlgn="auto" latinLnBrk="0" hangingPunct="1">
              <a:lnSpc>
                <a:spcPct val="110000"/>
              </a:lnSpc>
              <a:spcBef>
                <a:spcPts val="0"/>
              </a:spcBef>
              <a:spcAft>
                <a:spcPts val="800"/>
              </a:spcAft>
              <a:buClrTx/>
              <a:buSzPct val="90000"/>
              <a:buFont typeface="Arial" panose="020B0604020202020204" pitchFamily="34" charset="0"/>
              <a:buChar char="•"/>
              <a:tabLst/>
              <a:defRPr sz="1200" kern="1200" spc="0" baseline="0">
                <a:solidFill>
                  <a:srgbClr val="00000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spcAft>
                <a:spcPts val="300"/>
              </a:spcAft>
              <a:buNone/>
            </a:pPr>
            <a:r>
              <a:rPr lang="en-US" sz="1600" b="1">
                <a:solidFill>
                  <a:schemeClr val="accent5"/>
                </a:solidFill>
                <a:latin typeface="+mj-lt"/>
              </a:rPr>
              <a:t>Least</a:t>
            </a:r>
            <a:r>
              <a:rPr lang="en-US" sz="1600" b="1">
                <a:solidFill>
                  <a:schemeClr val="tx2"/>
                </a:solidFill>
                <a:latin typeface="+mj-lt"/>
              </a:rPr>
              <a:t> </a:t>
            </a:r>
            <a:r>
              <a:rPr lang="en-US" sz="1600" b="1">
                <a:solidFill>
                  <a:schemeClr val="bg1"/>
                </a:solidFill>
                <a:latin typeface="+mj-lt"/>
              </a:rPr>
              <a:t>common measures of success</a:t>
            </a:r>
          </a:p>
        </p:txBody>
      </p:sp>
      <p:cxnSp>
        <p:nvCxnSpPr>
          <p:cNvPr id="29" name="Straight Connector 28">
            <a:extLst>
              <a:ext uri="{FF2B5EF4-FFF2-40B4-BE49-F238E27FC236}">
                <a16:creationId xmlns:a16="http://schemas.microsoft.com/office/drawing/2014/main" id="{7261360B-1B2F-4C15-B3FE-AAE0F82F5301}"/>
              </a:ext>
            </a:extLst>
          </p:cNvPr>
          <p:cNvCxnSpPr>
            <a:cxnSpLocks/>
          </p:cNvCxnSpPr>
          <p:nvPr/>
        </p:nvCxnSpPr>
        <p:spPr>
          <a:xfrm>
            <a:off x="6189785" y="4105207"/>
            <a:ext cx="5572678" cy="0"/>
          </a:xfrm>
          <a:prstGeom prst="line">
            <a:avLst/>
          </a:prstGeom>
          <a:ln>
            <a:solidFill>
              <a:schemeClr val="bg1">
                <a:lumMod val="85000"/>
              </a:schemeClr>
            </a:solidFill>
            <a:headEnd type="none"/>
            <a:tailEnd type="none"/>
          </a:ln>
        </p:spPr>
        <p:style>
          <a:lnRef idx="1">
            <a:schemeClr val="accent1"/>
          </a:lnRef>
          <a:fillRef idx="0">
            <a:schemeClr val="accent1"/>
          </a:fillRef>
          <a:effectRef idx="0">
            <a:schemeClr val="accent1"/>
          </a:effectRef>
          <a:fontRef idx="minor">
            <a:schemeClr val="tx1"/>
          </a:fontRef>
        </p:style>
      </p:cxnSp>
      <p:graphicFrame>
        <p:nvGraphicFramePr>
          <p:cNvPr id="30" name="Table 29">
            <a:extLst>
              <a:ext uri="{FF2B5EF4-FFF2-40B4-BE49-F238E27FC236}">
                <a16:creationId xmlns:a16="http://schemas.microsoft.com/office/drawing/2014/main" id="{6EB790BA-61DC-49C3-BAA1-C4EC13BFF510}"/>
              </a:ext>
            </a:extLst>
          </p:cNvPr>
          <p:cNvGraphicFramePr>
            <a:graphicFrameLocks noGrp="1"/>
          </p:cNvGraphicFramePr>
          <p:nvPr>
            <p:extLst>
              <p:ext uri="{D42A27DB-BD31-4B8C-83A1-F6EECF244321}">
                <p14:modId xmlns:p14="http://schemas.microsoft.com/office/powerpoint/2010/main" val="3431778290"/>
              </p:ext>
            </p:extLst>
          </p:nvPr>
        </p:nvGraphicFramePr>
        <p:xfrm>
          <a:off x="9259067" y="1443289"/>
          <a:ext cx="2907322" cy="1036320"/>
        </p:xfrm>
        <a:graphic>
          <a:graphicData uri="http://schemas.openxmlformats.org/drawingml/2006/table">
            <a:tbl>
              <a:tblPr firstRow="1" bandRow="1">
                <a:tableStyleId>{5940675A-B579-460E-94D1-54222C63F5DA}</a:tableStyleId>
              </a:tblPr>
              <a:tblGrid>
                <a:gridCol w="2907322">
                  <a:extLst>
                    <a:ext uri="{9D8B030D-6E8A-4147-A177-3AD203B41FA5}">
                      <a16:colId xmlns:a16="http://schemas.microsoft.com/office/drawing/2014/main" val="2692009828"/>
                    </a:ext>
                  </a:extLst>
                </a:gridCol>
              </a:tblGrid>
              <a:tr h="502159">
                <a:tc>
                  <a:txBody>
                    <a:bodyPr/>
                    <a:lstStyle/>
                    <a:p>
                      <a:pPr algn="l" rtl="0" fontAlgn="b"/>
                      <a:r>
                        <a:rPr lang="en-US" sz="1600" b="1" kern="1200">
                          <a:solidFill>
                            <a:schemeClr val="bg1"/>
                          </a:solidFill>
                          <a:latin typeface="+mj-lt"/>
                          <a:ea typeface="+mn-ea"/>
                          <a:cs typeface="+mn-cs"/>
                        </a:rPr>
                        <a:t>Reliability</a:t>
                      </a:r>
                      <a:endParaRPr lang="en-US" sz="1000" b="1" i="0" u="none" strike="noStrike">
                        <a:solidFill>
                          <a:schemeClr val="bg1"/>
                        </a:solidFill>
                        <a:effectLst/>
                        <a:latin typeface="+mn-lt"/>
                      </a:endParaRPr>
                    </a:p>
                  </a:txBody>
                  <a:tcPr marL="64008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57745671"/>
                  </a:ext>
                </a:extLst>
              </a:tr>
              <a:tr h="502159">
                <a:tc>
                  <a:txBody>
                    <a:bodyPr/>
                    <a:lstStyle/>
                    <a:p>
                      <a:pPr algn="l" rtl="0" fontAlgn="b"/>
                      <a:r>
                        <a:rPr lang="en-US" sz="1600" b="1" kern="1200">
                          <a:solidFill>
                            <a:schemeClr val="bg1"/>
                          </a:solidFill>
                          <a:latin typeface="+mj-lt"/>
                          <a:ea typeface="+mn-ea"/>
                          <a:cs typeface="+mn-cs"/>
                        </a:rPr>
                        <a:t>Security</a:t>
                      </a:r>
                      <a:endParaRPr lang="en-US" sz="1000" b="1" i="0" u="none" strike="noStrike">
                        <a:solidFill>
                          <a:schemeClr val="bg1"/>
                        </a:solidFill>
                        <a:effectLst/>
                        <a:latin typeface="+mn-lt"/>
                      </a:endParaRPr>
                    </a:p>
                  </a:txBody>
                  <a:tcPr marL="64008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21213806"/>
                  </a:ext>
                </a:extLst>
              </a:tr>
            </a:tbl>
          </a:graphicData>
        </a:graphic>
      </p:graphicFrame>
      <p:graphicFrame>
        <p:nvGraphicFramePr>
          <p:cNvPr id="31" name="Table 30">
            <a:extLst>
              <a:ext uri="{FF2B5EF4-FFF2-40B4-BE49-F238E27FC236}">
                <a16:creationId xmlns:a16="http://schemas.microsoft.com/office/drawing/2014/main" id="{406C0B12-BD21-415A-98B0-00B9AC750412}"/>
              </a:ext>
            </a:extLst>
          </p:cNvPr>
          <p:cNvGraphicFramePr>
            <a:graphicFrameLocks noGrp="1"/>
          </p:cNvGraphicFramePr>
          <p:nvPr>
            <p:extLst>
              <p:ext uri="{D42A27DB-BD31-4B8C-83A1-F6EECF244321}">
                <p14:modId xmlns:p14="http://schemas.microsoft.com/office/powerpoint/2010/main" val="4169999212"/>
              </p:ext>
            </p:extLst>
          </p:nvPr>
        </p:nvGraphicFramePr>
        <p:xfrm>
          <a:off x="6021308" y="4347372"/>
          <a:ext cx="2907322" cy="1524000"/>
        </p:xfrm>
        <a:graphic>
          <a:graphicData uri="http://schemas.openxmlformats.org/drawingml/2006/table">
            <a:tbl>
              <a:tblPr firstRow="1" bandRow="1">
                <a:tableStyleId>{5940675A-B579-460E-94D1-54222C63F5DA}</a:tableStyleId>
              </a:tblPr>
              <a:tblGrid>
                <a:gridCol w="2907322">
                  <a:extLst>
                    <a:ext uri="{9D8B030D-6E8A-4147-A177-3AD203B41FA5}">
                      <a16:colId xmlns:a16="http://schemas.microsoft.com/office/drawing/2014/main" val="2692009828"/>
                    </a:ext>
                  </a:extLst>
                </a:gridCol>
              </a:tblGrid>
              <a:tr h="502159">
                <a:tc>
                  <a:txBody>
                    <a:bodyPr/>
                    <a:lstStyle/>
                    <a:p>
                      <a:pPr algn="l" rtl="0" fontAlgn="b"/>
                      <a:r>
                        <a:rPr lang="en-US" sz="1600" b="1" kern="1200">
                          <a:solidFill>
                            <a:schemeClr val="bg1"/>
                          </a:solidFill>
                          <a:latin typeface="+mj-lt"/>
                          <a:ea typeface="+mn-ea"/>
                          <a:cs typeface="+mn-cs"/>
                        </a:rPr>
                        <a:t>More informed decision-making</a:t>
                      </a:r>
                      <a:endParaRPr lang="en-US" sz="1000" b="1" i="0" u="none" strike="noStrike">
                        <a:solidFill>
                          <a:schemeClr val="bg1"/>
                        </a:solidFill>
                        <a:effectLst/>
                        <a:latin typeface="+mn-lt"/>
                      </a:endParaRPr>
                    </a:p>
                  </a:txBody>
                  <a:tcPr marL="64008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635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63358092"/>
                  </a:ext>
                </a:extLst>
              </a:tr>
              <a:tr h="502159">
                <a:tc>
                  <a:txBody>
                    <a:bodyPr/>
                    <a:lstStyle/>
                    <a:p>
                      <a:pPr algn="l" rtl="0" fontAlgn="b"/>
                      <a:r>
                        <a:rPr lang="en-US" sz="1600" b="1" kern="1200">
                          <a:solidFill>
                            <a:schemeClr val="bg1"/>
                          </a:solidFill>
                          <a:latin typeface="+mj-lt"/>
                          <a:ea typeface="+mn-ea"/>
                          <a:cs typeface="+mn-cs"/>
                        </a:rPr>
                        <a:t>Direct impact on increased revenue</a:t>
                      </a:r>
                      <a:endParaRPr lang="en-US" sz="1000" b="1" i="0" u="none" strike="noStrike">
                        <a:solidFill>
                          <a:schemeClr val="bg1"/>
                        </a:solidFill>
                        <a:effectLst/>
                        <a:latin typeface="+mn-lt"/>
                      </a:endParaRPr>
                    </a:p>
                  </a:txBody>
                  <a:tcPr marL="64008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bl>
          </a:graphicData>
        </a:graphic>
      </p:graphicFrame>
      <p:graphicFrame>
        <p:nvGraphicFramePr>
          <p:cNvPr id="32" name="Table 31">
            <a:extLst>
              <a:ext uri="{FF2B5EF4-FFF2-40B4-BE49-F238E27FC236}">
                <a16:creationId xmlns:a16="http://schemas.microsoft.com/office/drawing/2014/main" id="{24712FF3-E63D-4BD7-8B76-D3FFECCF3FB8}"/>
              </a:ext>
            </a:extLst>
          </p:cNvPr>
          <p:cNvGraphicFramePr>
            <a:graphicFrameLocks noGrp="1"/>
          </p:cNvGraphicFramePr>
          <p:nvPr>
            <p:extLst>
              <p:ext uri="{D42A27DB-BD31-4B8C-83A1-F6EECF244321}">
                <p14:modId xmlns:p14="http://schemas.microsoft.com/office/powerpoint/2010/main" val="2725498796"/>
              </p:ext>
            </p:extLst>
          </p:nvPr>
        </p:nvGraphicFramePr>
        <p:xfrm>
          <a:off x="9197579" y="4347372"/>
          <a:ext cx="2907322" cy="1280160"/>
        </p:xfrm>
        <a:graphic>
          <a:graphicData uri="http://schemas.openxmlformats.org/drawingml/2006/table">
            <a:tbl>
              <a:tblPr firstRow="1" bandRow="1">
                <a:tableStyleId>{5940675A-B579-460E-94D1-54222C63F5DA}</a:tableStyleId>
              </a:tblPr>
              <a:tblGrid>
                <a:gridCol w="2907322">
                  <a:extLst>
                    <a:ext uri="{9D8B030D-6E8A-4147-A177-3AD203B41FA5}">
                      <a16:colId xmlns:a16="http://schemas.microsoft.com/office/drawing/2014/main" val="2692009828"/>
                    </a:ext>
                  </a:extLst>
                </a:gridCol>
              </a:tblGrid>
              <a:tr h="502159">
                <a:tc>
                  <a:txBody>
                    <a:bodyPr/>
                    <a:lstStyle/>
                    <a:p>
                      <a:pPr algn="l" rtl="0" fontAlgn="b"/>
                      <a:r>
                        <a:rPr lang="en-US" sz="1600" b="1" kern="1200">
                          <a:solidFill>
                            <a:schemeClr val="bg1"/>
                          </a:solidFill>
                          <a:latin typeface="+mj-lt"/>
                          <a:ea typeface="+mn-ea"/>
                          <a:cs typeface="+mn-cs"/>
                        </a:rPr>
                        <a:t>Sustainability</a:t>
                      </a:r>
                      <a:endParaRPr lang="en-US" sz="1000" b="1" i="0" u="none" strike="noStrike">
                        <a:solidFill>
                          <a:schemeClr val="bg1"/>
                        </a:solidFill>
                        <a:effectLst/>
                        <a:latin typeface="+mn-lt"/>
                      </a:endParaRPr>
                    </a:p>
                  </a:txBody>
                  <a:tcPr marL="64008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493189900"/>
                  </a:ext>
                </a:extLst>
              </a:tr>
              <a:tr h="502159">
                <a:tc>
                  <a:txBody>
                    <a:bodyPr/>
                    <a:lstStyle/>
                    <a:p>
                      <a:pPr algn="l" rtl="0" fontAlgn="b"/>
                      <a:r>
                        <a:rPr lang="en-US" sz="1600" b="1" kern="1200">
                          <a:solidFill>
                            <a:schemeClr val="bg1"/>
                          </a:solidFill>
                          <a:latin typeface="+mj-lt"/>
                          <a:ea typeface="+mn-ea"/>
                          <a:cs typeface="+mn-cs"/>
                        </a:rPr>
                        <a:t>% of projects </a:t>
                      </a:r>
                      <a:br>
                        <a:rPr lang="en-US" sz="1600" b="1" kern="1200">
                          <a:solidFill>
                            <a:schemeClr val="bg1"/>
                          </a:solidFill>
                          <a:latin typeface="+mj-lt"/>
                          <a:ea typeface="+mn-ea"/>
                          <a:cs typeface="+mn-cs"/>
                        </a:rPr>
                      </a:br>
                      <a:r>
                        <a:rPr lang="en-US" sz="1600" b="1" kern="1200">
                          <a:solidFill>
                            <a:schemeClr val="bg1"/>
                          </a:solidFill>
                          <a:latin typeface="+mj-lt"/>
                          <a:ea typeface="+mn-ea"/>
                          <a:cs typeface="+mn-cs"/>
                        </a:rPr>
                        <a:t>deployed </a:t>
                      </a:r>
                      <a:r>
                        <a:rPr lang="en-US" sz="1600" b="0" i="0" u="none" strike="noStrike">
                          <a:solidFill>
                            <a:schemeClr val="bg1"/>
                          </a:solidFill>
                          <a:effectLst/>
                          <a:latin typeface="+mj-lt"/>
                        </a:rPr>
                        <a:t>using IoT</a:t>
                      </a:r>
                    </a:p>
                  </a:txBody>
                  <a:tcPr marL="640080" marR="137160" marT="137160" marB="137160" anchor="ctr">
                    <a:lnL w="6350" cap="flat" cmpd="sng" algn="ctr">
                      <a:noFill/>
                      <a:prstDash val="solid"/>
                      <a:round/>
                      <a:headEnd type="none" w="med" len="med"/>
                      <a:tailEnd type="none" w="med" len="med"/>
                    </a:lnL>
                    <a:lnR w="635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9834989"/>
                  </a:ext>
                </a:extLst>
              </a:tr>
            </a:tbl>
          </a:graphicData>
        </a:graphic>
      </p:graphicFrame>
      <p:cxnSp>
        <p:nvCxnSpPr>
          <p:cNvPr id="23" name="Straight Connector 22">
            <a:extLst>
              <a:ext uri="{FF2B5EF4-FFF2-40B4-BE49-F238E27FC236}">
                <a16:creationId xmlns:a16="http://schemas.microsoft.com/office/drawing/2014/main" id="{1BC8F17A-4DB1-457C-A476-F1093B989656}"/>
              </a:ext>
            </a:extLst>
          </p:cNvPr>
          <p:cNvCxnSpPr>
            <a:cxnSpLocks/>
          </p:cNvCxnSpPr>
          <p:nvPr/>
        </p:nvCxnSpPr>
        <p:spPr>
          <a:xfrm flipV="1">
            <a:off x="5385983" y="1379886"/>
            <a:ext cx="0" cy="409822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93804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F229F0C5-B2F5-498F-BA06-4EBAF1D5C0EC}"/>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23" name="Table 22">
            <a:extLst>
              <a:ext uri="{FF2B5EF4-FFF2-40B4-BE49-F238E27FC236}">
                <a16:creationId xmlns:a16="http://schemas.microsoft.com/office/drawing/2014/main" id="{57E61653-C6DB-4D17-BD9E-92E48BE40B3E}"/>
              </a:ext>
            </a:extLst>
          </p:cNvPr>
          <p:cNvGraphicFramePr>
            <a:graphicFrameLocks noGrp="1"/>
          </p:cNvGraphicFramePr>
          <p:nvPr>
            <p:extLst>
              <p:ext uri="{D42A27DB-BD31-4B8C-83A1-F6EECF244321}">
                <p14:modId xmlns:p14="http://schemas.microsoft.com/office/powerpoint/2010/main" val="687535835"/>
              </p:ext>
            </p:extLst>
          </p:nvPr>
        </p:nvGraphicFramePr>
        <p:xfrm>
          <a:off x="6243020" y="1253067"/>
          <a:ext cx="5492986" cy="4758265"/>
        </p:xfrm>
        <a:graphic>
          <a:graphicData uri="http://schemas.openxmlformats.org/drawingml/2006/table">
            <a:tbl>
              <a:tblPr firstRow="1" bandRow="1">
                <a:tableStyleId>{5940675A-B579-460E-94D1-54222C63F5DA}</a:tableStyleId>
              </a:tblPr>
              <a:tblGrid>
                <a:gridCol w="1149113">
                  <a:extLst>
                    <a:ext uri="{9D8B030D-6E8A-4147-A177-3AD203B41FA5}">
                      <a16:colId xmlns:a16="http://schemas.microsoft.com/office/drawing/2014/main" val="2692009828"/>
                    </a:ext>
                  </a:extLst>
                </a:gridCol>
                <a:gridCol w="3520486">
                  <a:extLst>
                    <a:ext uri="{9D8B030D-6E8A-4147-A177-3AD203B41FA5}">
                      <a16:colId xmlns:a16="http://schemas.microsoft.com/office/drawing/2014/main" val="3306236351"/>
                    </a:ext>
                  </a:extLst>
                </a:gridCol>
                <a:gridCol w="823387">
                  <a:extLst>
                    <a:ext uri="{9D8B030D-6E8A-4147-A177-3AD203B41FA5}">
                      <a16:colId xmlns:a16="http://schemas.microsoft.com/office/drawing/2014/main" val="1442012862"/>
                    </a:ext>
                  </a:extLst>
                </a:gridCol>
              </a:tblGrid>
              <a:tr h="951653">
                <a:tc>
                  <a:txBody>
                    <a:bodyPr/>
                    <a:lstStyle/>
                    <a:p>
                      <a:pPr algn="l" rtl="0" fontAlgn="b"/>
                      <a:r>
                        <a:rPr lang="en-US" sz="1600" b="0" kern="1200">
                          <a:solidFill>
                            <a:schemeClr val="accent5"/>
                          </a:solidFill>
                          <a:latin typeface="+mj-lt"/>
                          <a:ea typeface="+mn-ea"/>
                          <a:cs typeface="+mn-cs"/>
                        </a:rPr>
                        <a:t>Cost efficiency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r" rtl="0" fontAlgn="b"/>
                      <a:endParaRPr lang="en-US" sz="900" kern="1200">
                        <a:solidFill>
                          <a:schemeClr val="tx1">
                            <a:lumMod val="90000"/>
                            <a:lumOff val="10000"/>
                          </a:schemeClr>
                        </a:solidFill>
                        <a:latin typeface="+mn-lt"/>
                        <a:ea typeface="+mn-ea"/>
                        <a:cs typeface="+mn-cs"/>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1400" b="0" kern="1200">
                        <a:solidFill>
                          <a:schemeClr val="bg1"/>
                        </a:solidFill>
                        <a:latin typeface="+mj-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63358092"/>
                  </a:ext>
                </a:extLst>
              </a:tr>
              <a:tr h="951653">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kern="1200">
                          <a:solidFill>
                            <a:schemeClr val="accent5"/>
                          </a:solidFill>
                          <a:latin typeface="+mj-lt"/>
                          <a:ea typeface="+mn-ea"/>
                          <a:cs typeface="+mn-cs"/>
                        </a:rPr>
                        <a:t>Quality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32742" rtl="0" eaLnBrk="1" fontAlgn="b" latinLnBrk="0" hangingPunct="1">
                        <a:lnSpc>
                          <a:spcPct val="100000"/>
                        </a:lnSpc>
                        <a:spcBef>
                          <a:spcPts val="0"/>
                        </a:spcBef>
                        <a:spcAft>
                          <a:spcPts val="0"/>
                        </a:spcAft>
                        <a:buClrTx/>
                        <a:buSzTx/>
                        <a:buFontTx/>
                        <a:buNone/>
                        <a:tabLst/>
                        <a:defRPr/>
                      </a:pPr>
                      <a:endParaRPr lang="en-US" sz="900" b="1" i="0" u="none" strike="noStrike">
                        <a:solidFill>
                          <a:srgbClr val="000000"/>
                        </a:solidFill>
                        <a:effectLst/>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1400" b="0" kern="1200">
                        <a:solidFill>
                          <a:schemeClr val="bg1"/>
                        </a:solidFill>
                        <a:latin typeface="+mj-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493189900"/>
                  </a:ext>
                </a:extLst>
              </a:tr>
              <a:tr h="951653">
                <a:tc>
                  <a:txBody>
                    <a:bodyPr/>
                    <a:lstStyle/>
                    <a:p>
                      <a:pPr marL="0" marR="0" lvl="0" indent="0" algn="l" defTabSz="932742" rtl="0" eaLnBrk="1" fontAlgn="b" latinLnBrk="0" hangingPunct="1">
                        <a:lnSpc>
                          <a:spcPct val="100000"/>
                        </a:lnSpc>
                        <a:spcBef>
                          <a:spcPts val="0"/>
                        </a:spcBef>
                        <a:spcAft>
                          <a:spcPts val="0"/>
                        </a:spcAft>
                        <a:buClrTx/>
                        <a:buSzTx/>
                        <a:buFontTx/>
                        <a:buNone/>
                        <a:tabLst/>
                        <a:defRPr/>
                      </a:pPr>
                      <a:r>
                        <a:rPr lang="en-US" sz="1600" b="0" kern="1200">
                          <a:solidFill>
                            <a:schemeClr val="accent5"/>
                          </a:solidFill>
                          <a:latin typeface="+mj-lt"/>
                          <a:ea typeface="+mn-ea"/>
                          <a:cs typeface="+mn-cs"/>
                        </a:rPr>
                        <a:t>Production efficiency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marL="0" marR="0" lvl="0" indent="0" algn="r" defTabSz="932742" rtl="0" eaLnBrk="1" fontAlgn="b" latinLnBrk="0" hangingPunct="1">
                        <a:lnSpc>
                          <a:spcPct val="100000"/>
                        </a:lnSpc>
                        <a:spcBef>
                          <a:spcPts val="0"/>
                        </a:spcBef>
                        <a:spcAft>
                          <a:spcPts val="0"/>
                        </a:spcAft>
                        <a:buClrTx/>
                        <a:buSzTx/>
                        <a:buFontTx/>
                        <a:buNone/>
                        <a:tabLst/>
                        <a:defRPr/>
                      </a:pPr>
                      <a:endParaRPr lang="en-US" sz="900" b="1" i="0" u="none" strike="noStrike">
                        <a:solidFill>
                          <a:srgbClr val="000000"/>
                        </a:solidFill>
                        <a:effectLst/>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1400" b="0" kern="1200">
                        <a:solidFill>
                          <a:schemeClr val="bg1"/>
                        </a:solidFill>
                        <a:latin typeface="+mj-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0002"/>
                  </a:ext>
                </a:extLst>
              </a:tr>
              <a:tr h="951653">
                <a:tc>
                  <a:txBody>
                    <a:bodyPr/>
                    <a:lstStyle/>
                    <a:p>
                      <a:pPr algn="l" rtl="0" fontAlgn="b"/>
                      <a:r>
                        <a:rPr lang="en-US" sz="1600" b="0" kern="1200">
                          <a:solidFill>
                            <a:schemeClr val="accent5"/>
                          </a:solidFill>
                          <a:latin typeface="+mj-lt"/>
                          <a:ea typeface="+mn-ea"/>
                          <a:cs typeface="+mn-cs"/>
                        </a:rPr>
                        <a:t>Reliability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r" rtl="0" fontAlgn="b"/>
                      <a:endParaRPr lang="en-US" sz="900" b="1" i="0" u="none" strike="noStrike">
                        <a:solidFill>
                          <a:srgbClr val="000000"/>
                        </a:solidFill>
                        <a:effectLst/>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1400" b="0" kern="1200">
                        <a:solidFill>
                          <a:schemeClr val="bg1"/>
                        </a:solidFill>
                        <a:latin typeface="+mj-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1957745671"/>
                  </a:ext>
                </a:extLst>
              </a:tr>
              <a:tr h="951653">
                <a:tc>
                  <a:txBody>
                    <a:bodyPr/>
                    <a:lstStyle/>
                    <a:p>
                      <a:pPr algn="l" rtl="0" fontAlgn="b"/>
                      <a:r>
                        <a:rPr lang="en-US" sz="1600" b="0" kern="1200">
                          <a:solidFill>
                            <a:schemeClr val="accent5"/>
                          </a:solidFill>
                          <a:latin typeface="+mj-lt"/>
                          <a:ea typeface="+mn-ea"/>
                          <a:cs typeface="+mn-cs"/>
                        </a:rPr>
                        <a:t>Security*</a:t>
                      </a: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r" rtl="0" fontAlgn="b"/>
                      <a:endParaRPr lang="en-US" sz="900" b="1" i="0" u="none" strike="noStrike">
                        <a:solidFill>
                          <a:srgbClr val="000000"/>
                        </a:solidFill>
                        <a:effectLst/>
                        <a:latin typeface="+mn-lt"/>
                      </a:endParaRPr>
                    </a:p>
                  </a:txBody>
                  <a:tcPr marL="45720" marR="4572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tc>
                  <a:txBody>
                    <a:bodyPr/>
                    <a:lstStyle/>
                    <a:p>
                      <a:pPr algn="ctr" fontAlgn="b"/>
                      <a:endParaRPr lang="en-US" sz="1400" b="0" kern="1200">
                        <a:solidFill>
                          <a:schemeClr val="bg1"/>
                        </a:solidFill>
                        <a:latin typeface="+mj-lt"/>
                        <a:ea typeface="+mn-ea"/>
                        <a:cs typeface="+mn-cs"/>
                      </a:endParaRPr>
                    </a:p>
                  </a:txBody>
                  <a:tcPr marL="6350" marR="6350" marT="6350" marB="0" anchor="ctr">
                    <a:lnL w="12700" cap="flat" cmpd="sng" algn="ctr">
                      <a:noFill/>
                      <a:prstDash val="solid"/>
                      <a:round/>
                      <a:headEnd type="none" w="med" len="med"/>
                      <a:tailEnd type="none" w="med" len="med"/>
                    </a:lnL>
                    <a:lnR w="12700" cap="flat" cmpd="sng" algn="ctr">
                      <a:noFill/>
                      <a:prstDash val="solid"/>
                      <a:round/>
                      <a:headEnd type="none" w="med" len="med"/>
                      <a:tailEnd type="none" w="med" len="med"/>
                    </a:lnR>
                    <a:lnT w="6350" cap="flat" cmpd="sng" algn="ctr">
                      <a:solidFill>
                        <a:schemeClr val="bg1">
                          <a:lumMod val="85000"/>
                        </a:schemeClr>
                      </a:solidFill>
                      <a:prstDash val="solid"/>
                      <a:round/>
                      <a:headEnd type="none" w="med" len="med"/>
                      <a:tailEnd type="none" w="med" len="med"/>
                    </a:lnT>
                    <a:lnB w="6350" cap="flat" cmpd="sng" algn="ctr">
                      <a:solidFill>
                        <a:schemeClr val="bg1">
                          <a:lumMod val="85000"/>
                        </a:schemeClr>
                      </a:solidFill>
                      <a:prstDash val="solid"/>
                      <a:round/>
                      <a:headEnd type="none" w="med" len="med"/>
                      <a:tailEnd type="none" w="med" len="med"/>
                    </a:lnB>
                    <a:noFill/>
                  </a:tcPr>
                </a:tc>
                <a:extLst>
                  <a:ext uri="{0D108BD9-81ED-4DB2-BD59-A6C34878D82A}">
                    <a16:rowId xmlns:a16="http://schemas.microsoft.com/office/drawing/2014/main" val="3821213806"/>
                  </a:ext>
                </a:extLst>
              </a:tr>
            </a:tbl>
          </a:graphicData>
        </a:graphic>
      </p:graphicFrame>
      <p:sp>
        <p:nvSpPr>
          <p:cNvPr id="4" name="Rectangle 3">
            <a:extLst>
              <a:ext uri="{FF2B5EF4-FFF2-40B4-BE49-F238E27FC236}">
                <a16:creationId xmlns:a16="http://schemas.microsoft.com/office/drawing/2014/main" id="{7E53F21B-31E0-4124-9EA8-E1054743F4CB}"/>
              </a:ext>
            </a:extLst>
          </p:cNvPr>
          <p:cNvSpPr/>
          <p:nvPr/>
        </p:nvSpPr>
        <p:spPr>
          <a:xfrm>
            <a:off x="10203142" y="846668"/>
            <a:ext cx="1235724" cy="276999"/>
          </a:xfrm>
          <a:prstGeom prst="rect">
            <a:avLst/>
          </a:prstGeom>
        </p:spPr>
        <p:txBody>
          <a:bodyPr wrap="none">
            <a:spAutoFit/>
          </a:bodyPr>
          <a:lstStyle/>
          <a:p>
            <a:pPr algn="ctr"/>
            <a:r>
              <a:rPr lang="en-US" sz="1200">
                <a:solidFill>
                  <a:schemeClr val="bg2"/>
                </a:solidFill>
                <a:latin typeface="+mj-lt"/>
              </a:rPr>
              <a:t>Very successful</a:t>
            </a:r>
          </a:p>
        </p:txBody>
      </p:sp>
      <p:sp>
        <p:nvSpPr>
          <p:cNvPr id="18" name="Rectangle 17">
            <a:extLst>
              <a:ext uri="{FF2B5EF4-FFF2-40B4-BE49-F238E27FC236}">
                <a16:creationId xmlns:a16="http://schemas.microsoft.com/office/drawing/2014/main" id="{2B56EDA8-9C46-455C-8107-B537B4694569}"/>
              </a:ext>
            </a:extLst>
          </p:cNvPr>
          <p:cNvSpPr/>
          <p:nvPr/>
        </p:nvSpPr>
        <p:spPr>
          <a:xfrm>
            <a:off x="7873693" y="846668"/>
            <a:ext cx="1724255" cy="276999"/>
          </a:xfrm>
          <a:prstGeom prst="rect">
            <a:avLst/>
          </a:prstGeom>
        </p:spPr>
        <p:txBody>
          <a:bodyPr wrap="none">
            <a:spAutoFit/>
          </a:bodyPr>
          <a:lstStyle/>
          <a:p>
            <a:pPr algn="ctr"/>
            <a:r>
              <a:rPr lang="en-US" sz="1200">
                <a:solidFill>
                  <a:schemeClr val="bg2"/>
                </a:solidFill>
                <a:latin typeface="+mj-lt"/>
              </a:rPr>
              <a:t>Moderately successful</a:t>
            </a:r>
          </a:p>
        </p:txBody>
      </p:sp>
      <p:sp>
        <p:nvSpPr>
          <p:cNvPr id="5" name="Title 2">
            <a:extLst>
              <a:ext uri="{FF2B5EF4-FFF2-40B4-BE49-F238E27FC236}">
                <a16:creationId xmlns:a16="http://schemas.microsoft.com/office/drawing/2014/main" id="{4219AAEF-6248-4C9C-AD6E-F28D94D8554D}"/>
              </a:ext>
            </a:extLst>
          </p:cNvPr>
          <p:cNvSpPr txBox="1">
            <a:spLocks/>
          </p:cNvSpPr>
          <p:nvPr/>
        </p:nvSpPr>
        <p:spPr>
          <a:xfrm>
            <a:off x="455995" y="2510925"/>
            <a:ext cx="3333951" cy="1192634"/>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2800">
                <a:gradFill flip="none" rotWithShape="1">
                  <a:gsLst>
                    <a:gs pos="0">
                      <a:schemeClr val="accent5"/>
                    </a:gs>
                    <a:gs pos="100000">
                      <a:schemeClr val="tx2"/>
                    </a:gs>
                  </a:gsLst>
                  <a:lin ang="2700000" scaled="1"/>
                  <a:tileRect/>
                </a:gradFill>
              </a:rPr>
              <a:t>Where companies are finding the most success with IoT</a:t>
            </a:r>
          </a:p>
        </p:txBody>
      </p:sp>
      <p:sp>
        <p:nvSpPr>
          <p:cNvPr id="8" name="Rectangle 7">
            <a:extLst>
              <a:ext uri="{FF2B5EF4-FFF2-40B4-BE49-F238E27FC236}">
                <a16:creationId xmlns:a16="http://schemas.microsoft.com/office/drawing/2014/main" id="{923A9DC8-91BB-41F9-814C-1AD4C1CC4754}"/>
              </a:ext>
            </a:extLst>
          </p:cNvPr>
          <p:cNvSpPr/>
          <p:nvPr/>
        </p:nvSpPr>
        <p:spPr>
          <a:xfrm>
            <a:off x="455995" y="3887323"/>
            <a:ext cx="3420939" cy="492443"/>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a:solidFill>
                  <a:schemeClr val="bg1"/>
                </a:solidFill>
                <a:latin typeface="+mn-lt"/>
                <a:cs typeface="Segoe UI Light" panose="020B0502040204020203" pitchFamily="34" charset="0"/>
              </a:rPr>
              <a:t>Security, informed decision-making, and sustainability efforts</a:t>
            </a:r>
            <a:endParaRPr kumimoji="0" lang="en-US" sz="1600" b="0" i="0" u="none" strike="noStrike" kern="1200" cap="none" spc="0" normalizeH="0" baseline="0" noProof="0">
              <a:ln>
                <a:noFill/>
              </a:ln>
              <a:solidFill>
                <a:schemeClr val="bg2"/>
              </a:solidFill>
              <a:effectLst/>
              <a:uLnTx/>
              <a:uFillTx/>
              <a:latin typeface="Segoe UI"/>
              <a:ea typeface="+mn-ea"/>
              <a:cs typeface="+mn-cs"/>
            </a:endParaRPr>
          </a:p>
        </p:txBody>
      </p:sp>
      <p:sp>
        <p:nvSpPr>
          <p:cNvPr id="13" name="Rectangle 12">
            <a:extLst>
              <a:ext uri="{FF2B5EF4-FFF2-40B4-BE49-F238E27FC236}">
                <a16:creationId xmlns:a16="http://schemas.microsoft.com/office/drawing/2014/main" id="{33B5F24B-AC5B-4ACB-9B12-39B9CDD759A4}"/>
              </a:ext>
            </a:extLst>
          </p:cNvPr>
          <p:cNvSpPr/>
          <p:nvPr/>
        </p:nvSpPr>
        <p:spPr bwMode="auto">
          <a:xfrm>
            <a:off x="7655169" y="1591146"/>
            <a:ext cx="4080837" cy="325676"/>
          </a:xfrm>
          <a:prstGeom prst="rect">
            <a:avLst/>
          </a:prstGeom>
          <a:gradFill flip="none" rotWithShape="1">
            <a:gsLst>
              <a:gs pos="0">
                <a:schemeClr val="accent5"/>
              </a:gs>
              <a:gs pos="100000">
                <a:schemeClr val="tx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50%</a:t>
            </a:r>
          </a:p>
        </p:txBody>
      </p:sp>
      <p:sp>
        <p:nvSpPr>
          <p:cNvPr id="14" name="Rectangle 13">
            <a:extLst>
              <a:ext uri="{FF2B5EF4-FFF2-40B4-BE49-F238E27FC236}">
                <a16:creationId xmlns:a16="http://schemas.microsoft.com/office/drawing/2014/main" id="{0634AB42-90F4-405B-ABFC-404C890D4EBC}"/>
              </a:ext>
            </a:extLst>
          </p:cNvPr>
          <p:cNvSpPr/>
          <p:nvPr/>
        </p:nvSpPr>
        <p:spPr bwMode="auto">
          <a:xfrm>
            <a:off x="9906000" y="1591146"/>
            <a:ext cx="1830006" cy="325676"/>
          </a:xfrm>
          <a:prstGeom prst="rect">
            <a:avLst/>
          </a:prstGeom>
          <a:gradFill>
            <a:gsLst>
              <a:gs pos="0">
                <a:schemeClr val="accent3"/>
              </a:gs>
              <a:gs pos="100000">
                <a:schemeClr val="tx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43%</a:t>
            </a:r>
          </a:p>
        </p:txBody>
      </p:sp>
      <p:sp>
        <p:nvSpPr>
          <p:cNvPr id="19" name="Rectangle 18">
            <a:extLst>
              <a:ext uri="{FF2B5EF4-FFF2-40B4-BE49-F238E27FC236}">
                <a16:creationId xmlns:a16="http://schemas.microsoft.com/office/drawing/2014/main" id="{EE7B8AF6-F492-4FC0-9989-27F621D15D95}"/>
              </a:ext>
            </a:extLst>
          </p:cNvPr>
          <p:cNvSpPr/>
          <p:nvPr/>
        </p:nvSpPr>
        <p:spPr bwMode="auto">
          <a:xfrm>
            <a:off x="7655169" y="2510925"/>
            <a:ext cx="4080837" cy="325676"/>
          </a:xfrm>
          <a:prstGeom prst="rect">
            <a:avLst/>
          </a:prstGeom>
          <a:gradFill flip="none" rotWithShape="1">
            <a:gsLst>
              <a:gs pos="0">
                <a:schemeClr val="accent5"/>
              </a:gs>
              <a:gs pos="100000">
                <a:schemeClr val="tx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43%</a:t>
            </a:r>
          </a:p>
        </p:txBody>
      </p:sp>
      <p:sp>
        <p:nvSpPr>
          <p:cNvPr id="20" name="Rectangle 19">
            <a:extLst>
              <a:ext uri="{FF2B5EF4-FFF2-40B4-BE49-F238E27FC236}">
                <a16:creationId xmlns:a16="http://schemas.microsoft.com/office/drawing/2014/main" id="{39DA47C7-2674-4C04-9C26-5C297FD9D934}"/>
              </a:ext>
            </a:extLst>
          </p:cNvPr>
          <p:cNvSpPr/>
          <p:nvPr/>
        </p:nvSpPr>
        <p:spPr bwMode="auto">
          <a:xfrm>
            <a:off x="9601200" y="2510925"/>
            <a:ext cx="2134806" cy="325676"/>
          </a:xfrm>
          <a:prstGeom prst="rect">
            <a:avLst/>
          </a:prstGeom>
          <a:gradFill>
            <a:gsLst>
              <a:gs pos="0">
                <a:schemeClr val="accent3"/>
              </a:gs>
              <a:gs pos="100000">
                <a:schemeClr val="tx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52%</a:t>
            </a:r>
          </a:p>
        </p:txBody>
      </p:sp>
      <p:sp>
        <p:nvSpPr>
          <p:cNvPr id="21" name="Rectangle 20">
            <a:extLst>
              <a:ext uri="{FF2B5EF4-FFF2-40B4-BE49-F238E27FC236}">
                <a16:creationId xmlns:a16="http://schemas.microsoft.com/office/drawing/2014/main" id="{A0AC9459-4C9C-42AB-8153-DFF62FB88374}"/>
              </a:ext>
            </a:extLst>
          </p:cNvPr>
          <p:cNvSpPr/>
          <p:nvPr/>
        </p:nvSpPr>
        <p:spPr bwMode="auto">
          <a:xfrm>
            <a:off x="7655169" y="3460494"/>
            <a:ext cx="4080837" cy="325676"/>
          </a:xfrm>
          <a:prstGeom prst="rect">
            <a:avLst/>
          </a:prstGeom>
          <a:gradFill flip="none" rotWithShape="1">
            <a:gsLst>
              <a:gs pos="0">
                <a:schemeClr val="accent5"/>
              </a:gs>
              <a:gs pos="100000">
                <a:schemeClr val="tx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47%</a:t>
            </a:r>
          </a:p>
        </p:txBody>
      </p:sp>
      <p:sp>
        <p:nvSpPr>
          <p:cNvPr id="22" name="Rectangle 21">
            <a:extLst>
              <a:ext uri="{FF2B5EF4-FFF2-40B4-BE49-F238E27FC236}">
                <a16:creationId xmlns:a16="http://schemas.microsoft.com/office/drawing/2014/main" id="{7317C408-06B8-46E6-9F6E-1333C492150C}"/>
              </a:ext>
            </a:extLst>
          </p:cNvPr>
          <p:cNvSpPr/>
          <p:nvPr/>
        </p:nvSpPr>
        <p:spPr bwMode="auto">
          <a:xfrm>
            <a:off x="9812214" y="3460494"/>
            <a:ext cx="1923791" cy="325676"/>
          </a:xfrm>
          <a:prstGeom prst="rect">
            <a:avLst/>
          </a:prstGeom>
          <a:gradFill>
            <a:gsLst>
              <a:gs pos="0">
                <a:schemeClr val="accent3"/>
              </a:gs>
              <a:gs pos="100000">
                <a:schemeClr val="tx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48%</a:t>
            </a:r>
          </a:p>
        </p:txBody>
      </p:sp>
      <p:sp>
        <p:nvSpPr>
          <p:cNvPr id="24" name="Rectangle 23">
            <a:extLst>
              <a:ext uri="{FF2B5EF4-FFF2-40B4-BE49-F238E27FC236}">
                <a16:creationId xmlns:a16="http://schemas.microsoft.com/office/drawing/2014/main" id="{2733C9B7-BAE9-4A71-A21D-D19F824D399A}"/>
              </a:ext>
            </a:extLst>
          </p:cNvPr>
          <p:cNvSpPr/>
          <p:nvPr/>
        </p:nvSpPr>
        <p:spPr bwMode="auto">
          <a:xfrm>
            <a:off x="7655169" y="4410063"/>
            <a:ext cx="4080837" cy="325676"/>
          </a:xfrm>
          <a:prstGeom prst="rect">
            <a:avLst/>
          </a:prstGeom>
          <a:gradFill flip="none" rotWithShape="1">
            <a:gsLst>
              <a:gs pos="0">
                <a:schemeClr val="accent5"/>
              </a:gs>
              <a:gs pos="100000">
                <a:schemeClr val="tx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44%</a:t>
            </a:r>
          </a:p>
        </p:txBody>
      </p:sp>
      <p:sp>
        <p:nvSpPr>
          <p:cNvPr id="25" name="Rectangle 24">
            <a:extLst>
              <a:ext uri="{FF2B5EF4-FFF2-40B4-BE49-F238E27FC236}">
                <a16:creationId xmlns:a16="http://schemas.microsoft.com/office/drawing/2014/main" id="{D12350FA-6F5B-4D60-881F-6125DD34EFC0}"/>
              </a:ext>
            </a:extLst>
          </p:cNvPr>
          <p:cNvSpPr/>
          <p:nvPr/>
        </p:nvSpPr>
        <p:spPr bwMode="auto">
          <a:xfrm>
            <a:off x="9483970" y="4410063"/>
            <a:ext cx="2252036" cy="325676"/>
          </a:xfrm>
          <a:prstGeom prst="rect">
            <a:avLst/>
          </a:prstGeom>
          <a:gradFill>
            <a:gsLst>
              <a:gs pos="0">
                <a:schemeClr val="accent3"/>
              </a:gs>
              <a:gs pos="100000">
                <a:schemeClr val="tx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52%</a:t>
            </a:r>
          </a:p>
        </p:txBody>
      </p:sp>
      <p:sp>
        <p:nvSpPr>
          <p:cNvPr id="26" name="Rectangle 25">
            <a:extLst>
              <a:ext uri="{FF2B5EF4-FFF2-40B4-BE49-F238E27FC236}">
                <a16:creationId xmlns:a16="http://schemas.microsoft.com/office/drawing/2014/main" id="{40E47669-F900-4632-93D1-5F6BBB42DDC8}"/>
              </a:ext>
            </a:extLst>
          </p:cNvPr>
          <p:cNvSpPr/>
          <p:nvPr/>
        </p:nvSpPr>
        <p:spPr bwMode="auto">
          <a:xfrm>
            <a:off x="7655169" y="5347909"/>
            <a:ext cx="4080837" cy="325676"/>
          </a:xfrm>
          <a:prstGeom prst="rect">
            <a:avLst/>
          </a:prstGeom>
          <a:gradFill flip="none" rotWithShape="1">
            <a:gsLst>
              <a:gs pos="0">
                <a:schemeClr val="accent5"/>
              </a:gs>
              <a:gs pos="100000">
                <a:schemeClr val="tx2"/>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39%</a:t>
            </a:r>
          </a:p>
        </p:txBody>
      </p:sp>
      <p:sp>
        <p:nvSpPr>
          <p:cNvPr id="27" name="Rectangle 26">
            <a:extLst>
              <a:ext uri="{FF2B5EF4-FFF2-40B4-BE49-F238E27FC236}">
                <a16:creationId xmlns:a16="http://schemas.microsoft.com/office/drawing/2014/main" id="{24671DB9-865F-4E3E-87C1-2621ED0B54B3}"/>
              </a:ext>
            </a:extLst>
          </p:cNvPr>
          <p:cNvSpPr/>
          <p:nvPr/>
        </p:nvSpPr>
        <p:spPr bwMode="auto">
          <a:xfrm>
            <a:off x="9167446" y="5347909"/>
            <a:ext cx="2568560" cy="325676"/>
          </a:xfrm>
          <a:prstGeom prst="rect">
            <a:avLst/>
          </a:prstGeom>
          <a:gradFill>
            <a:gsLst>
              <a:gs pos="0">
                <a:schemeClr val="accent3"/>
              </a:gs>
              <a:gs pos="100000">
                <a:schemeClr val="tx2"/>
              </a:gs>
            </a:gsLst>
            <a:lin ang="10800000" scaled="1"/>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r" defTabSz="932472" fontAlgn="base">
              <a:lnSpc>
                <a:spcPct val="90000"/>
              </a:lnSpc>
              <a:spcBef>
                <a:spcPct val="0"/>
              </a:spcBef>
              <a:spcAft>
                <a:spcPct val="0"/>
              </a:spcAft>
            </a:pPr>
            <a:r>
              <a:rPr lang="en-US" sz="1600">
                <a:gradFill>
                  <a:gsLst>
                    <a:gs pos="0">
                      <a:srgbClr val="FFFFFF"/>
                    </a:gs>
                    <a:gs pos="100000">
                      <a:srgbClr val="FFFFFF"/>
                    </a:gs>
                  </a:gsLst>
                  <a:lin ang="5400000" scaled="0"/>
                </a:gradFill>
                <a:latin typeface="+mj-lt"/>
                <a:ea typeface="Segoe UI" pitchFamily="34" charset="0"/>
                <a:cs typeface="Segoe UI" pitchFamily="34" charset="0"/>
              </a:rPr>
              <a:t>59%</a:t>
            </a:r>
          </a:p>
        </p:txBody>
      </p:sp>
      <p:cxnSp>
        <p:nvCxnSpPr>
          <p:cNvPr id="30" name="Straight Connector 29">
            <a:extLst>
              <a:ext uri="{FF2B5EF4-FFF2-40B4-BE49-F238E27FC236}">
                <a16:creationId xmlns:a16="http://schemas.microsoft.com/office/drawing/2014/main" id="{C05F8F17-B263-42B4-9F91-996DDC942C54}"/>
              </a:ext>
            </a:extLst>
          </p:cNvPr>
          <p:cNvCxnSpPr>
            <a:cxnSpLocks/>
          </p:cNvCxnSpPr>
          <p:nvPr/>
        </p:nvCxnSpPr>
        <p:spPr>
          <a:xfrm flipV="1">
            <a:off x="5385983" y="1379886"/>
            <a:ext cx="0" cy="409822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972953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6F878C56-2858-4D91-8E2C-AE6B839E5EA6}"/>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2">
            <a:extLst>
              <a:ext uri="{FF2B5EF4-FFF2-40B4-BE49-F238E27FC236}">
                <a16:creationId xmlns:a16="http://schemas.microsoft.com/office/drawing/2014/main" id="{2095AC4F-C943-445A-A1ED-2DC0FC49476C}"/>
              </a:ext>
            </a:extLst>
          </p:cNvPr>
          <p:cNvSpPr txBox="1">
            <a:spLocks/>
          </p:cNvSpPr>
          <p:nvPr/>
        </p:nvSpPr>
        <p:spPr>
          <a:xfrm>
            <a:off x="455995" y="2641341"/>
            <a:ext cx="4810272" cy="397545"/>
          </a:xfrm>
          <a:prstGeom prst="rect">
            <a:avLst/>
          </a:prstGeom>
        </p:spPr>
        <p:txBody>
          <a:bodyPr vert="horz" wrap="square" lIns="0" tIns="0" rIns="0" bIns="0" rtlCol="0" anchor="t">
            <a:spAutoFit/>
          </a:bodyPr>
          <a:lstStyle>
            <a:lvl1pPr algn="l" defTabSz="914367" rtl="0" eaLnBrk="1" latinLnBrk="0" hangingPunct="1">
              <a:lnSpc>
                <a:spcPts val="3137"/>
              </a:lnSpc>
              <a:spcBef>
                <a:spcPct val="0"/>
              </a:spcBef>
              <a:buNone/>
              <a:defRPr lang="en-US" sz="2745" b="0" strike="noStrike" kern="1200" cap="none" spc="-49" baseline="0">
                <a:ln w="3175">
                  <a:noFill/>
                </a:ln>
                <a:gradFill>
                  <a:gsLst>
                    <a:gs pos="0">
                      <a:schemeClr val="tx1"/>
                    </a:gs>
                    <a:gs pos="100000">
                      <a:schemeClr val="tx1"/>
                    </a:gs>
                  </a:gsLst>
                  <a:lin ang="5400000" scaled="1"/>
                </a:gradFill>
                <a:effectLst/>
                <a:latin typeface="+mj-lt"/>
                <a:ea typeface="+mn-ea"/>
                <a:cs typeface="Segoe UI" pitchFamily="34" charset="0"/>
              </a:defRPr>
            </a:lvl1pPr>
          </a:lstStyle>
          <a:p>
            <a:r>
              <a:rPr lang="en-US" sz="2800">
                <a:gradFill>
                  <a:gsLst>
                    <a:gs pos="100000">
                      <a:schemeClr val="tx2"/>
                    </a:gs>
                    <a:gs pos="0">
                      <a:schemeClr val="accent5"/>
                    </a:gs>
                  </a:gsLst>
                  <a:lin ang="2700000" scaled="0"/>
                </a:gradFill>
              </a:rPr>
              <a:t>Looking ahead</a:t>
            </a:r>
          </a:p>
        </p:txBody>
      </p:sp>
      <p:sp>
        <p:nvSpPr>
          <p:cNvPr id="6" name="Rectangle 5">
            <a:extLst>
              <a:ext uri="{FF2B5EF4-FFF2-40B4-BE49-F238E27FC236}">
                <a16:creationId xmlns:a16="http://schemas.microsoft.com/office/drawing/2014/main" id="{682E616F-5391-4E15-8B73-9618E5293BBE}"/>
              </a:ext>
            </a:extLst>
          </p:cNvPr>
          <p:cNvSpPr/>
          <p:nvPr/>
        </p:nvSpPr>
        <p:spPr>
          <a:xfrm>
            <a:off x="455995" y="3248394"/>
            <a:ext cx="4810272" cy="1200329"/>
          </a:xfrm>
          <a:prstGeom prst="rect">
            <a:avLst/>
          </a:prstGeom>
        </p:spPr>
        <p:txBody>
          <a:bodyPr wrap="square" lIns="0" tIns="0" rIns="0" b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lang="en-US" sz="1600">
                <a:solidFill>
                  <a:schemeClr val="bg1"/>
                </a:solidFill>
                <a:latin typeface="+mn-lt"/>
                <a:cs typeface="Segoe UI Light" panose="020B0502040204020203" pitchFamily="34" charset="0"/>
              </a:rPr>
              <a:t>IoT adoption will not slow down anytime soon</a:t>
            </a:r>
          </a:p>
          <a:p>
            <a:pPr marL="285750" marR="0" lvl="0" indent="-285750" algn="l" defTabSz="914400" rtl="0" eaLnBrk="1" fontAlgn="auto" latinLnBrk="0" hangingPunct="1">
              <a:lnSpc>
                <a:spcPct val="100000"/>
              </a:lnSpc>
              <a:spcBef>
                <a:spcPts val="0"/>
              </a:spcBef>
              <a:spcAft>
                <a:spcPts val="1800"/>
              </a:spcAft>
              <a:buClr>
                <a:schemeClr val="bg1"/>
              </a:buClr>
              <a:buSzTx/>
              <a:buFont typeface="Arial" panose="020B0604020202020204" pitchFamily="34" charset="0"/>
              <a:buChar char="•"/>
              <a:tabLst/>
              <a:defRPr/>
            </a:pPr>
            <a:r>
              <a:rPr kumimoji="0" lang="en-US" sz="1600" b="0" i="0" u="none" strike="noStrike" kern="1200" cap="none" spc="0" normalizeH="0" baseline="0" noProof="0">
                <a:ln>
                  <a:noFill/>
                </a:ln>
                <a:solidFill>
                  <a:schemeClr val="bg2"/>
                </a:solidFill>
                <a:effectLst/>
                <a:uLnTx/>
                <a:uFillTx/>
                <a:latin typeface="+mj-lt"/>
                <a:ea typeface="+mn-ea"/>
                <a:cs typeface="+mn-cs"/>
              </a:rPr>
              <a:t>2-in-3 organizations anticipate using </a:t>
            </a:r>
          </a:p>
          <a:p>
            <a:pPr marL="285750" marR="0" lvl="0" indent="-285750" algn="l" defTabSz="914400" rtl="0" eaLnBrk="1" fontAlgn="auto" latinLnBrk="0" hangingPunct="1">
              <a:lnSpc>
                <a:spcPct val="100000"/>
              </a:lnSpc>
              <a:spcBef>
                <a:spcPts val="0"/>
              </a:spcBef>
              <a:spcAft>
                <a:spcPts val="1800"/>
              </a:spcAft>
              <a:buClr>
                <a:schemeClr val="bg1"/>
              </a:buClr>
              <a:buSzTx/>
              <a:buFont typeface="Arial" panose="020B0604020202020204" pitchFamily="34" charset="0"/>
              <a:buChar char="•"/>
              <a:tabLst/>
              <a:defRPr/>
            </a:pPr>
            <a:r>
              <a:rPr kumimoji="0" lang="en-US" sz="1600" b="0" i="0" u="none" strike="noStrike" kern="1200" cap="none" spc="0" normalizeH="0" baseline="0" noProof="0">
                <a:ln>
                  <a:noFill/>
                </a:ln>
                <a:solidFill>
                  <a:schemeClr val="bg2"/>
                </a:solidFill>
                <a:effectLst/>
                <a:uLnTx/>
                <a:uFillTx/>
                <a:latin typeface="+mj-lt"/>
                <a:ea typeface="+mn-ea"/>
                <a:cs typeface="+mn-cs"/>
              </a:rPr>
              <a:t>IoT even more than they do today</a:t>
            </a:r>
          </a:p>
        </p:txBody>
      </p:sp>
      <p:sp>
        <p:nvSpPr>
          <p:cNvPr id="31" name="Rectangle 30">
            <a:extLst>
              <a:ext uri="{FF2B5EF4-FFF2-40B4-BE49-F238E27FC236}">
                <a16:creationId xmlns:a16="http://schemas.microsoft.com/office/drawing/2014/main" id="{DF7FA41D-4A68-4FEA-9AF6-2E71C255482D}"/>
              </a:ext>
            </a:extLst>
          </p:cNvPr>
          <p:cNvSpPr/>
          <p:nvPr/>
        </p:nvSpPr>
        <p:spPr>
          <a:xfrm>
            <a:off x="9901386" y="4921456"/>
            <a:ext cx="1863935" cy="584775"/>
          </a:xfrm>
          <a:prstGeom prst="rect">
            <a:avLst/>
          </a:prstGeom>
        </p:spPr>
        <p:txBody>
          <a:bodyPr wrap="square">
            <a:spAutoFit/>
          </a:bodyPr>
          <a:lstStyle/>
          <a:p>
            <a:pPr marL="0" marR="0" lvl="0" indent="0" algn="l" defTabSz="914400" rtl="0" eaLnBrk="1" fontAlgn="ctr" latinLnBrk="0" hangingPunct="1">
              <a:lnSpc>
                <a:spcPct val="100000"/>
              </a:lnSpc>
              <a:spcBef>
                <a:spcPts val="0"/>
              </a:spcBef>
              <a:spcAft>
                <a:spcPts val="0"/>
              </a:spcAft>
              <a:buClrTx/>
              <a:buSzTx/>
              <a:buFontTx/>
              <a:buNone/>
              <a:tabLst/>
              <a:defRPr/>
            </a:pPr>
            <a:r>
              <a:rPr kumimoji="0" lang="en-US" sz="1600" b="0" i="0" u="none" strike="noStrike" kern="1200" cap="none" spc="0" normalizeH="0" baseline="0" noProof="0">
                <a:ln>
                  <a:noFill/>
                </a:ln>
                <a:solidFill>
                  <a:schemeClr val="bg2"/>
                </a:solidFill>
                <a:effectLst/>
                <a:uLnTx/>
                <a:uFillTx/>
                <a:latin typeface="Segoe UI Semibold"/>
                <a:ea typeface="+mn-ea"/>
                <a:cs typeface="Segoe UI" panose="020B0502040204020203" pitchFamily="34" charset="0"/>
              </a:rPr>
              <a:t>More than we currently are</a:t>
            </a:r>
          </a:p>
        </p:txBody>
      </p:sp>
      <p:cxnSp>
        <p:nvCxnSpPr>
          <p:cNvPr id="32" name="Straight Connector 31">
            <a:extLst>
              <a:ext uri="{FF2B5EF4-FFF2-40B4-BE49-F238E27FC236}">
                <a16:creationId xmlns:a16="http://schemas.microsoft.com/office/drawing/2014/main" id="{9EDDAAD1-45BB-45AD-BEE8-D47DCE643B55}"/>
              </a:ext>
            </a:extLst>
          </p:cNvPr>
          <p:cNvCxnSpPr>
            <a:cxnSpLocks/>
          </p:cNvCxnSpPr>
          <p:nvPr/>
        </p:nvCxnSpPr>
        <p:spPr>
          <a:xfrm>
            <a:off x="7532945" y="1474253"/>
            <a:ext cx="1553244"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22820794-18ED-48E2-932A-698A85A1A53E}"/>
              </a:ext>
            </a:extLst>
          </p:cNvPr>
          <p:cNvCxnSpPr>
            <a:cxnSpLocks/>
          </p:cNvCxnSpPr>
          <p:nvPr/>
        </p:nvCxnSpPr>
        <p:spPr>
          <a:xfrm>
            <a:off x="7148148" y="2555082"/>
            <a:ext cx="653267"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FF0CD49D-4F21-46D3-B93C-32E77E679115}"/>
              </a:ext>
            </a:extLst>
          </p:cNvPr>
          <p:cNvSpPr txBox="1"/>
          <p:nvPr/>
        </p:nvSpPr>
        <p:spPr>
          <a:xfrm>
            <a:off x="6056966" y="2423508"/>
            <a:ext cx="1112222" cy="263149"/>
          </a:xfrm>
          <a:prstGeom prst="rect">
            <a:avLst/>
          </a:prstGeom>
          <a:noFill/>
        </p:spPr>
        <p:txBody>
          <a:bodyPr wrap="square" rtlCol="0">
            <a:spAutoFit/>
          </a:bodyPr>
          <a:lstStyle/>
          <a:p>
            <a:pPr marL="0" marR="0" lvl="0" indent="0" algn="r" defTabSz="914400" rtl="0" eaLnBrk="1" fontAlgn="ctr"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chemeClr val="bg2"/>
                </a:solidFill>
                <a:effectLst/>
                <a:uLnTx/>
                <a:uFillTx/>
                <a:latin typeface="Segoe UI Semibold"/>
                <a:ea typeface="+mn-ea"/>
                <a:cs typeface="Segoe UI" panose="020B0502040204020203" pitchFamily="34" charset="0"/>
              </a:rPr>
              <a:t>Same</a:t>
            </a:r>
          </a:p>
        </p:txBody>
      </p:sp>
      <p:sp>
        <p:nvSpPr>
          <p:cNvPr id="39" name="TextBox 38">
            <a:extLst>
              <a:ext uri="{FF2B5EF4-FFF2-40B4-BE49-F238E27FC236}">
                <a16:creationId xmlns:a16="http://schemas.microsoft.com/office/drawing/2014/main" id="{937FF246-5347-4AE9-AACE-DA7764AF69AF}"/>
              </a:ext>
            </a:extLst>
          </p:cNvPr>
          <p:cNvSpPr txBox="1"/>
          <p:nvPr/>
        </p:nvSpPr>
        <p:spPr>
          <a:xfrm>
            <a:off x="5743763" y="1334213"/>
            <a:ext cx="1775596" cy="263149"/>
          </a:xfrm>
          <a:prstGeom prst="rect">
            <a:avLst/>
          </a:prstGeom>
          <a:noFill/>
        </p:spPr>
        <p:txBody>
          <a:bodyPr wrap="square" rtlCol="0">
            <a:spAutoFit/>
          </a:bodyPr>
          <a:lstStyle/>
          <a:p>
            <a:pPr marL="0" marR="0" lvl="0" indent="0" algn="r" defTabSz="914400" rtl="0" eaLnBrk="1" fontAlgn="ctr"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chemeClr val="bg2"/>
                </a:solidFill>
                <a:effectLst/>
                <a:uLnTx/>
                <a:uFillTx/>
                <a:latin typeface="Segoe UI Semibold"/>
                <a:ea typeface="+mn-ea"/>
                <a:cs typeface="Segoe UI" panose="020B0502040204020203" pitchFamily="34" charset="0"/>
              </a:rPr>
              <a:t>Less</a:t>
            </a:r>
          </a:p>
        </p:txBody>
      </p:sp>
      <p:cxnSp>
        <p:nvCxnSpPr>
          <p:cNvPr id="40" name="Straight Connector 39">
            <a:extLst>
              <a:ext uri="{FF2B5EF4-FFF2-40B4-BE49-F238E27FC236}">
                <a16:creationId xmlns:a16="http://schemas.microsoft.com/office/drawing/2014/main" id="{996EB589-C25E-45B0-A9BE-F06980762CF5}"/>
              </a:ext>
            </a:extLst>
          </p:cNvPr>
          <p:cNvCxnSpPr>
            <a:cxnSpLocks/>
          </p:cNvCxnSpPr>
          <p:nvPr/>
        </p:nvCxnSpPr>
        <p:spPr>
          <a:xfrm>
            <a:off x="7517699" y="1226603"/>
            <a:ext cx="1568490" cy="0"/>
          </a:xfrm>
          <a:prstGeom prst="line">
            <a:avLst/>
          </a:prstGeom>
          <a:ln>
            <a:solidFill>
              <a:schemeClr val="bg1">
                <a:lumMod val="7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1" name="TextBox 40">
            <a:extLst>
              <a:ext uri="{FF2B5EF4-FFF2-40B4-BE49-F238E27FC236}">
                <a16:creationId xmlns:a16="http://schemas.microsoft.com/office/drawing/2014/main" id="{FC8FCDFC-ED50-4E99-A62C-1921EFE1FD82}"/>
              </a:ext>
            </a:extLst>
          </p:cNvPr>
          <p:cNvSpPr txBox="1"/>
          <p:nvPr/>
        </p:nvSpPr>
        <p:spPr>
          <a:xfrm>
            <a:off x="5757349" y="1086563"/>
            <a:ext cx="1775596" cy="263149"/>
          </a:xfrm>
          <a:prstGeom prst="rect">
            <a:avLst/>
          </a:prstGeom>
          <a:noFill/>
        </p:spPr>
        <p:txBody>
          <a:bodyPr wrap="square" rtlCol="0">
            <a:spAutoFit/>
          </a:bodyPr>
          <a:lstStyle/>
          <a:p>
            <a:pPr marL="0" marR="0" lvl="0" indent="0" algn="r" defTabSz="914400" rtl="0" eaLnBrk="1" fontAlgn="ctr" latinLnBrk="0" hangingPunct="1">
              <a:lnSpc>
                <a:spcPct val="90000"/>
              </a:lnSpc>
              <a:spcBef>
                <a:spcPts val="0"/>
              </a:spcBef>
              <a:spcAft>
                <a:spcPts val="600"/>
              </a:spcAft>
              <a:buClrTx/>
              <a:buSzTx/>
              <a:buFontTx/>
              <a:buNone/>
              <a:tabLst/>
              <a:defRPr/>
            </a:pPr>
            <a:r>
              <a:rPr kumimoji="0" lang="en-US" sz="1200" b="0" i="0" u="none" strike="noStrike" kern="1200" cap="none" spc="0" normalizeH="0" baseline="0" noProof="0">
                <a:ln>
                  <a:noFill/>
                </a:ln>
                <a:solidFill>
                  <a:schemeClr val="bg2"/>
                </a:solidFill>
                <a:effectLst/>
                <a:uLnTx/>
                <a:uFillTx/>
                <a:latin typeface="Segoe UI Semibold"/>
                <a:ea typeface="+mn-ea"/>
                <a:cs typeface="Segoe UI" panose="020B0502040204020203" pitchFamily="34" charset="0"/>
              </a:rPr>
              <a:t>No plans</a:t>
            </a:r>
          </a:p>
        </p:txBody>
      </p:sp>
      <p:graphicFrame>
        <p:nvGraphicFramePr>
          <p:cNvPr id="35" name="Chart 34">
            <a:extLst>
              <a:ext uri="{FF2B5EF4-FFF2-40B4-BE49-F238E27FC236}">
                <a16:creationId xmlns:a16="http://schemas.microsoft.com/office/drawing/2014/main" id="{00296E21-6D03-4267-9BA4-F8D3DB2779E6}"/>
              </a:ext>
            </a:extLst>
          </p:cNvPr>
          <p:cNvGraphicFramePr/>
          <p:nvPr>
            <p:extLst>
              <p:ext uri="{D42A27DB-BD31-4B8C-83A1-F6EECF244321}">
                <p14:modId xmlns:p14="http://schemas.microsoft.com/office/powerpoint/2010/main" val="2959467979"/>
              </p:ext>
            </p:extLst>
          </p:nvPr>
        </p:nvGraphicFramePr>
        <p:xfrm>
          <a:off x="7190228" y="863928"/>
          <a:ext cx="3973512" cy="4349916"/>
        </p:xfrm>
        <a:graphic>
          <a:graphicData uri="http://schemas.openxmlformats.org/drawingml/2006/chart">
            <c:chart xmlns:c="http://schemas.openxmlformats.org/drawingml/2006/chart" xmlns:r="http://schemas.openxmlformats.org/officeDocument/2006/relationships" r:id="rId3"/>
          </a:graphicData>
        </a:graphic>
      </p:graphicFrame>
      <p:sp>
        <p:nvSpPr>
          <p:cNvPr id="36" name="TextBox 35">
            <a:extLst>
              <a:ext uri="{FF2B5EF4-FFF2-40B4-BE49-F238E27FC236}">
                <a16:creationId xmlns:a16="http://schemas.microsoft.com/office/drawing/2014/main" id="{66ACDB5D-B0C5-4D3A-A841-BB301BE0E9CA}"/>
              </a:ext>
            </a:extLst>
          </p:cNvPr>
          <p:cNvSpPr txBox="1"/>
          <p:nvPr/>
        </p:nvSpPr>
        <p:spPr>
          <a:xfrm>
            <a:off x="8184601" y="2817287"/>
            <a:ext cx="1984774" cy="443198"/>
          </a:xfrm>
          <a:prstGeom prst="rect">
            <a:avLst/>
          </a:prstGeom>
          <a:noFill/>
        </p:spPr>
        <p:txBody>
          <a:bodyPr wrap="none" lIns="0" tIns="0" rIns="0" bIns="0" rtlCol="0">
            <a:spAutoFit/>
          </a:bodyPr>
          <a:lstStyle/>
          <a:p>
            <a:pPr marL="0" marR="0" lvl="0" indent="0" algn="ctr" defTabSz="914400" rtl="0" eaLnBrk="1" fontAlgn="base" latinLnBrk="0" hangingPunct="1">
              <a:lnSpc>
                <a:spcPct val="90000"/>
              </a:lnSpc>
              <a:spcBef>
                <a:spcPts val="0"/>
              </a:spcBef>
              <a:spcAft>
                <a:spcPts val="600"/>
              </a:spcAft>
              <a:buClrTx/>
              <a:buSzTx/>
              <a:buFontTx/>
              <a:buNone/>
              <a:tabLst/>
              <a:defRPr/>
            </a:pPr>
            <a:r>
              <a:rPr kumimoji="0" lang="en-US" sz="1600" b="0" i="0" u="none" strike="noStrike" kern="1200" cap="none" spc="0" normalizeH="0" baseline="0" noProof="0">
                <a:ln>
                  <a:noFill/>
                </a:ln>
                <a:solidFill>
                  <a:schemeClr val="bg2"/>
                </a:solidFill>
                <a:effectLst/>
                <a:uLnTx/>
                <a:uFillTx/>
                <a:latin typeface="Segoe UI Semibold"/>
                <a:ea typeface="+mn-ea"/>
                <a:cs typeface="Arial" pitchFamily="34" charset="0"/>
              </a:rPr>
              <a:t>Two years from now, </a:t>
            </a:r>
            <a:br>
              <a:rPr kumimoji="0" lang="en-US" sz="1600" b="0" i="0" u="none" strike="noStrike" kern="1200" cap="none" spc="0" normalizeH="0" baseline="0" noProof="0">
                <a:ln>
                  <a:noFill/>
                </a:ln>
                <a:solidFill>
                  <a:schemeClr val="bg2"/>
                </a:solidFill>
                <a:effectLst/>
                <a:uLnTx/>
                <a:uFillTx/>
                <a:latin typeface="Segoe UI Semibold"/>
                <a:ea typeface="+mn-ea"/>
                <a:cs typeface="Arial" pitchFamily="34" charset="0"/>
              </a:rPr>
            </a:br>
            <a:r>
              <a:rPr kumimoji="0" lang="en-US" sz="1600" b="0" i="0" u="none" strike="noStrike" kern="1200" cap="none" spc="0" normalizeH="0" baseline="0" noProof="0">
                <a:ln>
                  <a:noFill/>
                </a:ln>
                <a:solidFill>
                  <a:schemeClr val="bg2"/>
                </a:solidFill>
                <a:effectLst/>
                <a:uLnTx/>
                <a:uFillTx/>
                <a:latin typeface="Segoe UI Semibold"/>
                <a:ea typeface="+mn-ea"/>
                <a:cs typeface="Arial" pitchFamily="34" charset="0"/>
              </a:rPr>
              <a:t>we will be using IoT…</a:t>
            </a:r>
          </a:p>
        </p:txBody>
      </p:sp>
      <p:cxnSp>
        <p:nvCxnSpPr>
          <p:cNvPr id="15" name="Straight Connector 14">
            <a:extLst>
              <a:ext uri="{FF2B5EF4-FFF2-40B4-BE49-F238E27FC236}">
                <a16:creationId xmlns:a16="http://schemas.microsoft.com/office/drawing/2014/main" id="{4235453E-C4F6-4854-88A9-971646320998}"/>
              </a:ext>
            </a:extLst>
          </p:cNvPr>
          <p:cNvCxnSpPr>
            <a:cxnSpLocks/>
          </p:cNvCxnSpPr>
          <p:nvPr/>
        </p:nvCxnSpPr>
        <p:spPr>
          <a:xfrm flipV="1">
            <a:off x="5385983" y="1379886"/>
            <a:ext cx="0" cy="409822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657292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9A4DD18-1DF8-4BA4-94C8-F3DA1559F08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10657483" cy="548985"/>
          </a:xfrm>
        </p:spPr>
        <p:txBody>
          <a:bodyPr/>
          <a:lstStyle/>
          <a:p>
            <a:r>
              <a:rPr lang="en-US" sz="4400">
                <a:solidFill>
                  <a:schemeClr val="tx1"/>
                </a:solidFill>
              </a:rPr>
              <a:t>Microsoft </a:t>
            </a:r>
            <a:r>
              <a:rPr lang="en-US" sz="4400">
                <a:gradFill>
                  <a:gsLst>
                    <a:gs pos="0">
                      <a:schemeClr val="accent5"/>
                    </a:gs>
                    <a:gs pos="100000">
                      <a:schemeClr val="accent4"/>
                    </a:gs>
                  </a:gsLst>
                  <a:lin ang="2700000" scaled="1"/>
                </a:gradFill>
              </a:rPr>
              <a:t>IoT</a:t>
            </a:r>
            <a:r>
              <a:rPr lang="en-US" sz="4400">
                <a:solidFill>
                  <a:schemeClr val="tx1"/>
                </a:solidFill>
              </a:rPr>
              <a:t> </a:t>
            </a:r>
          </a:p>
        </p:txBody>
      </p:sp>
    </p:spTree>
    <p:extLst>
      <p:ext uri="{BB962C8B-B14F-4D97-AF65-F5344CB8AC3E}">
        <p14:creationId xmlns:p14="http://schemas.microsoft.com/office/powerpoint/2010/main" val="21719457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2.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5A330A56-7A16-4A64-889E-17F3F2137F78}"/>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6EC12E91-7970-48A1-8DCC-6DB22C846C49}"/>
              </a:ext>
            </a:extLst>
          </p:cNvPr>
          <p:cNvSpPr>
            <a:spLocks noGrp="1"/>
          </p:cNvSpPr>
          <p:nvPr>
            <p:ph type="title"/>
          </p:nvPr>
        </p:nvSpPr>
        <p:spPr/>
        <p:txBody>
          <a:bodyPr/>
          <a:lstStyle/>
          <a:p>
            <a:r>
              <a:rPr lang="en-US" sz="2800" b="0">
                <a:solidFill>
                  <a:schemeClr val="bg1"/>
                </a:solidFill>
              </a:rPr>
              <a:t>Presenter guidance</a:t>
            </a:r>
          </a:p>
        </p:txBody>
      </p:sp>
      <p:sp>
        <p:nvSpPr>
          <p:cNvPr id="5" name="Inhaltsplatzhalter 3">
            <a:extLst>
              <a:ext uri="{FF2B5EF4-FFF2-40B4-BE49-F238E27FC236}">
                <a16:creationId xmlns:a16="http://schemas.microsoft.com/office/drawing/2014/main" id="{99745E18-0BBA-47BD-AC69-B7B699D5C5CA}"/>
              </a:ext>
            </a:extLst>
          </p:cNvPr>
          <p:cNvSpPr txBox="1">
            <a:spLocks/>
          </p:cNvSpPr>
          <p:nvPr/>
        </p:nvSpPr>
        <p:spPr>
          <a:xfrm>
            <a:off x="584200" y="1435100"/>
            <a:ext cx="11018838" cy="4888582"/>
          </a:xfrm>
          <a:prstGeom prst="rect">
            <a:avLst/>
          </a:prstGeo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solidFill>
                  <a:srgbClr val="000000"/>
                </a:soli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Tx/>
              <a:buNone/>
              <a:tabLst/>
              <a:defRPr sz="1961" kern="1200" spc="0" baseline="0">
                <a:gradFill>
                  <a:gsLst>
                    <a:gs pos="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solidFill>
                  <a:schemeClr val="tx2"/>
                </a:soli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372" kern="1200" spc="0" baseline="0">
                <a:gradFill>
                  <a:gsLst>
                    <a:gs pos="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980" b="1" kern="1200" spc="0" baseline="0">
                <a:gradFill>
                  <a:gsLst>
                    <a:gs pos="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980" kern="1200">
                <a:gradFill>
                  <a:gsLst>
                    <a:gs pos="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a:lstStyle>
          <a:p>
            <a:pPr marL="285750" indent="-285750">
              <a:buFont typeface="Arial" panose="020B0604020202020204" pitchFamily="34" charset="0"/>
              <a:buChar char="•"/>
            </a:pPr>
            <a:r>
              <a:rPr lang="de-DE" sz="1800">
                <a:solidFill>
                  <a:schemeClr val="bg1"/>
                </a:solidFill>
              </a:rPr>
              <a:t>The presenter should turn on the video function during presentation and turn off any audio notifications on their laptop</a:t>
            </a:r>
          </a:p>
          <a:p>
            <a:pPr marL="285750" indent="-285750">
              <a:buFont typeface="Arial" panose="020B0604020202020204" pitchFamily="34" charset="0"/>
              <a:buChar char="•"/>
            </a:pPr>
            <a:r>
              <a:rPr lang="de-DE" sz="1800">
                <a:solidFill>
                  <a:schemeClr val="bg1"/>
                </a:solidFill>
              </a:rPr>
              <a:t>As the attendees are external – someone needs to let them in from the lobby (also during presentations)</a:t>
            </a:r>
          </a:p>
          <a:p>
            <a:pPr marL="285750" indent="-285750">
              <a:buFont typeface="Arial" panose="020B0604020202020204" pitchFamily="34" charset="0"/>
              <a:buChar char="•"/>
            </a:pPr>
            <a:r>
              <a:rPr lang="de-DE" sz="1800">
                <a:solidFill>
                  <a:schemeClr val="bg1"/>
                </a:solidFill>
              </a:rPr>
              <a:t>We recommend attendees change their status to ‘attendee‘ to avoid someone from taking over the presentation </a:t>
            </a:r>
          </a:p>
          <a:p>
            <a:pPr marL="285750" indent="-285750">
              <a:buFont typeface="Arial" panose="020B0604020202020204" pitchFamily="34" charset="0"/>
              <a:buChar char="•"/>
            </a:pPr>
            <a:r>
              <a:rPr lang="de-DE" sz="1800">
                <a:solidFill>
                  <a:schemeClr val="bg1"/>
                </a:solidFill>
              </a:rPr>
              <a:t>We recommend to have at least one proctor to let attendees in from the lobby and – more important – monitor the chat and answer questions there, so that the presenter doesn‘t have to do this job in parallel </a:t>
            </a:r>
          </a:p>
          <a:p>
            <a:pPr marL="285750" indent="-285750">
              <a:buFont typeface="Arial" panose="020B0604020202020204" pitchFamily="34" charset="0"/>
              <a:buChar char="•"/>
            </a:pPr>
            <a:r>
              <a:rPr lang="de-DE" sz="1800">
                <a:solidFill>
                  <a:schemeClr val="bg1"/>
                </a:solidFill>
              </a:rPr>
              <a:t>For labs, we recommend having two proctors, one to monitor the chat (and to contact and chat with Spectra in case you need support), and a second to pick up attendees who aren‘t following at the same speed as others and do the labs with them in a break-out room in Teams in a slower pace</a:t>
            </a:r>
          </a:p>
          <a:p>
            <a:pPr marL="285750" indent="-285750">
              <a:buFont typeface="Arial" panose="020B0604020202020204" pitchFamily="34" charset="0"/>
              <a:buChar char="•"/>
            </a:pPr>
            <a:r>
              <a:rPr lang="de-DE" sz="1800">
                <a:solidFill>
                  <a:schemeClr val="bg1"/>
                </a:solidFill>
              </a:rPr>
              <a:t>Inform the attendees that the morning presentations will be made available after the workshop</a:t>
            </a:r>
          </a:p>
          <a:p>
            <a:pPr marL="285750" indent="-285750">
              <a:buFont typeface="Arial" panose="020B0604020202020204" pitchFamily="34" charset="0"/>
              <a:buChar char="•"/>
            </a:pPr>
            <a:r>
              <a:rPr lang="de-DE" sz="1800">
                <a:solidFill>
                  <a:schemeClr val="bg1"/>
                </a:solidFill>
              </a:rPr>
              <a:t>Let the attendees know they‘ll receive a link to a feedback form after the workshop and that their feedback is highly appreciated</a:t>
            </a:r>
          </a:p>
          <a:p>
            <a:pPr marL="285750" indent="-285750" algn="ctr">
              <a:buFont typeface="Arial" panose="020B0604020202020204" pitchFamily="34" charset="0"/>
              <a:buChar char="•"/>
            </a:pPr>
            <a:endParaRPr lang="de-DE" sz="1800">
              <a:solidFill>
                <a:schemeClr val="bg1"/>
              </a:solidFill>
            </a:endParaRPr>
          </a:p>
          <a:p>
            <a:pPr marL="285750" indent="-285750">
              <a:buFont typeface="Arial" panose="020B0604020202020204" pitchFamily="34" charset="0"/>
              <a:buChar char="•"/>
            </a:pPr>
            <a:endParaRPr lang="de-DE" sz="1400">
              <a:solidFill>
                <a:schemeClr val="bg1"/>
              </a:solidFill>
            </a:endParaRPr>
          </a:p>
          <a:p>
            <a:pPr algn="ctr"/>
            <a:r>
              <a:rPr lang="de-DE" sz="2000">
                <a:solidFill>
                  <a:schemeClr val="bg1"/>
                </a:solidFill>
              </a:rPr>
              <a:t>IMPORTANT: Please count the number of attendees and send this number together with a screenshot of the meeting as POE after the event.</a:t>
            </a:r>
          </a:p>
        </p:txBody>
      </p:sp>
    </p:spTree>
    <p:extLst>
      <p:ext uri="{BB962C8B-B14F-4D97-AF65-F5344CB8AC3E}">
        <p14:creationId xmlns:p14="http://schemas.microsoft.com/office/powerpoint/2010/main" val="40184919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8" name="Oval 37">
            <a:extLst>
              <a:ext uri="{FF2B5EF4-FFF2-40B4-BE49-F238E27FC236}">
                <a16:creationId xmlns:a16="http://schemas.microsoft.com/office/drawing/2014/main" id="{90334E34-D370-4CBF-8432-552D9347D93C}"/>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 name="Title 7">
            <a:extLst>
              <a:ext uri="{FF2B5EF4-FFF2-40B4-BE49-F238E27FC236}">
                <a16:creationId xmlns:a16="http://schemas.microsoft.com/office/drawing/2014/main" id="{BF3A3B70-FCB6-4D3E-9526-5E40B6FA6E49}"/>
              </a:ext>
            </a:extLst>
          </p:cNvPr>
          <p:cNvSpPr>
            <a:spLocks noGrp="1"/>
          </p:cNvSpPr>
          <p:nvPr>
            <p:ph type="title"/>
          </p:nvPr>
        </p:nvSpPr>
        <p:spPr>
          <a:xfrm>
            <a:off x="455995" y="620428"/>
            <a:ext cx="11306469" cy="397545"/>
          </a:xfrm>
        </p:spPr>
        <p:txBody>
          <a:bodyPr/>
          <a:lstStyle/>
          <a:p>
            <a:r>
              <a:rPr lang="en-US" sz="2800">
                <a:solidFill>
                  <a:schemeClr val="bg2"/>
                </a:solidFill>
              </a:rPr>
              <a:t>Azure IoT helps you transform your business</a:t>
            </a:r>
          </a:p>
        </p:txBody>
      </p:sp>
      <p:sp>
        <p:nvSpPr>
          <p:cNvPr id="2" name="Rectangle 1">
            <a:extLst>
              <a:ext uri="{FF2B5EF4-FFF2-40B4-BE49-F238E27FC236}">
                <a16:creationId xmlns:a16="http://schemas.microsoft.com/office/drawing/2014/main" id="{98520F30-360B-4BDD-A378-6C24CB076708}"/>
              </a:ext>
            </a:extLst>
          </p:cNvPr>
          <p:cNvSpPr/>
          <p:nvPr/>
        </p:nvSpPr>
        <p:spPr>
          <a:xfrm>
            <a:off x="455995" y="1096373"/>
            <a:ext cx="4896841" cy="492443"/>
          </a:xfrm>
          <a:prstGeom prst="rect">
            <a:avLst/>
          </a:prstGeom>
        </p:spPr>
        <p:txBody>
          <a:bodyPr wrap="square" lIns="0" tIns="0" rIns="0" bIns="0">
            <a:spAutoFit/>
          </a:bodyPr>
          <a:lstStyle/>
          <a:p>
            <a:r>
              <a:rPr lang="en-US" sz="1600">
                <a:solidFill>
                  <a:schemeClr val="bg2"/>
                </a:solidFill>
              </a:rPr>
              <a:t>Quickly turn your vision into reality with secure, scalable, and open, edge-to-cloud IoT solutions</a:t>
            </a:r>
          </a:p>
        </p:txBody>
      </p:sp>
      <p:grpSp>
        <p:nvGrpSpPr>
          <p:cNvPr id="40" name="Group 39">
            <a:extLst>
              <a:ext uri="{FF2B5EF4-FFF2-40B4-BE49-F238E27FC236}">
                <a16:creationId xmlns:a16="http://schemas.microsoft.com/office/drawing/2014/main" id="{C6790B1C-7495-47C0-8663-FDE0C43D27F8}"/>
              </a:ext>
            </a:extLst>
          </p:cNvPr>
          <p:cNvGrpSpPr/>
          <p:nvPr/>
        </p:nvGrpSpPr>
        <p:grpSpPr>
          <a:xfrm>
            <a:off x="2742961" y="2140961"/>
            <a:ext cx="2158607" cy="2612572"/>
            <a:chOff x="2742961" y="2140961"/>
            <a:chExt cx="2158607" cy="2612572"/>
          </a:xfrm>
        </p:grpSpPr>
        <p:sp>
          <p:nvSpPr>
            <p:cNvPr id="54" name="Rectangle 53">
              <a:extLst>
                <a:ext uri="{FF2B5EF4-FFF2-40B4-BE49-F238E27FC236}">
                  <a16:creationId xmlns:a16="http://schemas.microsoft.com/office/drawing/2014/main" id="{7C9594DB-BEC2-4CDC-9BE6-924FD000ABE5}"/>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6" name="Graphic 44">
              <a:extLst>
                <a:ext uri="{FF2B5EF4-FFF2-40B4-BE49-F238E27FC236}">
                  <a16:creationId xmlns:a16="http://schemas.microsoft.com/office/drawing/2014/main" id="{8F68C531-260C-4369-9CE6-589A6EADC8C8}"/>
                </a:ext>
              </a:extLst>
            </p:cNvPr>
            <p:cNvGrpSpPr/>
            <p:nvPr/>
          </p:nvGrpSpPr>
          <p:grpSpPr>
            <a:xfrm>
              <a:off x="4120025" y="3864533"/>
              <a:ext cx="583987" cy="740101"/>
              <a:chOff x="4120025" y="3846286"/>
              <a:chExt cx="583987" cy="740101"/>
            </a:xfrm>
          </p:grpSpPr>
          <p:sp>
            <p:nvSpPr>
              <p:cNvPr id="7" name="Freeform: Shape 6">
                <a:extLst>
                  <a:ext uri="{FF2B5EF4-FFF2-40B4-BE49-F238E27FC236}">
                    <a16:creationId xmlns:a16="http://schemas.microsoft.com/office/drawing/2014/main" id="{BB8FCF28-C965-4D31-A5F9-A842475BBD7C}"/>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9" name="Freeform: Shape 8">
                <a:extLst>
                  <a:ext uri="{FF2B5EF4-FFF2-40B4-BE49-F238E27FC236}">
                    <a16:creationId xmlns:a16="http://schemas.microsoft.com/office/drawing/2014/main" id="{B65828B4-79E1-4E78-9FB3-35239722BF68}"/>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10" name="Freeform: Shape 9">
                <a:extLst>
                  <a:ext uri="{FF2B5EF4-FFF2-40B4-BE49-F238E27FC236}">
                    <a16:creationId xmlns:a16="http://schemas.microsoft.com/office/drawing/2014/main" id="{B8C00213-A352-48E5-A411-1D17FAE3441D}"/>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39" name="Group 38">
            <a:extLst>
              <a:ext uri="{FF2B5EF4-FFF2-40B4-BE49-F238E27FC236}">
                <a16:creationId xmlns:a16="http://schemas.microsoft.com/office/drawing/2014/main" id="{EBF23A0E-85D8-4CEF-AAF7-8B34F00CEB6D}"/>
              </a:ext>
            </a:extLst>
          </p:cNvPr>
          <p:cNvGrpSpPr/>
          <p:nvPr/>
        </p:nvGrpSpPr>
        <p:grpSpPr>
          <a:xfrm>
            <a:off x="455995" y="2140961"/>
            <a:ext cx="2158607" cy="2612572"/>
            <a:chOff x="455995" y="2140961"/>
            <a:chExt cx="2158607" cy="2612572"/>
          </a:xfrm>
        </p:grpSpPr>
        <p:sp>
          <p:nvSpPr>
            <p:cNvPr id="35" name="Rectangle 34">
              <a:extLst>
                <a:ext uri="{FF2B5EF4-FFF2-40B4-BE49-F238E27FC236}">
                  <a16:creationId xmlns:a16="http://schemas.microsoft.com/office/drawing/2014/main" id="{51D08485-2803-4EAC-9BC7-D9A6CC2C4413}"/>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3" name="Graphic 54">
              <a:extLst>
                <a:ext uri="{FF2B5EF4-FFF2-40B4-BE49-F238E27FC236}">
                  <a16:creationId xmlns:a16="http://schemas.microsoft.com/office/drawing/2014/main" id="{3F9A6B60-EC3E-4C15-8F16-F5971DD47C2C}"/>
                </a:ext>
              </a:extLst>
            </p:cNvPr>
            <p:cNvGrpSpPr/>
            <p:nvPr/>
          </p:nvGrpSpPr>
          <p:grpSpPr>
            <a:xfrm>
              <a:off x="1851758" y="3841207"/>
              <a:ext cx="477142" cy="763428"/>
              <a:chOff x="1851758" y="3841207"/>
              <a:chExt cx="477142" cy="763428"/>
            </a:xfrm>
          </p:grpSpPr>
          <p:sp>
            <p:nvSpPr>
              <p:cNvPr id="16" name="Freeform: Shape 15">
                <a:extLst>
                  <a:ext uri="{FF2B5EF4-FFF2-40B4-BE49-F238E27FC236}">
                    <a16:creationId xmlns:a16="http://schemas.microsoft.com/office/drawing/2014/main" id="{78417F5A-849B-4090-8BFE-6F84CFF0F796}"/>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ADAB81B0-EEAC-4E84-B980-13FF5BF5805E}"/>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18" name="Freeform: Shape 17">
                <a:extLst>
                  <a:ext uri="{FF2B5EF4-FFF2-40B4-BE49-F238E27FC236}">
                    <a16:creationId xmlns:a16="http://schemas.microsoft.com/office/drawing/2014/main" id="{E4F48704-615B-4BBD-A0CB-1DEE88F1F8BD}"/>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19" name="Freeform: Shape 18">
                <a:extLst>
                  <a:ext uri="{FF2B5EF4-FFF2-40B4-BE49-F238E27FC236}">
                    <a16:creationId xmlns:a16="http://schemas.microsoft.com/office/drawing/2014/main" id="{44CF1DCE-562C-4F84-9C0D-7BDE60DD246B}"/>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903354A5-0DBE-4389-B26C-533EE53ACF8A}"/>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8B46B72C-3AED-40B0-8BD1-7121EB2BECBA}"/>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41" name="Group 40">
            <a:extLst>
              <a:ext uri="{FF2B5EF4-FFF2-40B4-BE49-F238E27FC236}">
                <a16:creationId xmlns:a16="http://schemas.microsoft.com/office/drawing/2014/main" id="{81B4417B-EA61-4406-9E8B-2AF73D1D90DA}"/>
              </a:ext>
            </a:extLst>
          </p:cNvPr>
          <p:cNvGrpSpPr/>
          <p:nvPr/>
        </p:nvGrpSpPr>
        <p:grpSpPr>
          <a:xfrm>
            <a:off x="5029927" y="2140961"/>
            <a:ext cx="2158607" cy="2612572"/>
            <a:chOff x="5029927" y="2140961"/>
            <a:chExt cx="2158607" cy="2612572"/>
          </a:xfrm>
        </p:grpSpPr>
        <p:sp>
          <p:nvSpPr>
            <p:cNvPr id="66" name="Rectangle 65">
              <a:extLst>
                <a:ext uri="{FF2B5EF4-FFF2-40B4-BE49-F238E27FC236}">
                  <a16:creationId xmlns:a16="http://schemas.microsoft.com/office/drawing/2014/main" id="{FECEDDBC-B29A-42D8-8738-A3DB2BC56271}"/>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22" name="Graphic 66">
              <a:extLst>
                <a:ext uri="{FF2B5EF4-FFF2-40B4-BE49-F238E27FC236}">
                  <a16:creationId xmlns:a16="http://schemas.microsoft.com/office/drawing/2014/main" id="{DA691770-4376-429B-9F58-0E7BD13B1562}"/>
                </a:ext>
              </a:extLst>
            </p:cNvPr>
            <p:cNvGrpSpPr/>
            <p:nvPr/>
          </p:nvGrpSpPr>
          <p:grpSpPr>
            <a:xfrm>
              <a:off x="6332529" y="3851879"/>
              <a:ext cx="701004" cy="752756"/>
              <a:chOff x="6332529" y="3851879"/>
              <a:chExt cx="701004" cy="752756"/>
            </a:xfrm>
          </p:grpSpPr>
          <p:sp>
            <p:nvSpPr>
              <p:cNvPr id="23" name="Freeform: Shape 22">
                <a:extLst>
                  <a:ext uri="{FF2B5EF4-FFF2-40B4-BE49-F238E27FC236}">
                    <a16:creationId xmlns:a16="http://schemas.microsoft.com/office/drawing/2014/main" id="{1F4FFEEB-6982-4B8B-9E64-E11C05C97A12}"/>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869F1199-502D-4E4A-83E6-AE3D4CB895F2}"/>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9A11795F-7429-42D1-B224-462037610E47}"/>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42" name="Group 41">
            <a:extLst>
              <a:ext uri="{FF2B5EF4-FFF2-40B4-BE49-F238E27FC236}">
                <a16:creationId xmlns:a16="http://schemas.microsoft.com/office/drawing/2014/main" id="{CE85FB47-B7C8-4724-A2CC-D0E654B1BAFF}"/>
              </a:ext>
            </a:extLst>
          </p:cNvPr>
          <p:cNvGrpSpPr/>
          <p:nvPr/>
        </p:nvGrpSpPr>
        <p:grpSpPr>
          <a:xfrm>
            <a:off x="7316893" y="2140961"/>
            <a:ext cx="2158607" cy="2612572"/>
            <a:chOff x="7316893" y="2140961"/>
            <a:chExt cx="2158607" cy="2612572"/>
          </a:xfrm>
        </p:grpSpPr>
        <p:sp>
          <p:nvSpPr>
            <p:cNvPr id="70" name="Rectangle 69">
              <a:extLst>
                <a:ext uri="{FF2B5EF4-FFF2-40B4-BE49-F238E27FC236}">
                  <a16:creationId xmlns:a16="http://schemas.microsoft.com/office/drawing/2014/main" id="{5C88A0A4-EC0A-4674-8037-048F2D6AC111}"/>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26" name="Graphic 3">
              <a:extLst>
                <a:ext uri="{FF2B5EF4-FFF2-40B4-BE49-F238E27FC236}">
                  <a16:creationId xmlns:a16="http://schemas.microsoft.com/office/drawing/2014/main" id="{D12B095D-9E5D-47C1-8133-0BFC9073DB9F}"/>
                </a:ext>
              </a:extLst>
            </p:cNvPr>
            <p:cNvGrpSpPr/>
            <p:nvPr/>
          </p:nvGrpSpPr>
          <p:grpSpPr>
            <a:xfrm>
              <a:off x="8544934" y="3841207"/>
              <a:ext cx="763427" cy="763427"/>
              <a:chOff x="8544934" y="3841207"/>
              <a:chExt cx="763427" cy="763427"/>
            </a:xfrm>
          </p:grpSpPr>
          <p:grpSp>
            <p:nvGrpSpPr>
              <p:cNvPr id="27" name="Graphic 3">
                <a:extLst>
                  <a:ext uri="{FF2B5EF4-FFF2-40B4-BE49-F238E27FC236}">
                    <a16:creationId xmlns:a16="http://schemas.microsoft.com/office/drawing/2014/main" id="{D12B095D-9E5D-47C1-8133-0BFC9073DB9F}"/>
                  </a:ext>
                </a:extLst>
              </p:cNvPr>
              <p:cNvGrpSpPr/>
              <p:nvPr/>
            </p:nvGrpSpPr>
            <p:grpSpPr>
              <a:xfrm>
                <a:off x="8748315" y="4043992"/>
                <a:ext cx="357259" cy="357856"/>
                <a:chOff x="8748315" y="4043992"/>
                <a:chExt cx="357259" cy="357856"/>
              </a:xfrm>
              <a:solidFill>
                <a:srgbClr val="0078D4"/>
              </a:solidFill>
            </p:grpSpPr>
            <p:sp>
              <p:nvSpPr>
                <p:cNvPr id="28" name="Freeform: Shape 27">
                  <a:extLst>
                    <a:ext uri="{FF2B5EF4-FFF2-40B4-BE49-F238E27FC236}">
                      <a16:creationId xmlns:a16="http://schemas.microsoft.com/office/drawing/2014/main" id="{D075F2E5-FB2B-421F-BFD4-EB8B6C78DA92}"/>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8DE02A7F-6B9D-43DF-BA53-0FDEE774636C}"/>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30" name="Freeform: Shape 29">
                <a:extLst>
                  <a:ext uri="{FF2B5EF4-FFF2-40B4-BE49-F238E27FC236}">
                    <a16:creationId xmlns:a16="http://schemas.microsoft.com/office/drawing/2014/main" id="{0ED49E72-B133-4A67-9F2D-CE94DDCC6E40}"/>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43" name="Group 42">
            <a:extLst>
              <a:ext uri="{FF2B5EF4-FFF2-40B4-BE49-F238E27FC236}">
                <a16:creationId xmlns:a16="http://schemas.microsoft.com/office/drawing/2014/main" id="{85CDF3F4-CF10-4B25-B577-395FE022D14A}"/>
              </a:ext>
            </a:extLst>
          </p:cNvPr>
          <p:cNvGrpSpPr/>
          <p:nvPr/>
        </p:nvGrpSpPr>
        <p:grpSpPr>
          <a:xfrm>
            <a:off x="9603857" y="2140961"/>
            <a:ext cx="2158607" cy="2612572"/>
            <a:chOff x="9603857" y="2140961"/>
            <a:chExt cx="2158607" cy="2612572"/>
          </a:xfrm>
        </p:grpSpPr>
        <p:sp>
          <p:nvSpPr>
            <p:cNvPr id="46" name="Rectangle 45">
              <a:extLst>
                <a:ext uri="{FF2B5EF4-FFF2-40B4-BE49-F238E27FC236}">
                  <a16:creationId xmlns:a16="http://schemas.microsoft.com/office/drawing/2014/main" id="{456338C3-AA6D-42EB-9DB9-8DED94648B94}"/>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31" name="Graphic 4">
              <a:extLst>
                <a:ext uri="{FF2B5EF4-FFF2-40B4-BE49-F238E27FC236}">
                  <a16:creationId xmlns:a16="http://schemas.microsoft.com/office/drawing/2014/main" id="{310E76BF-1AAD-4052-8366-F3430418242B}"/>
                </a:ext>
              </a:extLst>
            </p:cNvPr>
            <p:cNvGrpSpPr/>
            <p:nvPr/>
          </p:nvGrpSpPr>
          <p:grpSpPr>
            <a:xfrm>
              <a:off x="10900461" y="3870261"/>
              <a:ext cx="680268" cy="680268"/>
              <a:chOff x="10873664" y="3912394"/>
              <a:chExt cx="680268" cy="680268"/>
            </a:xfrm>
          </p:grpSpPr>
          <p:sp>
            <p:nvSpPr>
              <p:cNvPr id="32" name="Freeform: Shape 31">
                <a:extLst>
                  <a:ext uri="{FF2B5EF4-FFF2-40B4-BE49-F238E27FC236}">
                    <a16:creationId xmlns:a16="http://schemas.microsoft.com/office/drawing/2014/main" id="{7E948E5D-870F-4595-B208-304FC2B5E286}"/>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33" name="Graphic 4">
                <a:extLst>
                  <a:ext uri="{FF2B5EF4-FFF2-40B4-BE49-F238E27FC236}">
                    <a16:creationId xmlns:a16="http://schemas.microsoft.com/office/drawing/2014/main" id="{310E76BF-1AAD-4052-8366-F3430418242B}"/>
                  </a:ext>
                </a:extLst>
              </p:cNvPr>
              <p:cNvGrpSpPr/>
              <p:nvPr/>
            </p:nvGrpSpPr>
            <p:grpSpPr>
              <a:xfrm>
                <a:off x="10873664" y="3912394"/>
                <a:ext cx="680268" cy="680268"/>
                <a:chOff x="10873664" y="3912394"/>
                <a:chExt cx="680268" cy="680268"/>
              </a:xfrm>
            </p:grpSpPr>
            <p:sp>
              <p:nvSpPr>
                <p:cNvPr id="34" name="Freeform: Shape 33">
                  <a:extLst>
                    <a:ext uri="{FF2B5EF4-FFF2-40B4-BE49-F238E27FC236}">
                      <a16:creationId xmlns:a16="http://schemas.microsoft.com/office/drawing/2014/main" id="{525BE39D-8634-4BCC-87E9-7AB8F6FDC973}"/>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5BB057B1-8940-4D95-894D-F8B13C5E472C}"/>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37" name="Freeform: Shape 36">
                  <a:extLst>
                    <a:ext uri="{FF2B5EF4-FFF2-40B4-BE49-F238E27FC236}">
                      <a16:creationId xmlns:a16="http://schemas.microsoft.com/office/drawing/2014/main" id="{DF705A01-C1EC-4215-B8EF-5884F68481C6}"/>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448693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500"/>
                                        <p:tgtEl>
                                          <p:spTgt spid="39"/>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39"/>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40"/>
                                        </p:tgtEl>
                                        <p:attrNameLst>
                                          <p:attrName>style.visibility</p:attrName>
                                        </p:attrNameLst>
                                      </p:cBhvr>
                                      <p:to>
                                        <p:strVal val="visible"/>
                                      </p:to>
                                    </p:set>
                                    <p:animEffect transition="in" filter="fade">
                                      <p:cBhvr>
                                        <p:cTn id="12" dur="500"/>
                                        <p:tgtEl>
                                          <p:spTgt spid="40"/>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40"/>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41"/>
                                        </p:tgtEl>
                                        <p:attrNameLst>
                                          <p:attrName>style.visibility</p:attrName>
                                        </p:attrNameLst>
                                      </p:cBhvr>
                                      <p:to>
                                        <p:strVal val="visible"/>
                                      </p:to>
                                    </p:set>
                                    <p:animEffect transition="in" filter="fade">
                                      <p:cBhvr>
                                        <p:cTn id="17" dur="500"/>
                                        <p:tgtEl>
                                          <p:spTgt spid="41"/>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41"/>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42"/>
                                        </p:tgtEl>
                                        <p:attrNameLst>
                                          <p:attrName>style.visibility</p:attrName>
                                        </p:attrNameLst>
                                      </p:cBhvr>
                                      <p:to>
                                        <p:strVal val="visible"/>
                                      </p:to>
                                    </p:set>
                                    <p:animEffect transition="in" filter="fade">
                                      <p:cBhvr>
                                        <p:cTn id="22" dur="500"/>
                                        <p:tgtEl>
                                          <p:spTgt spid="42"/>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42"/>
                                        </p:tgtEl>
                                        <p:attrNameLst>
                                          <p:attrName>ppt_x</p:attrName>
                                          <p:attrName>ppt_y</p:attrName>
                                        </p:attrNameLst>
                                      </p:cBhvr>
                                      <p:rCtr x="0" y="949"/>
                                    </p:animMotion>
                                  </p:childTnLst>
                                </p:cTn>
                              </p:par>
                              <p:par>
                                <p:cTn id="25" presetID="10" presetClass="entr" presetSubtype="0" fill="hold" nodeType="withEffect">
                                  <p:stCondLst>
                                    <p:cond delay="1000"/>
                                  </p:stCondLst>
                                  <p:childTnLst>
                                    <p:set>
                                      <p:cBhvr>
                                        <p:cTn id="26" dur="1" fill="hold">
                                          <p:stCondLst>
                                            <p:cond delay="0"/>
                                          </p:stCondLst>
                                        </p:cTn>
                                        <p:tgtEl>
                                          <p:spTgt spid="43"/>
                                        </p:tgtEl>
                                        <p:attrNameLst>
                                          <p:attrName>style.visibility</p:attrName>
                                        </p:attrNameLst>
                                      </p:cBhvr>
                                      <p:to>
                                        <p:strVal val="visible"/>
                                      </p:to>
                                    </p:set>
                                    <p:animEffect transition="in" filter="fade">
                                      <p:cBhvr>
                                        <p:cTn id="27" dur="500"/>
                                        <p:tgtEl>
                                          <p:spTgt spid="43"/>
                                        </p:tgtEl>
                                      </p:cBhvr>
                                    </p:animEffect>
                                  </p:childTnLst>
                                </p:cTn>
                              </p:par>
                              <p:par>
                                <p:cTn id="28" presetID="42" presetClass="path" presetSubtype="0" decel="100000" fill="hold" nodeType="withEffect">
                                  <p:stCondLst>
                                    <p:cond delay="1000"/>
                                  </p:stCondLst>
                                  <p:childTnLst>
                                    <p:animMotion origin="layout" path="M 0 4.44444E-6 L 0 0.01898 " pathEditMode="relative" rAng="0" ptsTypes="AA">
                                      <p:cBhvr>
                                        <p:cTn id="29" dur="700" spd="-100000" fill="hold"/>
                                        <p:tgtEl>
                                          <p:spTgt spid="4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A0CF1BE5-2D38-46F4-BBE1-C7FC682AE70B}"/>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3" name="Group 12">
            <a:extLst>
              <a:ext uri="{FF2B5EF4-FFF2-40B4-BE49-F238E27FC236}">
                <a16:creationId xmlns:a16="http://schemas.microsoft.com/office/drawing/2014/main" id="{6E576F91-F359-49B0-A937-B7A281DE8381}"/>
              </a:ext>
            </a:extLst>
          </p:cNvPr>
          <p:cNvGrpSpPr/>
          <p:nvPr/>
        </p:nvGrpSpPr>
        <p:grpSpPr>
          <a:xfrm>
            <a:off x="455995" y="1299821"/>
            <a:ext cx="2158607" cy="4302256"/>
            <a:chOff x="455995" y="1299821"/>
            <a:chExt cx="2158607" cy="4302256"/>
          </a:xfrm>
        </p:grpSpPr>
        <p:sp>
          <p:nvSpPr>
            <p:cNvPr id="62" name="Rectangle 61">
              <a:extLst>
                <a:ext uri="{FF2B5EF4-FFF2-40B4-BE49-F238E27FC236}">
                  <a16:creationId xmlns:a16="http://schemas.microsoft.com/office/drawing/2014/main" id="{F88CAE9F-B1FC-4867-B504-7C9CD1534683}"/>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672273" fontAlgn="base">
                <a:spcBef>
                  <a:spcPts val="588"/>
                </a:spcBef>
                <a:defRPr/>
              </a:pPr>
              <a:r>
                <a:rPr lang="en-US" sz="1600">
                  <a:solidFill>
                    <a:schemeClr val="bg1"/>
                  </a:solidFill>
                  <a:latin typeface="Segoe UI Semibold"/>
                  <a:cs typeface="Segoe UI" pitchFamily="34" charset="0"/>
                </a:rPr>
                <a:t>Azure IoT Central</a:t>
              </a:r>
            </a:p>
            <a:p>
              <a:pPr algn="ctr" defTabSz="672273" fontAlgn="base">
                <a:spcBef>
                  <a:spcPts val="588"/>
                </a:spcBef>
                <a:defRPr/>
              </a:pPr>
              <a:r>
                <a:rPr lang="en-US" sz="1600">
                  <a:solidFill>
                    <a:schemeClr val="bg1"/>
                  </a:solidFill>
                  <a:latin typeface="Segoe UI Semibold"/>
                  <a:cs typeface="Segoe UI" pitchFamily="34" charset="0"/>
                </a:rPr>
                <a:t>Azure IoT Hub</a:t>
              </a:r>
            </a:p>
            <a:p>
              <a:pPr algn="ctr" defTabSz="672273" fontAlgn="base">
                <a:spcBef>
                  <a:spcPts val="588"/>
                </a:spcBef>
                <a:defRPr/>
              </a:pPr>
              <a:r>
                <a:rPr lang="en-US" sz="1600">
                  <a:solidFill>
                    <a:schemeClr val="bg1"/>
                  </a:solidFill>
                  <a:latin typeface="Segoe UI Semibold"/>
                  <a:cs typeface="Segoe UI" pitchFamily="34" charset="0"/>
                </a:rPr>
                <a:t>Digital Twins</a:t>
              </a:r>
            </a:p>
          </p:txBody>
        </p:sp>
        <p:sp>
          <p:nvSpPr>
            <p:cNvPr id="33" name="Rectangle 32">
              <a:extLst>
                <a:ext uri="{FF2B5EF4-FFF2-40B4-BE49-F238E27FC236}">
                  <a16:creationId xmlns:a16="http://schemas.microsoft.com/office/drawing/2014/main" id="{6438FB40-8B4E-4BB4-BF75-1767558E2735}"/>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1"/>
                  </a:solidFill>
                  <a:latin typeface="Segoe UI Semibold"/>
                  <a:cs typeface="Segoe UI" pitchFamily="34" charset="0"/>
                </a:rPr>
                <a:t>Develop </a:t>
              </a:r>
              <a:br>
                <a:rPr lang="en-US" sz="2000">
                  <a:solidFill>
                    <a:schemeClr val="bg1"/>
                  </a:solidFill>
                  <a:latin typeface="Segoe UI Semibold"/>
                  <a:cs typeface="Segoe UI" pitchFamily="34" charset="0"/>
                </a:rPr>
              </a:br>
              <a:r>
                <a:rPr lang="en-US" sz="2000">
                  <a:solidFill>
                    <a:schemeClr val="bg1"/>
                  </a:solidFill>
                  <a:latin typeface="Segoe UI Semibold"/>
                  <a:cs typeface="Segoe UI" pitchFamily="34" charset="0"/>
                </a:rPr>
                <a:t>with choice</a:t>
              </a:r>
            </a:p>
          </p:txBody>
        </p:sp>
        <p:grpSp>
          <p:nvGrpSpPr>
            <p:cNvPr id="3" name="Graphic 33">
              <a:extLst>
                <a:ext uri="{FF2B5EF4-FFF2-40B4-BE49-F238E27FC236}">
                  <a16:creationId xmlns:a16="http://schemas.microsoft.com/office/drawing/2014/main" id="{0E4391C4-DF89-424A-8963-E79DC294E780}"/>
                </a:ext>
              </a:extLst>
            </p:cNvPr>
            <p:cNvGrpSpPr/>
            <p:nvPr/>
          </p:nvGrpSpPr>
          <p:grpSpPr>
            <a:xfrm>
              <a:off x="1851758" y="3000068"/>
              <a:ext cx="477142" cy="763428"/>
              <a:chOff x="1851758" y="3841207"/>
              <a:chExt cx="477142" cy="763428"/>
            </a:xfrm>
          </p:grpSpPr>
          <p:sp>
            <p:nvSpPr>
              <p:cNvPr id="6" name="Freeform: Shape 5">
                <a:extLst>
                  <a:ext uri="{FF2B5EF4-FFF2-40B4-BE49-F238E27FC236}">
                    <a16:creationId xmlns:a16="http://schemas.microsoft.com/office/drawing/2014/main" id="{5ED8C5AC-42C0-49B7-A994-D6BE2599ECE1}"/>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chemeClr val="tx2"/>
              </a:solidFill>
              <a:ln w="5953"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B4A3943F-4923-415F-A5D4-65FB046F6B20}"/>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chemeClr val="tx2"/>
              </a:solidFill>
              <a:ln w="595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A9EF5060-C797-4C9B-BFDB-EF9B293A1381}"/>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chemeClr val="tx2"/>
              </a:solidFill>
              <a:ln w="595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56D923C5-F47B-437B-9117-9B2EA215DC50}"/>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10" name="Freeform: Shape 9">
                <a:extLst>
                  <a:ext uri="{FF2B5EF4-FFF2-40B4-BE49-F238E27FC236}">
                    <a16:creationId xmlns:a16="http://schemas.microsoft.com/office/drawing/2014/main" id="{366D0D09-A66D-4FDF-BCEF-462AF13E0343}"/>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11" name="Freeform: Shape 10">
                <a:extLst>
                  <a:ext uri="{FF2B5EF4-FFF2-40B4-BE49-F238E27FC236}">
                    <a16:creationId xmlns:a16="http://schemas.microsoft.com/office/drawing/2014/main" id="{EDFB7F14-6EFA-4DD1-B63A-78009A8E93C8}"/>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57" name="Group 56">
            <a:extLst>
              <a:ext uri="{FF2B5EF4-FFF2-40B4-BE49-F238E27FC236}">
                <a16:creationId xmlns:a16="http://schemas.microsoft.com/office/drawing/2014/main" id="{CC955112-9BAD-4815-96D4-FCD9F599B71F}"/>
              </a:ext>
            </a:extLst>
          </p:cNvPr>
          <p:cNvGrpSpPr/>
          <p:nvPr/>
        </p:nvGrpSpPr>
        <p:grpSpPr>
          <a:xfrm>
            <a:off x="2742961" y="2140961"/>
            <a:ext cx="2158607" cy="2612572"/>
            <a:chOff x="2742961" y="2140961"/>
            <a:chExt cx="2158607" cy="2612572"/>
          </a:xfrm>
        </p:grpSpPr>
        <p:sp>
          <p:nvSpPr>
            <p:cNvPr id="58" name="Rectangle 57">
              <a:extLst>
                <a:ext uri="{FF2B5EF4-FFF2-40B4-BE49-F238E27FC236}">
                  <a16:creationId xmlns:a16="http://schemas.microsoft.com/office/drawing/2014/main" id="{1E71219A-B385-4443-99FC-3732945F1C03}"/>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59" name="Graphic 44">
              <a:extLst>
                <a:ext uri="{FF2B5EF4-FFF2-40B4-BE49-F238E27FC236}">
                  <a16:creationId xmlns:a16="http://schemas.microsoft.com/office/drawing/2014/main" id="{FB5BE585-CFCE-4CE9-877C-DD8731E8D337}"/>
                </a:ext>
              </a:extLst>
            </p:cNvPr>
            <p:cNvGrpSpPr/>
            <p:nvPr/>
          </p:nvGrpSpPr>
          <p:grpSpPr>
            <a:xfrm>
              <a:off x="4120025" y="3864533"/>
              <a:ext cx="583987" cy="740101"/>
              <a:chOff x="4120025" y="3846286"/>
              <a:chExt cx="583987" cy="740101"/>
            </a:xfrm>
          </p:grpSpPr>
          <p:sp>
            <p:nvSpPr>
              <p:cNvPr id="60" name="Freeform: Shape 59">
                <a:extLst>
                  <a:ext uri="{FF2B5EF4-FFF2-40B4-BE49-F238E27FC236}">
                    <a16:creationId xmlns:a16="http://schemas.microsoft.com/office/drawing/2014/main" id="{AE572384-0379-49F2-8204-2396B6F179E7}"/>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61" name="Freeform: Shape 60">
                <a:extLst>
                  <a:ext uri="{FF2B5EF4-FFF2-40B4-BE49-F238E27FC236}">
                    <a16:creationId xmlns:a16="http://schemas.microsoft.com/office/drawing/2014/main" id="{EB52181D-49D1-4443-A82C-7372EA17E776}"/>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64" name="Freeform: Shape 63">
                <a:extLst>
                  <a:ext uri="{FF2B5EF4-FFF2-40B4-BE49-F238E27FC236}">
                    <a16:creationId xmlns:a16="http://schemas.microsoft.com/office/drawing/2014/main" id="{6BFA5C7F-ED86-495E-962D-702DF77FC2EB}"/>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65" name="Group 64">
            <a:extLst>
              <a:ext uri="{FF2B5EF4-FFF2-40B4-BE49-F238E27FC236}">
                <a16:creationId xmlns:a16="http://schemas.microsoft.com/office/drawing/2014/main" id="{FAC334BD-DEB6-4A40-9DAA-27E8AB5A75E6}"/>
              </a:ext>
            </a:extLst>
          </p:cNvPr>
          <p:cNvGrpSpPr/>
          <p:nvPr/>
        </p:nvGrpSpPr>
        <p:grpSpPr>
          <a:xfrm>
            <a:off x="5029927" y="2140961"/>
            <a:ext cx="2158607" cy="2612572"/>
            <a:chOff x="5029927" y="2140961"/>
            <a:chExt cx="2158607" cy="2612572"/>
          </a:xfrm>
        </p:grpSpPr>
        <p:sp>
          <p:nvSpPr>
            <p:cNvPr id="66" name="Rectangle 65">
              <a:extLst>
                <a:ext uri="{FF2B5EF4-FFF2-40B4-BE49-F238E27FC236}">
                  <a16:creationId xmlns:a16="http://schemas.microsoft.com/office/drawing/2014/main" id="{77181D34-6590-4EF4-A1DA-BA8DE690B8DA}"/>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67" name="Graphic 66">
              <a:extLst>
                <a:ext uri="{FF2B5EF4-FFF2-40B4-BE49-F238E27FC236}">
                  <a16:creationId xmlns:a16="http://schemas.microsoft.com/office/drawing/2014/main" id="{5FA348A9-220B-437F-8211-9BB40FDA958A}"/>
                </a:ext>
              </a:extLst>
            </p:cNvPr>
            <p:cNvGrpSpPr/>
            <p:nvPr/>
          </p:nvGrpSpPr>
          <p:grpSpPr>
            <a:xfrm>
              <a:off x="6332529" y="3851879"/>
              <a:ext cx="701004" cy="752756"/>
              <a:chOff x="6332529" y="3851879"/>
              <a:chExt cx="701004" cy="752756"/>
            </a:xfrm>
          </p:grpSpPr>
          <p:sp>
            <p:nvSpPr>
              <p:cNvPr id="68" name="Freeform: Shape 67">
                <a:extLst>
                  <a:ext uri="{FF2B5EF4-FFF2-40B4-BE49-F238E27FC236}">
                    <a16:creationId xmlns:a16="http://schemas.microsoft.com/office/drawing/2014/main" id="{328BC93A-A50F-4011-97A0-2D1F4C62E621}"/>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920434E5-BDD4-4B7D-BF83-0F9183181D5C}"/>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90A612DD-0261-4635-BB92-278659FDE7EF}"/>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54D6BF1F-2986-4229-BF37-07085D9E2EB7}"/>
              </a:ext>
            </a:extLst>
          </p:cNvPr>
          <p:cNvGrpSpPr/>
          <p:nvPr/>
        </p:nvGrpSpPr>
        <p:grpSpPr>
          <a:xfrm>
            <a:off x="7316893" y="2140961"/>
            <a:ext cx="2158607" cy="2612572"/>
            <a:chOff x="7316893" y="2140961"/>
            <a:chExt cx="2158607" cy="2612572"/>
          </a:xfrm>
        </p:grpSpPr>
        <p:sp>
          <p:nvSpPr>
            <p:cNvPr id="72" name="Rectangle 71">
              <a:extLst>
                <a:ext uri="{FF2B5EF4-FFF2-40B4-BE49-F238E27FC236}">
                  <a16:creationId xmlns:a16="http://schemas.microsoft.com/office/drawing/2014/main" id="{BF16BAA1-39EA-4CCF-BFD7-34BEE3BCDEE5}"/>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73" name="Graphic 3">
              <a:extLst>
                <a:ext uri="{FF2B5EF4-FFF2-40B4-BE49-F238E27FC236}">
                  <a16:creationId xmlns:a16="http://schemas.microsoft.com/office/drawing/2014/main" id="{001B7EA8-5648-488B-A14B-745F25EFAC52}"/>
                </a:ext>
              </a:extLst>
            </p:cNvPr>
            <p:cNvGrpSpPr/>
            <p:nvPr/>
          </p:nvGrpSpPr>
          <p:grpSpPr>
            <a:xfrm>
              <a:off x="8544934" y="3841207"/>
              <a:ext cx="763427" cy="763427"/>
              <a:chOff x="8544934" y="3841207"/>
              <a:chExt cx="763427" cy="763427"/>
            </a:xfrm>
          </p:grpSpPr>
          <p:grpSp>
            <p:nvGrpSpPr>
              <p:cNvPr id="74" name="Graphic 3">
                <a:extLst>
                  <a:ext uri="{FF2B5EF4-FFF2-40B4-BE49-F238E27FC236}">
                    <a16:creationId xmlns:a16="http://schemas.microsoft.com/office/drawing/2014/main" id="{9C886478-B736-437E-AAD6-A7C68D9645FA}"/>
                  </a:ext>
                </a:extLst>
              </p:cNvPr>
              <p:cNvGrpSpPr/>
              <p:nvPr/>
            </p:nvGrpSpPr>
            <p:grpSpPr>
              <a:xfrm>
                <a:off x="8748315" y="4043992"/>
                <a:ext cx="357259" cy="357856"/>
                <a:chOff x="8748315" y="4043992"/>
                <a:chExt cx="357259" cy="357856"/>
              </a:xfrm>
              <a:solidFill>
                <a:srgbClr val="0078D4"/>
              </a:solidFill>
            </p:grpSpPr>
            <p:sp>
              <p:nvSpPr>
                <p:cNvPr id="76" name="Freeform: Shape 75">
                  <a:extLst>
                    <a:ext uri="{FF2B5EF4-FFF2-40B4-BE49-F238E27FC236}">
                      <a16:creationId xmlns:a16="http://schemas.microsoft.com/office/drawing/2014/main" id="{DB696D29-4A73-4390-9135-5CA5EE4418C2}"/>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71BB2C7F-91C9-437A-99D9-4281CA453FE5}"/>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75" name="Freeform: Shape 74">
                <a:extLst>
                  <a:ext uri="{FF2B5EF4-FFF2-40B4-BE49-F238E27FC236}">
                    <a16:creationId xmlns:a16="http://schemas.microsoft.com/office/drawing/2014/main" id="{95A6D7FF-4CB4-4F3F-B1EB-91A5F24A691A}"/>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78" name="Group 77">
            <a:extLst>
              <a:ext uri="{FF2B5EF4-FFF2-40B4-BE49-F238E27FC236}">
                <a16:creationId xmlns:a16="http://schemas.microsoft.com/office/drawing/2014/main" id="{0A022AC2-3694-45A5-AC5A-3077BB8A6B14}"/>
              </a:ext>
            </a:extLst>
          </p:cNvPr>
          <p:cNvGrpSpPr/>
          <p:nvPr/>
        </p:nvGrpSpPr>
        <p:grpSpPr>
          <a:xfrm>
            <a:off x="9603857" y="2140961"/>
            <a:ext cx="2158607" cy="2612572"/>
            <a:chOff x="9603857" y="2140961"/>
            <a:chExt cx="2158607" cy="2612572"/>
          </a:xfrm>
        </p:grpSpPr>
        <p:sp>
          <p:nvSpPr>
            <p:cNvPr id="79" name="Rectangle 78">
              <a:extLst>
                <a:ext uri="{FF2B5EF4-FFF2-40B4-BE49-F238E27FC236}">
                  <a16:creationId xmlns:a16="http://schemas.microsoft.com/office/drawing/2014/main" id="{DBD7F1B5-B905-4059-8FC3-5585675552BC}"/>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80" name="Graphic 4">
              <a:extLst>
                <a:ext uri="{FF2B5EF4-FFF2-40B4-BE49-F238E27FC236}">
                  <a16:creationId xmlns:a16="http://schemas.microsoft.com/office/drawing/2014/main" id="{33BCE92D-0227-422B-A371-CF1FA0AAF45B}"/>
                </a:ext>
              </a:extLst>
            </p:cNvPr>
            <p:cNvGrpSpPr/>
            <p:nvPr/>
          </p:nvGrpSpPr>
          <p:grpSpPr>
            <a:xfrm>
              <a:off x="10900461" y="3870261"/>
              <a:ext cx="680268" cy="680268"/>
              <a:chOff x="10873664" y="3912394"/>
              <a:chExt cx="680268" cy="680268"/>
            </a:xfrm>
          </p:grpSpPr>
          <p:sp>
            <p:nvSpPr>
              <p:cNvPr id="81" name="Freeform: Shape 80">
                <a:extLst>
                  <a:ext uri="{FF2B5EF4-FFF2-40B4-BE49-F238E27FC236}">
                    <a16:creationId xmlns:a16="http://schemas.microsoft.com/office/drawing/2014/main" id="{21B75115-9D4A-49C3-9595-8E9A29A43AA4}"/>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82" name="Graphic 4">
                <a:extLst>
                  <a:ext uri="{FF2B5EF4-FFF2-40B4-BE49-F238E27FC236}">
                    <a16:creationId xmlns:a16="http://schemas.microsoft.com/office/drawing/2014/main" id="{2676F2F9-B06F-492B-B79C-778F65693927}"/>
                  </a:ext>
                </a:extLst>
              </p:cNvPr>
              <p:cNvGrpSpPr/>
              <p:nvPr/>
            </p:nvGrpSpPr>
            <p:grpSpPr>
              <a:xfrm>
                <a:off x="10873664" y="3912394"/>
                <a:ext cx="680268" cy="680268"/>
                <a:chOff x="10873664" y="3912394"/>
                <a:chExt cx="680268" cy="680268"/>
              </a:xfrm>
            </p:grpSpPr>
            <p:sp>
              <p:nvSpPr>
                <p:cNvPr id="83" name="Freeform: Shape 82">
                  <a:extLst>
                    <a:ext uri="{FF2B5EF4-FFF2-40B4-BE49-F238E27FC236}">
                      <a16:creationId xmlns:a16="http://schemas.microsoft.com/office/drawing/2014/main" id="{D9176596-884A-40DD-A042-56E10892A291}"/>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38EC3AE8-D091-47E4-97F0-94822E388785}"/>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BB7408E3-2B64-4E86-91FF-06F56F700F55}"/>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spTree>
    <p:extLst>
      <p:ext uri="{BB962C8B-B14F-4D97-AF65-F5344CB8AC3E}">
        <p14:creationId xmlns:p14="http://schemas.microsoft.com/office/powerpoint/2010/main" val="40691007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25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par>
                                <p:cTn id="8" presetID="42" presetClass="path" presetSubtype="0" decel="100000" fill="hold" nodeType="withEffect">
                                  <p:stCondLst>
                                    <p:cond delay="250"/>
                                  </p:stCondLst>
                                  <p:childTnLst>
                                    <p:animMotion origin="layout" path="M 0 4.44444E-6 L 0 0.01898 " pathEditMode="relative" rAng="0" ptsTypes="AA">
                                      <p:cBhvr>
                                        <p:cTn id="9" dur="700" spd="-100000" fill="hold"/>
                                        <p:tgtEl>
                                          <p:spTgt spid="57"/>
                                        </p:tgtEl>
                                        <p:attrNameLst>
                                          <p:attrName>ppt_x</p:attrName>
                                          <p:attrName>ppt_y</p:attrName>
                                        </p:attrNameLst>
                                      </p:cBhvr>
                                      <p:rCtr x="0" y="949"/>
                                    </p:animMotion>
                                  </p:childTnLst>
                                </p:cTn>
                              </p:par>
                              <p:par>
                                <p:cTn id="10" presetID="10" presetClass="entr" presetSubtype="0" fill="hold" nodeType="withEffect">
                                  <p:stCondLst>
                                    <p:cond delay="50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par>
                                <p:cTn id="13" presetID="42" presetClass="path" presetSubtype="0" decel="100000" fill="hold" nodeType="withEffect">
                                  <p:stCondLst>
                                    <p:cond delay="500"/>
                                  </p:stCondLst>
                                  <p:childTnLst>
                                    <p:animMotion origin="layout" path="M 0 4.44444E-6 L 0 0.01898 " pathEditMode="relative" rAng="0" ptsTypes="AA">
                                      <p:cBhvr>
                                        <p:cTn id="14" dur="700" spd="-100000" fill="hold"/>
                                        <p:tgtEl>
                                          <p:spTgt spid="65"/>
                                        </p:tgtEl>
                                        <p:attrNameLst>
                                          <p:attrName>ppt_x</p:attrName>
                                          <p:attrName>ppt_y</p:attrName>
                                        </p:attrNameLst>
                                      </p:cBhvr>
                                      <p:rCtr x="0" y="949"/>
                                    </p:animMotion>
                                  </p:childTnLst>
                                </p:cTn>
                              </p:par>
                              <p:par>
                                <p:cTn id="15" presetID="10" presetClass="entr" presetSubtype="0" fill="hold" nodeType="withEffect">
                                  <p:stCondLst>
                                    <p:cond delay="750"/>
                                  </p:stCondLst>
                                  <p:childTnLst>
                                    <p:set>
                                      <p:cBhvr>
                                        <p:cTn id="16" dur="1" fill="hold">
                                          <p:stCondLst>
                                            <p:cond delay="0"/>
                                          </p:stCondLst>
                                        </p:cTn>
                                        <p:tgtEl>
                                          <p:spTgt spid="71"/>
                                        </p:tgtEl>
                                        <p:attrNameLst>
                                          <p:attrName>style.visibility</p:attrName>
                                        </p:attrNameLst>
                                      </p:cBhvr>
                                      <p:to>
                                        <p:strVal val="visible"/>
                                      </p:to>
                                    </p:set>
                                    <p:animEffect transition="in" filter="fade">
                                      <p:cBhvr>
                                        <p:cTn id="17" dur="500"/>
                                        <p:tgtEl>
                                          <p:spTgt spid="71"/>
                                        </p:tgtEl>
                                      </p:cBhvr>
                                    </p:animEffect>
                                  </p:childTnLst>
                                </p:cTn>
                              </p:par>
                              <p:par>
                                <p:cTn id="18" presetID="42" presetClass="path" presetSubtype="0" decel="100000" fill="hold" nodeType="withEffect">
                                  <p:stCondLst>
                                    <p:cond delay="750"/>
                                  </p:stCondLst>
                                  <p:childTnLst>
                                    <p:animMotion origin="layout" path="M 0 4.44444E-6 L 0 0.01898 " pathEditMode="relative" rAng="0" ptsTypes="AA">
                                      <p:cBhvr>
                                        <p:cTn id="19" dur="700" spd="-100000" fill="hold"/>
                                        <p:tgtEl>
                                          <p:spTgt spid="71"/>
                                        </p:tgtEl>
                                        <p:attrNameLst>
                                          <p:attrName>ppt_x</p:attrName>
                                          <p:attrName>ppt_y</p:attrName>
                                        </p:attrNameLst>
                                      </p:cBhvr>
                                      <p:rCtr x="0" y="949"/>
                                    </p:animMotion>
                                  </p:childTnLst>
                                </p:cTn>
                              </p:par>
                              <p:par>
                                <p:cTn id="20" presetID="10" presetClass="entr" presetSubtype="0" fill="hold" nodeType="withEffect">
                                  <p:stCondLst>
                                    <p:cond delay="10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nodeType="withEffect">
                                  <p:stCondLst>
                                    <p:cond delay="1000"/>
                                  </p:stCondLst>
                                  <p:childTnLst>
                                    <p:animMotion origin="layout" path="M 0 4.44444E-6 L 0 0.01898 " pathEditMode="relative" rAng="0" ptsTypes="AA">
                                      <p:cBhvr>
                                        <p:cTn id="24" dur="700" spd="-100000" fill="hold"/>
                                        <p:tgtEl>
                                          <p:spTgt spid="7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7" name="Oval 16">
            <a:extLst>
              <a:ext uri="{FF2B5EF4-FFF2-40B4-BE49-F238E27FC236}">
                <a16:creationId xmlns:a16="http://schemas.microsoft.com/office/drawing/2014/main" id="{DAE3A085-1002-4426-9B5B-D1E4F67A29C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8" name="Group 17">
            <a:extLst>
              <a:ext uri="{FF2B5EF4-FFF2-40B4-BE49-F238E27FC236}">
                <a16:creationId xmlns:a16="http://schemas.microsoft.com/office/drawing/2014/main" id="{5B5026B4-5301-44EB-B70C-25E2D5354FF8}"/>
              </a:ext>
            </a:extLst>
          </p:cNvPr>
          <p:cNvGrpSpPr/>
          <p:nvPr/>
        </p:nvGrpSpPr>
        <p:grpSpPr>
          <a:xfrm>
            <a:off x="4129364" y="2305592"/>
            <a:ext cx="3988337" cy="2838679"/>
            <a:chOff x="4129364" y="2305592"/>
            <a:chExt cx="3988337" cy="2838679"/>
          </a:xfrm>
        </p:grpSpPr>
        <p:cxnSp>
          <p:nvCxnSpPr>
            <p:cNvPr id="33" name="Straight Connector 32">
              <a:extLst>
                <a:ext uri="{FF2B5EF4-FFF2-40B4-BE49-F238E27FC236}">
                  <a16:creationId xmlns:a16="http://schemas.microsoft.com/office/drawing/2014/main" id="{473C0B78-DA57-4733-9E32-30B292CFFE41}"/>
                </a:ext>
              </a:extLst>
            </p:cNvPr>
            <p:cNvCxnSpPr/>
            <p:nvPr/>
          </p:nvCxnSpPr>
          <p:spPr>
            <a:xfrm>
              <a:off x="4129364"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5AEEDADE-11AC-43F3-9A79-1D9299ED0DDF}"/>
                </a:ext>
              </a:extLst>
            </p:cNvPr>
            <p:cNvCxnSpPr/>
            <p:nvPr/>
          </p:nvCxnSpPr>
          <p:spPr>
            <a:xfrm>
              <a:off x="8117701" y="2305592"/>
              <a:ext cx="0" cy="2838679"/>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grpSp>
      <p:sp>
        <p:nvSpPr>
          <p:cNvPr id="46" name="Rectangle 45">
            <a:extLst>
              <a:ext uri="{FF2B5EF4-FFF2-40B4-BE49-F238E27FC236}">
                <a16:creationId xmlns:a16="http://schemas.microsoft.com/office/drawing/2014/main" id="{8F5CA320-D427-4C7C-9779-CE66A51FCD7A}"/>
              </a:ext>
            </a:extLst>
          </p:cNvPr>
          <p:cNvSpPr/>
          <p:nvPr/>
        </p:nvSpPr>
        <p:spPr>
          <a:xfrm>
            <a:off x="455994" y="6237480"/>
            <a:ext cx="6646293" cy="246221"/>
          </a:xfrm>
          <a:prstGeom prst="rect">
            <a:avLst/>
          </a:prstGeom>
        </p:spPr>
        <p:txBody>
          <a:bodyPr wrap="square" lIns="0" tIns="0" rIns="0" bIns="0" anchor="b">
            <a:spAutoFit/>
          </a:bodyPr>
          <a:lstStyle/>
          <a:p>
            <a:pPr defTabSz="914367"/>
            <a:r>
              <a:rPr lang="en-US" sz="800">
                <a:solidFill>
                  <a:schemeClr val="bg2"/>
                </a:solidFill>
              </a:rPr>
              <a:t>1 Placeholder Source; 2 Placeholder Source; </a:t>
            </a:r>
            <a:br>
              <a:rPr lang="en-US" sz="800">
                <a:solidFill>
                  <a:schemeClr val="bg2"/>
                </a:solidFill>
              </a:rPr>
            </a:br>
            <a:r>
              <a:rPr lang="en-US" sz="800">
                <a:solidFill>
                  <a:schemeClr val="bg2"/>
                </a:solidFill>
              </a:rPr>
              <a:t>3 </a:t>
            </a:r>
            <a:r>
              <a:rPr lang="en-US" sz="800">
                <a:solidFill>
                  <a:schemeClr val="bg2"/>
                </a:solidFill>
                <a:hlinkClick r:id="rId3">
                  <a:extLst>
                    <a:ext uri="{A12FA001-AC4F-418D-AE19-62706E023703}">
                      <ahyp:hlinkClr xmlns:ahyp="http://schemas.microsoft.com/office/drawing/2018/hyperlinkcolor" val="tx"/>
                    </a:ext>
                  </a:extLst>
                </a:hlinkClick>
              </a:rPr>
              <a:t>Gartner: Market Guide for Digital Twin Portfolios and Enabling Technologies (Jan 2020)</a:t>
            </a:r>
            <a:endParaRPr lang="en-US" sz="800">
              <a:solidFill>
                <a:schemeClr val="bg2"/>
              </a:solidFill>
            </a:endParaRPr>
          </a:p>
        </p:txBody>
      </p:sp>
      <p:grpSp>
        <p:nvGrpSpPr>
          <p:cNvPr id="8" name="Group 7">
            <a:extLst>
              <a:ext uri="{FF2B5EF4-FFF2-40B4-BE49-F238E27FC236}">
                <a16:creationId xmlns:a16="http://schemas.microsoft.com/office/drawing/2014/main" id="{286444E1-3427-40E7-8FD6-846EFE97DE64}"/>
              </a:ext>
            </a:extLst>
          </p:cNvPr>
          <p:cNvGrpSpPr/>
          <p:nvPr/>
        </p:nvGrpSpPr>
        <p:grpSpPr>
          <a:xfrm>
            <a:off x="601802" y="2159314"/>
            <a:ext cx="3340312" cy="2551995"/>
            <a:chOff x="601802" y="1625922"/>
            <a:chExt cx="3340312" cy="2551995"/>
          </a:xfrm>
        </p:grpSpPr>
        <p:sp>
          <p:nvSpPr>
            <p:cNvPr id="106" name="Rectangle: Rounded Corners 105">
              <a:extLst>
                <a:ext uri="{FF2B5EF4-FFF2-40B4-BE49-F238E27FC236}">
                  <a16:creationId xmlns:a16="http://schemas.microsoft.com/office/drawing/2014/main" id="{4D5AD9A3-F226-4222-977E-800DC7D73A05}"/>
                </a:ext>
              </a:extLst>
            </p:cNvPr>
            <p:cNvSpPr/>
            <p:nvPr/>
          </p:nvSpPr>
          <p:spPr bwMode="auto">
            <a:xfrm>
              <a:off x="1259451" y="2214783"/>
              <a:ext cx="202501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600">
                  <a:solidFill>
                    <a:schemeClr val="accent5"/>
                  </a:solidFill>
                  <a:latin typeface="+mj-lt"/>
                </a:rPr>
                <a:t>Azure IoT Central</a:t>
              </a:r>
            </a:p>
          </p:txBody>
        </p:sp>
        <p:sp>
          <p:nvSpPr>
            <p:cNvPr id="9" name="Rectangle 8">
              <a:extLst>
                <a:ext uri="{FF2B5EF4-FFF2-40B4-BE49-F238E27FC236}">
                  <a16:creationId xmlns:a16="http://schemas.microsoft.com/office/drawing/2014/main" id="{78E7B347-6CBE-4DB3-A803-3C71BD315A04}"/>
                </a:ext>
              </a:extLst>
            </p:cNvPr>
            <p:cNvSpPr/>
            <p:nvPr/>
          </p:nvSpPr>
          <p:spPr>
            <a:xfrm>
              <a:off x="601802" y="2617653"/>
              <a:ext cx="3340312" cy="738664"/>
            </a:xfrm>
            <a:prstGeom prst="rect">
              <a:avLst/>
            </a:prstGeom>
          </p:spPr>
          <p:txBody>
            <a:bodyPr wrap="square">
              <a:spAutoFit/>
            </a:bodyPr>
            <a:lstStyle/>
            <a:p>
              <a:pPr algn="ctr" defTabSz="914367"/>
              <a:r>
                <a:rPr lang="en-US" sz="1400">
                  <a:solidFill>
                    <a:schemeClr val="bg2"/>
                  </a:solidFill>
                </a:rPr>
                <a:t>The easiest and most cost-effective way to connect and manage devices at scale, and time to results. </a:t>
              </a:r>
            </a:p>
          </p:txBody>
        </p:sp>
        <p:sp>
          <p:nvSpPr>
            <p:cNvPr id="47" name="Rectangle 46">
              <a:extLst>
                <a:ext uri="{FF2B5EF4-FFF2-40B4-BE49-F238E27FC236}">
                  <a16:creationId xmlns:a16="http://schemas.microsoft.com/office/drawing/2014/main" id="{4FBD8868-A632-4067-AF48-307A785F864A}"/>
                </a:ext>
              </a:extLst>
            </p:cNvPr>
            <p:cNvSpPr/>
            <p:nvPr/>
          </p:nvSpPr>
          <p:spPr>
            <a:xfrm>
              <a:off x="601802" y="3593142"/>
              <a:ext cx="3340312" cy="584775"/>
            </a:xfrm>
            <a:prstGeom prst="rect">
              <a:avLst/>
            </a:prstGeom>
          </p:spPr>
          <p:txBody>
            <a:bodyPr wrap="square">
              <a:spAutoFit/>
            </a:bodyPr>
            <a:lstStyle/>
            <a:p>
              <a:pPr algn="ctr" defTabSz="914367"/>
              <a:r>
                <a:rPr lang="en-US">
                  <a:solidFill>
                    <a:schemeClr val="accent5"/>
                  </a:solidFill>
                  <a:latin typeface="+mj-lt"/>
                </a:rPr>
                <a:t>1000+ </a:t>
              </a:r>
              <a:br>
                <a:rPr lang="en-US" sz="1400"/>
              </a:br>
              <a:r>
                <a:rPr lang="en-US" sz="1400">
                  <a:solidFill>
                    <a:schemeClr val="bg2"/>
                  </a:solidFill>
                </a:rPr>
                <a:t>Azure IoT Devices certified</a:t>
              </a:r>
              <a:r>
                <a:rPr lang="en-US" sz="1400" baseline="30000">
                  <a:solidFill>
                    <a:schemeClr val="bg2"/>
                  </a:solidFill>
                </a:rPr>
                <a:t>1</a:t>
              </a:r>
            </a:p>
          </p:txBody>
        </p:sp>
        <p:pic>
          <p:nvPicPr>
            <p:cNvPr id="3" name="Graphic 2">
              <a:extLst>
                <a:ext uri="{FF2B5EF4-FFF2-40B4-BE49-F238E27FC236}">
                  <a16:creationId xmlns:a16="http://schemas.microsoft.com/office/drawing/2014/main" id="{A8523302-11E4-4107-B7E2-815378D75F6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996164" y="1625922"/>
              <a:ext cx="551589" cy="551589"/>
            </a:xfrm>
            <a:prstGeom prst="rect">
              <a:avLst/>
            </a:prstGeom>
          </p:spPr>
        </p:pic>
      </p:grpSp>
      <p:grpSp>
        <p:nvGrpSpPr>
          <p:cNvPr id="10" name="Group 9">
            <a:extLst>
              <a:ext uri="{FF2B5EF4-FFF2-40B4-BE49-F238E27FC236}">
                <a16:creationId xmlns:a16="http://schemas.microsoft.com/office/drawing/2014/main" id="{69055988-44CA-450D-8E34-800471FE89BF}"/>
              </a:ext>
            </a:extLst>
          </p:cNvPr>
          <p:cNvGrpSpPr/>
          <p:nvPr/>
        </p:nvGrpSpPr>
        <p:grpSpPr>
          <a:xfrm>
            <a:off x="4278644" y="2159314"/>
            <a:ext cx="3744840" cy="2551995"/>
            <a:chOff x="4278644" y="1625922"/>
            <a:chExt cx="3744840" cy="2551995"/>
          </a:xfrm>
        </p:grpSpPr>
        <p:sp>
          <p:nvSpPr>
            <p:cNvPr id="107" name="Rectangle: Rounded Corners 106">
              <a:extLst>
                <a:ext uri="{FF2B5EF4-FFF2-40B4-BE49-F238E27FC236}">
                  <a16:creationId xmlns:a16="http://schemas.microsoft.com/office/drawing/2014/main" id="{68FC8914-922F-4F09-A9F8-230258D9BA74}"/>
                </a:ext>
              </a:extLst>
            </p:cNvPr>
            <p:cNvSpPr/>
            <p:nvPr/>
          </p:nvSpPr>
          <p:spPr bwMode="auto">
            <a:xfrm>
              <a:off x="5199837" y="2214783"/>
              <a:ext cx="1902455" cy="43889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600">
                  <a:solidFill>
                    <a:schemeClr val="accent5"/>
                  </a:solidFill>
                  <a:latin typeface="+mj-lt"/>
                </a:rPr>
                <a:t>Azure IoT Hub</a:t>
              </a:r>
            </a:p>
          </p:txBody>
        </p:sp>
        <p:sp>
          <p:nvSpPr>
            <p:cNvPr id="43" name="Rectangle 42">
              <a:extLst>
                <a:ext uri="{FF2B5EF4-FFF2-40B4-BE49-F238E27FC236}">
                  <a16:creationId xmlns:a16="http://schemas.microsoft.com/office/drawing/2014/main" id="{40D0CAB4-9491-4F2B-8730-17348EAF3540}"/>
                </a:ext>
              </a:extLst>
            </p:cNvPr>
            <p:cNvSpPr/>
            <p:nvPr/>
          </p:nvSpPr>
          <p:spPr>
            <a:xfrm>
              <a:off x="4278644" y="2617653"/>
              <a:ext cx="3744840" cy="738664"/>
            </a:xfrm>
            <a:prstGeom prst="rect">
              <a:avLst/>
            </a:prstGeom>
          </p:spPr>
          <p:txBody>
            <a:bodyPr wrap="square">
              <a:spAutoFit/>
            </a:bodyPr>
            <a:lstStyle/>
            <a:p>
              <a:pPr algn="ctr" defTabSz="914367"/>
              <a:r>
                <a:rPr lang="en-US" sz="1400">
                  <a:solidFill>
                    <a:schemeClr val="bg2"/>
                  </a:solidFill>
                </a:rPr>
                <a:t>Enable highly secure, flexible and reliable communication from the </a:t>
              </a:r>
              <a:br>
                <a:rPr lang="en-US" sz="1400">
                  <a:solidFill>
                    <a:schemeClr val="bg2"/>
                  </a:solidFill>
                </a:rPr>
              </a:br>
              <a:r>
                <a:rPr lang="en-US" sz="1400">
                  <a:solidFill>
                    <a:schemeClr val="bg2"/>
                  </a:solidFill>
                </a:rPr>
                <a:t>cloud to the edge. </a:t>
              </a:r>
            </a:p>
          </p:txBody>
        </p:sp>
        <p:sp>
          <p:nvSpPr>
            <p:cNvPr id="48" name="Rectangle 47">
              <a:extLst>
                <a:ext uri="{FF2B5EF4-FFF2-40B4-BE49-F238E27FC236}">
                  <a16:creationId xmlns:a16="http://schemas.microsoft.com/office/drawing/2014/main" id="{EB6B8BEB-6E34-4905-973D-E701ABC0BD99}"/>
                </a:ext>
              </a:extLst>
            </p:cNvPr>
            <p:cNvSpPr/>
            <p:nvPr/>
          </p:nvSpPr>
          <p:spPr>
            <a:xfrm>
              <a:off x="4411682" y="3593142"/>
              <a:ext cx="3340312" cy="584775"/>
            </a:xfrm>
            <a:prstGeom prst="rect">
              <a:avLst/>
            </a:prstGeom>
          </p:spPr>
          <p:txBody>
            <a:bodyPr wrap="square">
              <a:spAutoFit/>
            </a:bodyPr>
            <a:lstStyle/>
            <a:p>
              <a:pPr algn="ctr" defTabSz="914367"/>
              <a:r>
                <a:rPr lang="en-US">
                  <a:solidFill>
                    <a:schemeClr val="accent5"/>
                  </a:solidFill>
                  <a:latin typeface="+mj-lt"/>
                </a:rPr>
                <a:t>150 billion messages</a:t>
              </a:r>
              <a:br>
                <a:rPr lang="en-US" sz="1400"/>
              </a:br>
              <a:r>
                <a:rPr lang="en-US" sz="1400">
                  <a:solidFill>
                    <a:schemeClr val="bg2"/>
                  </a:solidFill>
                </a:rPr>
                <a:t>per month via IoT Hub</a:t>
              </a:r>
              <a:r>
                <a:rPr lang="en-US" sz="1400" baseline="30000">
                  <a:solidFill>
                    <a:schemeClr val="bg2"/>
                  </a:solidFill>
                </a:rPr>
                <a:t>2</a:t>
              </a:r>
            </a:p>
          </p:txBody>
        </p:sp>
        <p:pic>
          <p:nvPicPr>
            <p:cNvPr id="5" name="Graphic 4">
              <a:extLst>
                <a:ext uri="{FF2B5EF4-FFF2-40B4-BE49-F238E27FC236}">
                  <a16:creationId xmlns:a16="http://schemas.microsoft.com/office/drawing/2014/main" id="{5A23B50E-0584-4EB2-88A3-ED40F6EC00E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875269" y="1625922"/>
              <a:ext cx="551589" cy="551589"/>
            </a:xfrm>
            <a:prstGeom prst="rect">
              <a:avLst/>
            </a:prstGeom>
          </p:spPr>
        </p:pic>
      </p:grpSp>
      <p:sp>
        <p:nvSpPr>
          <p:cNvPr id="2" name="Title 1">
            <a:extLst>
              <a:ext uri="{FF2B5EF4-FFF2-40B4-BE49-F238E27FC236}">
                <a16:creationId xmlns:a16="http://schemas.microsoft.com/office/drawing/2014/main" id="{8E45D4AA-5F5D-466F-902B-154944817361}"/>
              </a:ext>
            </a:extLst>
          </p:cNvPr>
          <p:cNvSpPr>
            <a:spLocks noGrp="1"/>
          </p:cNvSpPr>
          <p:nvPr>
            <p:ph type="title"/>
          </p:nvPr>
        </p:nvSpPr>
        <p:spPr>
          <a:xfrm>
            <a:off x="455995" y="620428"/>
            <a:ext cx="11306469" cy="397545"/>
          </a:xfrm>
        </p:spPr>
        <p:txBody>
          <a:bodyPr/>
          <a:lstStyle/>
          <a:p>
            <a:r>
              <a:rPr lang="en-US" sz="2800">
                <a:solidFill>
                  <a:schemeClr val="bg2"/>
                </a:solidFill>
              </a:rPr>
              <a:t>Develop with choice</a:t>
            </a:r>
          </a:p>
        </p:txBody>
      </p:sp>
      <p:grpSp>
        <p:nvGrpSpPr>
          <p:cNvPr id="15" name="Group 14">
            <a:extLst>
              <a:ext uri="{FF2B5EF4-FFF2-40B4-BE49-F238E27FC236}">
                <a16:creationId xmlns:a16="http://schemas.microsoft.com/office/drawing/2014/main" id="{F861CA85-5A85-46F9-9287-E776BE2BE296}"/>
              </a:ext>
            </a:extLst>
          </p:cNvPr>
          <p:cNvGrpSpPr/>
          <p:nvPr/>
        </p:nvGrpSpPr>
        <p:grpSpPr>
          <a:xfrm>
            <a:off x="8117701" y="2111181"/>
            <a:ext cx="3610521" cy="2877127"/>
            <a:chOff x="8117701" y="2111181"/>
            <a:chExt cx="3610521" cy="2877127"/>
          </a:xfrm>
        </p:grpSpPr>
        <p:sp>
          <p:nvSpPr>
            <p:cNvPr id="108" name="Rectangle: Rounded Corners 107">
              <a:extLst>
                <a:ext uri="{FF2B5EF4-FFF2-40B4-BE49-F238E27FC236}">
                  <a16:creationId xmlns:a16="http://schemas.microsoft.com/office/drawing/2014/main" id="{F9587B98-1C7F-4E37-B9B7-79F5A3679443}"/>
                </a:ext>
              </a:extLst>
            </p:cNvPr>
            <p:cNvSpPr/>
            <p:nvPr/>
          </p:nvSpPr>
          <p:spPr bwMode="auto">
            <a:xfrm>
              <a:off x="9121809" y="2592370"/>
              <a:ext cx="1524642" cy="750505"/>
            </a:xfrm>
            <a:prstGeom prst="roundRect">
              <a:avLst>
                <a:gd name="adj" fmla="val 50000"/>
              </a:avLst>
            </a:prstGeom>
            <a:noFill/>
            <a:ln w="28575" cap="flat" cmpd="sng" algn="ctr">
              <a:noFill/>
              <a:prstDash val="solid"/>
              <a:headEnd type="none"/>
              <a:tailEnd type="none"/>
            </a:ln>
            <a:effectLst/>
          </p:spPr>
          <p:txBody>
            <a:bodyPr rot="0" spcFirstLastPara="0" vertOverflow="overflow" horzOverflow="overflow" vert="horz" wrap="square" lIns="89642" tIns="44821" rIns="89642" bIns="44821" numCol="1" spcCol="0" rtlCol="0" fromWordArt="0" anchor="ctr" anchorCtr="0" forceAA="0" compatLnSpc="1">
              <a:prstTxWarp prst="textNoShape">
                <a:avLst/>
              </a:prstTxWarp>
              <a:spAutoFit/>
            </a:bodyPr>
            <a:lstStyle/>
            <a:p>
              <a:pPr algn="ctr" defTabSz="914102" fontAlgn="base">
                <a:lnSpc>
                  <a:spcPct val="90000"/>
                </a:lnSpc>
                <a:spcBef>
                  <a:spcPct val="0"/>
                </a:spcBef>
                <a:spcAft>
                  <a:spcPct val="0"/>
                </a:spcAft>
              </a:pPr>
              <a:r>
                <a:rPr lang="en-US" sz="1600">
                  <a:solidFill>
                    <a:schemeClr val="accent5"/>
                  </a:solidFill>
                  <a:latin typeface="+mj-lt"/>
                </a:rPr>
                <a:t>Digital Twins</a:t>
              </a:r>
            </a:p>
          </p:txBody>
        </p:sp>
        <p:sp>
          <p:nvSpPr>
            <p:cNvPr id="44" name="Rectangle 43">
              <a:extLst>
                <a:ext uri="{FF2B5EF4-FFF2-40B4-BE49-F238E27FC236}">
                  <a16:creationId xmlns:a16="http://schemas.microsoft.com/office/drawing/2014/main" id="{03D32946-4D5E-46A8-B3F0-5D9367580F48}"/>
                </a:ext>
              </a:extLst>
            </p:cNvPr>
            <p:cNvSpPr/>
            <p:nvPr/>
          </p:nvSpPr>
          <p:spPr>
            <a:xfrm>
              <a:off x="8241507" y="3151045"/>
              <a:ext cx="3285249" cy="523220"/>
            </a:xfrm>
            <a:prstGeom prst="rect">
              <a:avLst/>
            </a:prstGeom>
          </p:spPr>
          <p:txBody>
            <a:bodyPr wrap="square">
              <a:spAutoFit/>
            </a:bodyPr>
            <a:lstStyle/>
            <a:p>
              <a:pPr algn="ctr" defTabSz="914367"/>
              <a:r>
                <a:rPr lang="en-US" sz="1400">
                  <a:solidFill>
                    <a:schemeClr val="bg2"/>
                  </a:solidFill>
                </a:rPr>
                <a:t>Create comprehensive digital </a:t>
              </a:r>
              <a:br>
                <a:rPr lang="en-US" sz="1400">
                  <a:solidFill>
                    <a:schemeClr val="bg2"/>
                  </a:solidFill>
                </a:rPr>
              </a:br>
              <a:r>
                <a:rPr lang="en-US" sz="1400">
                  <a:solidFill>
                    <a:schemeClr val="bg2"/>
                  </a:solidFill>
                </a:rPr>
                <a:t>models of entire environments.</a:t>
              </a:r>
              <a:r>
                <a:rPr lang="en-US" sz="1400" baseline="30000">
                  <a:solidFill>
                    <a:schemeClr val="bg2"/>
                  </a:solidFill>
                </a:rPr>
                <a:t>3</a:t>
              </a:r>
              <a:r>
                <a:rPr lang="en-US" sz="1400">
                  <a:solidFill>
                    <a:schemeClr val="bg2"/>
                  </a:solidFill>
                </a:rPr>
                <a:t> </a:t>
              </a:r>
            </a:p>
          </p:txBody>
        </p:sp>
        <p:sp>
          <p:nvSpPr>
            <p:cNvPr id="49" name="Rectangle 48">
              <a:extLst>
                <a:ext uri="{FF2B5EF4-FFF2-40B4-BE49-F238E27FC236}">
                  <a16:creationId xmlns:a16="http://schemas.microsoft.com/office/drawing/2014/main" id="{D8494E7F-813C-4FD4-B695-3EBFAF72E1A3}"/>
                </a:ext>
              </a:extLst>
            </p:cNvPr>
            <p:cNvSpPr/>
            <p:nvPr/>
          </p:nvSpPr>
          <p:spPr>
            <a:xfrm>
              <a:off x="8117701" y="4126534"/>
              <a:ext cx="3610521" cy="861774"/>
            </a:xfrm>
            <a:prstGeom prst="rect">
              <a:avLst/>
            </a:prstGeom>
          </p:spPr>
          <p:txBody>
            <a:bodyPr wrap="square">
              <a:spAutoFit/>
            </a:bodyPr>
            <a:lstStyle/>
            <a:p>
              <a:pPr algn="ctr" defTabSz="914367"/>
              <a:r>
                <a:rPr lang="en-US" sz="1400">
                  <a:solidFill>
                    <a:schemeClr val="bg2"/>
                  </a:solidFill>
                </a:rPr>
                <a:t>Gartner includes Microsoft as a </a:t>
              </a:r>
              <a:br>
                <a:rPr lang="en-US" sz="1400"/>
              </a:br>
              <a:r>
                <a:rPr lang="en-US">
                  <a:solidFill>
                    <a:schemeClr val="accent5"/>
                  </a:solidFill>
                  <a:latin typeface="+mj-lt"/>
                </a:rPr>
                <a:t>Digital-Twin-Enabled Application Provider</a:t>
              </a:r>
              <a:r>
                <a:rPr lang="en-US" sz="1400" baseline="30000">
                  <a:solidFill>
                    <a:schemeClr val="bg2"/>
                  </a:solidFill>
                </a:rPr>
                <a:t>3</a:t>
              </a:r>
            </a:p>
          </p:txBody>
        </p:sp>
        <p:pic>
          <p:nvPicPr>
            <p:cNvPr id="387074" name="Picture 2" descr="azure-digital-twins - Microsoft Q&amp;A">
              <a:extLst>
                <a:ext uri="{FF2B5EF4-FFF2-40B4-BE49-F238E27FC236}">
                  <a16:creationId xmlns:a16="http://schemas.microsoft.com/office/drawing/2014/main" id="{6784C5AA-7566-43A7-8BEB-3988EFAAE86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554287" y="2111181"/>
              <a:ext cx="659686" cy="65968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749726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42" presetClass="path" presetSubtype="0" decel="100000" fill="hold" nodeType="withEffect">
                                  <p:stCondLst>
                                    <p:cond delay="0"/>
                                  </p:stCondLst>
                                  <p:childTnLst>
                                    <p:animMotion origin="layout" path="M 0 4.44444E-6 L 0 0.01898 " pathEditMode="relative" rAng="0" ptsTypes="AA">
                                      <p:cBhvr>
                                        <p:cTn id="12" dur="700" spd="-100000" fill="hold"/>
                                        <p:tgtEl>
                                          <p:spTgt spid="8"/>
                                        </p:tgtEl>
                                        <p:attrNameLst>
                                          <p:attrName>ppt_x</p:attrName>
                                          <p:attrName>ppt_y</p:attrName>
                                        </p:attrNameLst>
                                      </p:cBhvr>
                                      <p:rCtr x="0" y="949"/>
                                    </p:animMotion>
                                  </p:childTnLst>
                                </p:cTn>
                              </p:par>
                              <p:par>
                                <p:cTn id="13" presetID="10" presetClass="entr" presetSubtype="0" fill="hold" nodeType="withEffect">
                                  <p:stCondLst>
                                    <p:cond delay="25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par>
                                <p:cTn id="16" presetID="42" presetClass="path" presetSubtype="0" decel="100000" fill="hold" nodeType="withEffect">
                                  <p:stCondLst>
                                    <p:cond delay="250"/>
                                  </p:stCondLst>
                                  <p:childTnLst>
                                    <p:animMotion origin="layout" path="M 0 4.44444E-6 L 0 0.01898 " pathEditMode="relative" rAng="0" ptsTypes="AA">
                                      <p:cBhvr>
                                        <p:cTn id="17" dur="700" spd="-100000" fill="hold"/>
                                        <p:tgtEl>
                                          <p:spTgt spid="10"/>
                                        </p:tgtEl>
                                        <p:attrNameLst>
                                          <p:attrName>ppt_x</p:attrName>
                                          <p:attrName>ppt_y</p:attrName>
                                        </p:attrNameLst>
                                      </p:cBhvr>
                                      <p:rCtr x="0" y="949"/>
                                    </p:animMotion>
                                  </p:childTnLst>
                                </p:cTn>
                              </p:par>
                              <p:par>
                                <p:cTn id="18" presetID="10" presetClass="entr" presetSubtype="0" fill="hold" nodeType="withEffect">
                                  <p:stCondLst>
                                    <p:cond delay="500"/>
                                  </p:stCondLst>
                                  <p:childTnLst>
                                    <p:set>
                                      <p:cBhvr>
                                        <p:cTn id="19" dur="1" fill="hold">
                                          <p:stCondLst>
                                            <p:cond delay="0"/>
                                          </p:stCondLst>
                                        </p:cTn>
                                        <p:tgtEl>
                                          <p:spTgt spid="15"/>
                                        </p:tgtEl>
                                        <p:attrNameLst>
                                          <p:attrName>style.visibility</p:attrName>
                                        </p:attrNameLst>
                                      </p:cBhvr>
                                      <p:to>
                                        <p:strVal val="visible"/>
                                      </p:to>
                                    </p:set>
                                    <p:animEffect transition="in" filter="fade">
                                      <p:cBhvr>
                                        <p:cTn id="20" dur="500"/>
                                        <p:tgtEl>
                                          <p:spTgt spid="15"/>
                                        </p:tgtEl>
                                      </p:cBhvr>
                                    </p:animEffect>
                                  </p:childTnLst>
                                </p:cTn>
                              </p:par>
                              <p:par>
                                <p:cTn id="21" presetID="42" presetClass="path" presetSubtype="0" decel="100000" fill="hold" nodeType="withEffect">
                                  <p:stCondLst>
                                    <p:cond delay="500"/>
                                  </p:stCondLst>
                                  <p:childTnLst>
                                    <p:animMotion origin="layout" path="M 0 4.44444E-6 L 0 0.01898 " pathEditMode="relative" rAng="0" ptsTypes="AA">
                                      <p:cBhvr>
                                        <p:cTn id="22" dur="700" spd="-100000" fill="hold"/>
                                        <p:tgtEl>
                                          <p:spTgt spid="15"/>
                                        </p:tgtEl>
                                        <p:attrNameLst>
                                          <p:attrName>ppt_x</p:attrName>
                                          <p:attrName>ppt_y</p:attrName>
                                        </p:attrNameLst>
                                      </p:cBhvr>
                                      <p:rCtr x="0" y="949"/>
                                    </p:animMotion>
                                  </p:childTnLst>
                                </p:cTn>
                              </p:par>
                            </p:childTnLst>
                          </p:cTn>
                        </p:par>
                      </p:childTnLst>
                    </p:cTn>
                  </p:par>
                  <p:par>
                    <p:cTn id="23" fill="hold">
                      <p:stCondLst>
                        <p:cond delay="indefinite"/>
                      </p:stCondLst>
                      <p:childTnLst>
                        <p:par>
                          <p:cTn id="24" fill="hold">
                            <p:stCondLst>
                              <p:cond delay="0"/>
                            </p:stCondLst>
                            <p:childTnLst>
                              <p:par>
                                <p:cTn id="25" presetID="9" presetClass="emph" presetSubtype="0" nodeType="clickEffect">
                                  <p:stCondLst>
                                    <p:cond delay="0"/>
                                  </p:stCondLst>
                                  <p:childTnLst>
                                    <p:set>
                                      <p:cBhvr>
                                        <p:cTn id="26" dur="indefinite"/>
                                        <p:tgtEl>
                                          <p:spTgt spid="8"/>
                                        </p:tgtEl>
                                        <p:attrNameLst>
                                          <p:attrName>style.opacity</p:attrName>
                                        </p:attrNameLst>
                                      </p:cBhvr>
                                      <p:to>
                                        <p:strVal val="0.5"/>
                                      </p:to>
                                    </p:set>
                                    <p:animEffect filter="image" prLst="opacity: 0.5">
                                      <p:cBhvr rctx="IE">
                                        <p:cTn id="27" dur="indefinite"/>
                                        <p:tgtEl>
                                          <p:spTgt spid="8"/>
                                        </p:tgtEl>
                                      </p:cBhvr>
                                    </p:animEffect>
                                  </p:childTnLst>
                                </p:cTn>
                              </p:par>
                              <p:par>
                                <p:cTn id="28" presetID="9" presetClass="emph" presetSubtype="0" nodeType="withEffect">
                                  <p:stCondLst>
                                    <p:cond delay="0"/>
                                  </p:stCondLst>
                                  <p:childTnLst>
                                    <p:set>
                                      <p:cBhvr>
                                        <p:cTn id="29" dur="indefinite"/>
                                        <p:tgtEl>
                                          <p:spTgt spid="15"/>
                                        </p:tgtEl>
                                        <p:attrNameLst>
                                          <p:attrName>style.opacity</p:attrName>
                                        </p:attrNameLst>
                                      </p:cBhvr>
                                      <p:to>
                                        <p:strVal val="0.5"/>
                                      </p:to>
                                    </p:set>
                                    <p:animEffect filter="image" prLst="opacity: 0.5">
                                      <p:cBhvr rctx="IE">
                                        <p:cTn id="30" dur="indefinite"/>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B344CF1E-7018-49B0-88A6-97C8AC6F0213}"/>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2" name="Graphic 44">
            <a:extLst>
              <a:ext uri="{FF2B5EF4-FFF2-40B4-BE49-F238E27FC236}">
                <a16:creationId xmlns:a16="http://schemas.microsoft.com/office/drawing/2014/main" id="{E887E0FF-AC8F-42FE-9DF4-CB3E1089644A}"/>
              </a:ext>
            </a:extLst>
          </p:cNvPr>
          <p:cNvGrpSpPr/>
          <p:nvPr/>
        </p:nvGrpSpPr>
        <p:grpSpPr>
          <a:xfrm>
            <a:off x="4120025" y="2932387"/>
            <a:ext cx="583987" cy="740101"/>
            <a:chOff x="4120025" y="3846286"/>
            <a:chExt cx="583987" cy="740101"/>
          </a:xfrm>
        </p:grpSpPr>
        <p:sp>
          <p:nvSpPr>
            <p:cNvPr id="53" name="Freeform: Shape 52">
              <a:extLst>
                <a:ext uri="{FF2B5EF4-FFF2-40B4-BE49-F238E27FC236}">
                  <a16:creationId xmlns:a16="http://schemas.microsoft.com/office/drawing/2014/main" id="{85DB9890-C5E9-4467-9D02-1B9B8807675B}"/>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4" name="Freeform: Shape 53">
              <a:extLst>
                <a:ext uri="{FF2B5EF4-FFF2-40B4-BE49-F238E27FC236}">
                  <a16:creationId xmlns:a16="http://schemas.microsoft.com/office/drawing/2014/main" id="{1A5A052F-5385-47FA-BF53-989265EB2814}"/>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sp>
          <p:nvSpPr>
            <p:cNvPr id="55" name="Freeform: Shape 54">
              <a:extLst>
                <a:ext uri="{FF2B5EF4-FFF2-40B4-BE49-F238E27FC236}">
                  <a16:creationId xmlns:a16="http://schemas.microsoft.com/office/drawing/2014/main" id="{69FEDC4A-2587-416F-9336-59E33DD6F401}"/>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0" name="Group 29">
            <a:extLst>
              <a:ext uri="{FF2B5EF4-FFF2-40B4-BE49-F238E27FC236}">
                <a16:creationId xmlns:a16="http://schemas.microsoft.com/office/drawing/2014/main" id="{C49B581D-5DA7-48AB-A772-F204CFA0891D}"/>
              </a:ext>
            </a:extLst>
          </p:cNvPr>
          <p:cNvGrpSpPr/>
          <p:nvPr/>
        </p:nvGrpSpPr>
        <p:grpSpPr>
          <a:xfrm>
            <a:off x="455995" y="2140961"/>
            <a:ext cx="2158607" cy="2612572"/>
            <a:chOff x="455995" y="2140961"/>
            <a:chExt cx="2158607" cy="2612572"/>
          </a:xfrm>
        </p:grpSpPr>
        <p:sp>
          <p:nvSpPr>
            <p:cNvPr id="31" name="Rectangle 30">
              <a:extLst>
                <a:ext uri="{FF2B5EF4-FFF2-40B4-BE49-F238E27FC236}">
                  <a16:creationId xmlns:a16="http://schemas.microsoft.com/office/drawing/2014/main" id="{084CDF79-280C-4D2F-B28A-525D79198ADE}"/>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32" name="Graphic 54">
              <a:extLst>
                <a:ext uri="{FF2B5EF4-FFF2-40B4-BE49-F238E27FC236}">
                  <a16:creationId xmlns:a16="http://schemas.microsoft.com/office/drawing/2014/main" id="{543B3D8E-59EE-46FA-A700-0A4824759194}"/>
                </a:ext>
              </a:extLst>
            </p:cNvPr>
            <p:cNvGrpSpPr/>
            <p:nvPr/>
          </p:nvGrpSpPr>
          <p:grpSpPr>
            <a:xfrm>
              <a:off x="1851758" y="3841207"/>
              <a:ext cx="477142" cy="763428"/>
              <a:chOff x="1851758" y="3841207"/>
              <a:chExt cx="477142" cy="763428"/>
            </a:xfrm>
          </p:grpSpPr>
          <p:sp>
            <p:nvSpPr>
              <p:cNvPr id="33" name="Freeform: Shape 32">
                <a:extLst>
                  <a:ext uri="{FF2B5EF4-FFF2-40B4-BE49-F238E27FC236}">
                    <a16:creationId xmlns:a16="http://schemas.microsoft.com/office/drawing/2014/main" id="{07358843-E6DA-49B4-89EB-711586A445D2}"/>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D0828B4C-EE4A-4F1E-A6FF-1D6A954AE4A0}"/>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5E07BE91-3221-4A12-93D9-9D23A96291F1}"/>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2" name="Freeform: Shape 61">
                <a:extLst>
                  <a:ext uri="{FF2B5EF4-FFF2-40B4-BE49-F238E27FC236}">
                    <a16:creationId xmlns:a16="http://schemas.microsoft.com/office/drawing/2014/main" id="{72ADF74A-1167-4A33-A599-30532EB213B3}"/>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63" name="Freeform: Shape 62">
                <a:extLst>
                  <a:ext uri="{FF2B5EF4-FFF2-40B4-BE49-F238E27FC236}">
                    <a16:creationId xmlns:a16="http://schemas.microsoft.com/office/drawing/2014/main" id="{1EB46EC2-E763-4351-A07B-ABEAA9B7FD6B}"/>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64" name="Freeform: Shape 63">
                <a:extLst>
                  <a:ext uri="{FF2B5EF4-FFF2-40B4-BE49-F238E27FC236}">
                    <a16:creationId xmlns:a16="http://schemas.microsoft.com/office/drawing/2014/main" id="{0D79DE62-2FAD-4551-8D10-CB666A4EDABC}"/>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65" name="Group 64">
            <a:extLst>
              <a:ext uri="{FF2B5EF4-FFF2-40B4-BE49-F238E27FC236}">
                <a16:creationId xmlns:a16="http://schemas.microsoft.com/office/drawing/2014/main" id="{1E54579C-BB1C-47E5-89A7-07E510CBD936}"/>
              </a:ext>
            </a:extLst>
          </p:cNvPr>
          <p:cNvGrpSpPr/>
          <p:nvPr/>
        </p:nvGrpSpPr>
        <p:grpSpPr>
          <a:xfrm>
            <a:off x="5029927" y="2140961"/>
            <a:ext cx="2158607" cy="2612572"/>
            <a:chOff x="5029927" y="2140961"/>
            <a:chExt cx="2158607" cy="2612572"/>
          </a:xfrm>
        </p:grpSpPr>
        <p:sp>
          <p:nvSpPr>
            <p:cNvPr id="66" name="Rectangle 65">
              <a:extLst>
                <a:ext uri="{FF2B5EF4-FFF2-40B4-BE49-F238E27FC236}">
                  <a16:creationId xmlns:a16="http://schemas.microsoft.com/office/drawing/2014/main" id="{D723CB6E-EF0F-49B3-97B2-968673EE3991}"/>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67" name="Graphic 66">
              <a:extLst>
                <a:ext uri="{FF2B5EF4-FFF2-40B4-BE49-F238E27FC236}">
                  <a16:creationId xmlns:a16="http://schemas.microsoft.com/office/drawing/2014/main" id="{9BAB1442-A40B-4108-9E0A-1D991318D5C6}"/>
                </a:ext>
              </a:extLst>
            </p:cNvPr>
            <p:cNvGrpSpPr/>
            <p:nvPr/>
          </p:nvGrpSpPr>
          <p:grpSpPr>
            <a:xfrm>
              <a:off x="6332529" y="3851879"/>
              <a:ext cx="701004" cy="752756"/>
              <a:chOff x="6332529" y="3851879"/>
              <a:chExt cx="701004" cy="752756"/>
            </a:xfrm>
          </p:grpSpPr>
          <p:sp>
            <p:nvSpPr>
              <p:cNvPr id="68" name="Freeform: Shape 67">
                <a:extLst>
                  <a:ext uri="{FF2B5EF4-FFF2-40B4-BE49-F238E27FC236}">
                    <a16:creationId xmlns:a16="http://schemas.microsoft.com/office/drawing/2014/main" id="{46DD8541-7A9A-47A8-9200-0CD0BEA4212B}"/>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107F7364-86D9-43A5-8E57-5274587BD061}"/>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14F98612-0BA6-4EFE-B83A-5C1EC0D59AD0}"/>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71" name="Group 70">
            <a:extLst>
              <a:ext uri="{FF2B5EF4-FFF2-40B4-BE49-F238E27FC236}">
                <a16:creationId xmlns:a16="http://schemas.microsoft.com/office/drawing/2014/main" id="{DDA2F825-0133-4940-91DB-CF102175047A}"/>
              </a:ext>
            </a:extLst>
          </p:cNvPr>
          <p:cNvGrpSpPr/>
          <p:nvPr/>
        </p:nvGrpSpPr>
        <p:grpSpPr>
          <a:xfrm>
            <a:off x="7316893" y="2140961"/>
            <a:ext cx="2158607" cy="2612572"/>
            <a:chOff x="7316893" y="2140961"/>
            <a:chExt cx="2158607" cy="2612572"/>
          </a:xfrm>
        </p:grpSpPr>
        <p:sp>
          <p:nvSpPr>
            <p:cNvPr id="72" name="Rectangle 71">
              <a:extLst>
                <a:ext uri="{FF2B5EF4-FFF2-40B4-BE49-F238E27FC236}">
                  <a16:creationId xmlns:a16="http://schemas.microsoft.com/office/drawing/2014/main" id="{217E77AB-8817-412E-88B2-6A636247569B}"/>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73" name="Graphic 3">
              <a:extLst>
                <a:ext uri="{FF2B5EF4-FFF2-40B4-BE49-F238E27FC236}">
                  <a16:creationId xmlns:a16="http://schemas.microsoft.com/office/drawing/2014/main" id="{907E05CD-42AA-4C54-931A-8D76719C4190}"/>
                </a:ext>
              </a:extLst>
            </p:cNvPr>
            <p:cNvGrpSpPr/>
            <p:nvPr/>
          </p:nvGrpSpPr>
          <p:grpSpPr>
            <a:xfrm>
              <a:off x="8544934" y="3841207"/>
              <a:ext cx="763427" cy="763427"/>
              <a:chOff x="8544934" y="3841207"/>
              <a:chExt cx="763427" cy="763427"/>
            </a:xfrm>
          </p:grpSpPr>
          <p:grpSp>
            <p:nvGrpSpPr>
              <p:cNvPr id="74" name="Graphic 3">
                <a:extLst>
                  <a:ext uri="{FF2B5EF4-FFF2-40B4-BE49-F238E27FC236}">
                    <a16:creationId xmlns:a16="http://schemas.microsoft.com/office/drawing/2014/main" id="{640CF14F-9E36-4497-BEBC-F5323D07B515}"/>
                  </a:ext>
                </a:extLst>
              </p:cNvPr>
              <p:cNvGrpSpPr/>
              <p:nvPr/>
            </p:nvGrpSpPr>
            <p:grpSpPr>
              <a:xfrm>
                <a:off x="8748315" y="4043992"/>
                <a:ext cx="357259" cy="357856"/>
                <a:chOff x="8748315" y="4043992"/>
                <a:chExt cx="357259" cy="357856"/>
              </a:xfrm>
              <a:solidFill>
                <a:srgbClr val="0078D4"/>
              </a:solidFill>
            </p:grpSpPr>
            <p:sp>
              <p:nvSpPr>
                <p:cNvPr id="76" name="Freeform: Shape 75">
                  <a:extLst>
                    <a:ext uri="{FF2B5EF4-FFF2-40B4-BE49-F238E27FC236}">
                      <a16:creationId xmlns:a16="http://schemas.microsoft.com/office/drawing/2014/main" id="{487C3CED-4DB3-4284-B76F-C7FA29D27C1F}"/>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6A10FF6D-9AE0-4821-9D6C-2845AE181E16}"/>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75" name="Freeform: Shape 74">
                <a:extLst>
                  <a:ext uri="{FF2B5EF4-FFF2-40B4-BE49-F238E27FC236}">
                    <a16:creationId xmlns:a16="http://schemas.microsoft.com/office/drawing/2014/main" id="{10EA1745-C93E-4CB4-8F9D-043661E2858E}"/>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78" name="Group 77">
            <a:extLst>
              <a:ext uri="{FF2B5EF4-FFF2-40B4-BE49-F238E27FC236}">
                <a16:creationId xmlns:a16="http://schemas.microsoft.com/office/drawing/2014/main" id="{4565B4C7-8DE1-465A-A03D-33D0E316445D}"/>
              </a:ext>
            </a:extLst>
          </p:cNvPr>
          <p:cNvGrpSpPr/>
          <p:nvPr/>
        </p:nvGrpSpPr>
        <p:grpSpPr>
          <a:xfrm>
            <a:off x="9603857" y="2140961"/>
            <a:ext cx="2158607" cy="2612572"/>
            <a:chOff x="9603857" y="2140961"/>
            <a:chExt cx="2158607" cy="2612572"/>
          </a:xfrm>
        </p:grpSpPr>
        <p:sp>
          <p:nvSpPr>
            <p:cNvPr id="79" name="Rectangle 78">
              <a:extLst>
                <a:ext uri="{FF2B5EF4-FFF2-40B4-BE49-F238E27FC236}">
                  <a16:creationId xmlns:a16="http://schemas.microsoft.com/office/drawing/2014/main" id="{F7FF6E3A-1B89-41C9-BEE1-A0FD5771AA1A}"/>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80" name="Graphic 4">
              <a:extLst>
                <a:ext uri="{FF2B5EF4-FFF2-40B4-BE49-F238E27FC236}">
                  <a16:creationId xmlns:a16="http://schemas.microsoft.com/office/drawing/2014/main" id="{145E4224-0528-4491-9DCE-DFB03F73E9CD}"/>
                </a:ext>
              </a:extLst>
            </p:cNvPr>
            <p:cNvGrpSpPr/>
            <p:nvPr/>
          </p:nvGrpSpPr>
          <p:grpSpPr>
            <a:xfrm>
              <a:off x="10900461" y="3870261"/>
              <a:ext cx="680268" cy="680268"/>
              <a:chOff x="10873664" y="3912394"/>
              <a:chExt cx="680268" cy="680268"/>
            </a:xfrm>
          </p:grpSpPr>
          <p:sp>
            <p:nvSpPr>
              <p:cNvPr id="81" name="Freeform: Shape 80">
                <a:extLst>
                  <a:ext uri="{FF2B5EF4-FFF2-40B4-BE49-F238E27FC236}">
                    <a16:creationId xmlns:a16="http://schemas.microsoft.com/office/drawing/2014/main" id="{253815E5-E327-4F5C-9379-E6B01A28305A}"/>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82" name="Graphic 4">
                <a:extLst>
                  <a:ext uri="{FF2B5EF4-FFF2-40B4-BE49-F238E27FC236}">
                    <a16:creationId xmlns:a16="http://schemas.microsoft.com/office/drawing/2014/main" id="{8D067AF3-8611-49F0-B5AA-70913F43B8DB}"/>
                  </a:ext>
                </a:extLst>
              </p:cNvPr>
              <p:cNvGrpSpPr/>
              <p:nvPr/>
            </p:nvGrpSpPr>
            <p:grpSpPr>
              <a:xfrm>
                <a:off x="10873664" y="3912394"/>
                <a:ext cx="680268" cy="680268"/>
                <a:chOff x="10873664" y="3912394"/>
                <a:chExt cx="680268" cy="680268"/>
              </a:xfrm>
            </p:grpSpPr>
            <p:sp>
              <p:nvSpPr>
                <p:cNvPr id="83" name="Freeform: Shape 82">
                  <a:extLst>
                    <a:ext uri="{FF2B5EF4-FFF2-40B4-BE49-F238E27FC236}">
                      <a16:creationId xmlns:a16="http://schemas.microsoft.com/office/drawing/2014/main" id="{0C3D131B-68FC-466D-8986-7C99F8F43666}"/>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0FCA66BA-CCF0-4D63-AAFB-6E4F4954A2B5}"/>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1D58F5B3-44AE-4460-8728-5A5C817B7100}"/>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grpSp>
        <p:nvGrpSpPr>
          <p:cNvPr id="86" name="Group 85">
            <a:extLst>
              <a:ext uri="{FF2B5EF4-FFF2-40B4-BE49-F238E27FC236}">
                <a16:creationId xmlns:a16="http://schemas.microsoft.com/office/drawing/2014/main" id="{FEE78065-B04E-482D-BDC6-A42D42AC1D7A}"/>
              </a:ext>
            </a:extLst>
          </p:cNvPr>
          <p:cNvGrpSpPr/>
          <p:nvPr/>
        </p:nvGrpSpPr>
        <p:grpSpPr>
          <a:xfrm>
            <a:off x="2742959" y="1299821"/>
            <a:ext cx="2158607" cy="4302256"/>
            <a:chOff x="455995" y="1299821"/>
            <a:chExt cx="2158607" cy="4302256"/>
          </a:xfrm>
        </p:grpSpPr>
        <p:sp>
          <p:nvSpPr>
            <p:cNvPr id="87" name="Rectangle 86">
              <a:extLst>
                <a:ext uri="{FF2B5EF4-FFF2-40B4-BE49-F238E27FC236}">
                  <a16:creationId xmlns:a16="http://schemas.microsoft.com/office/drawing/2014/main" id="{C6E7F2EC-04FA-41D7-B8A8-B7F0795C8CDE}"/>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Time Series Insights</a:t>
              </a:r>
            </a:p>
          </p:txBody>
        </p:sp>
        <p:sp>
          <p:nvSpPr>
            <p:cNvPr id="88" name="Rectangle 87">
              <a:extLst>
                <a:ext uri="{FF2B5EF4-FFF2-40B4-BE49-F238E27FC236}">
                  <a16:creationId xmlns:a16="http://schemas.microsoft.com/office/drawing/2014/main" id="{B11BE3EC-4ABB-4148-975A-E3718111BE6E}"/>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72273" rtl="0" eaLnBrk="1" fontAlgn="base" latinLnBrk="0" hangingPunct="1">
                <a:lnSpc>
                  <a:spcPct val="100000"/>
                </a:lnSpc>
                <a:spcBef>
                  <a:spcPts val="588"/>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Prepare for </a:t>
              </a:r>
              <a:b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future innovation</a:t>
              </a:r>
            </a:p>
          </p:txBody>
        </p:sp>
      </p:grpSp>
    </p:spTree>
    <p:extLst>
      <p:ext uri="{BB962C8B-B14F-4D97-AF65-F5344CB8AC3E}">
        <p14:creationId xmlns:p14="http://schemas.microsoft.com/office/powerpoint/2010/main" val="1705105625"/>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Oval 8">
            <a:extLst>
              <a:ext uri="{FF2B5EF4-FFF2-40B4-BE49-F238E27FC236}">
                <a16:creationId xmlns:a16="http://schemas.microsoft.com/office/drawing/2014/main" id="{214A7033-1C54-48E3-8CD8-40E70A2024A2}"/>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sz="2800">
                <a:solidFill>
                  <a:schemeClr val="bg1"/>
                </a:solidFill>
              </a:rPr>
              <a:t>Azure Time Series Insights (TSI)</a:t>
            </a:r>
          </a:p>
        </p:txBody>
      </p:sp>
      <p:grpSp>
        <p:nvGrpSpPr>
          <p:cNvPr id="13" name="Group 12">
            <a:extLst>
              <a:ext uri="{FF2B5EF4-FFF2-40B4-BE49-F238E27FC236}">
                <a16:creationId xmlns:a16="http://schemas.microsoft.com/office/drawing/2014/main" id="{A2C9D100-6673-4798-8735-4AA065DD389B}"/>
              </a:ext>
            </a:extLst>
          </p:cNvPr>
          <p:cNvGrpSpPr/>
          <p:nvPr/>
        </p:nvGrpSpPr>
        <p:grpSpPr>
          <a:xfrm>
            <a:off x="9073186" y="1970074"/>
            <a:ext cx="2689275" cy="3579289"/>
            <a:chOff x="9073186" y="1970074"/>
            <a:chExt cx="2689275" cy="3579289"/>
          </a:xfrm>
        </p:grpSpPr>
        <p:sp>
          <p:nvSpPr>
            <p:cNvPr id="87" name="Rectangle 86">
              <a:extLst>
                <a:ext uri="{FF2B5EF4-FFF2-40B4-BE49-F238E27FC236}">
                  <a16:creationId xmlns:a16="http://schemas.microsoft.com/office/drawing/2014/main" id="{39B56C0A-6E52-49F6-A694-2368A9999ED3}"/>
                </a:ext>
              </a:extLst>
            </p:cNvPr>
            <p:cNvSpPr/>
            <p:nvPr/>
          </p:nvSpPr>
          <p:spPr>
            <a:xfrm>
              <a:off x="9073186" y="1970074"/>
              <a:ext cx="2689275"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JavaScript control library for building custom analytics apps on the TSI platform</a:t>
              </a:r>
            </a:p>
          </p:txBody>
        </p:sp>
        <p:pic>
          <p:nvPicPr>
            <p:cNvPr id="7" name="Picture 6" descr="A close up of a sign&#10;&#10;Description automatically generated">
              <a:extLst>
                <a:ext uri="{FF2B5EF4-FFF2-40B4-BE49-F238E27FC236}">
                  <a16:creationId xmlns:a16="http://schemas.microsoft.com/office/drawing/2014/main" id="{6A7A460C-2E3C-4961-9213-B0451B5B440F}"/>
                </a:ext>
              </a:extLst>
            </p:cNvPr>
            <p:cNvPicPr>
              <a:picLocks noChangeAspect="1"/>
            </p:cNvPicPr>
            <p:nvPr/>
          </p:nvPicPr>
          <p:blipFill rotWithShape="1">
            <a:blip r:embed="rId3" cstate="print">
              <a:clrChange>
                <a:clrFrom>
                  <a:srgbClr val="FFFFFF"/>
                </a:clrFrom>
                <a:clrTo>
                  <a:srgbClr val="FFFFFF">
                    <a:alpha val="0"/>
                  </a:srgbClr>
                </a:clrTo>
              </a:clrChange>
              <a:biLevel thresh="25000"/>
              <a:extLst>
                <a:ext uri="{28A0092B-C50C-407E-A947-70E740481C1C}">
                  <a14:useLocalDpi xmlns:a14="http://schemas.microsoft.com/office/drawing/2010/main" val="0"/>
                </a:ext>
              </a:extLst>
            </a:blip>
            <a:srcRect l="20324" t="19043" r="19476" b="17208"/>
            <a:stretch/>
          </p:blipFill>
          <p:spPr>
            <a:xfrm>
              <a:off x="9934764" y="2536582"/>
              <a:ext cx="966118" cy="1023066"/>
            </a:xfrm>
            <a:prstGeom prst="rect">
              <a:avLst/>
            </a:prstGeom>
          </p:spPr>
        </p:pic>
      </p:grpSp>
      <p:grpSp>
        <p:nvGrpSpPr>
          <p:cNvPr id="11" name="Group 10">
            <a:extLst>
              <a:ext uri="{FF2B5EF4-FFF2-40B4-BE49-F238E27FC236}">
                <a16:creationId xmlns:a16="http://schemas.microsoft.com/office/drawing/2014/main" id="{BFFA38B2-9F6D-4CDC-9F01-A94D0FB21791}"/>
              </a:ext>
            </a:extLst>
          </p:cNvPr>
          <p:cNvGrpSpPr/>
          <p:nvPr/>
        </p:nvGrpSpPr>
        <p:grpSpPr>
          <a:xfrm>
            <a:off x="3328391" y="1970074"/>
            <a:ext cx="2689274" cy="3579289"/>
            <a:chOff x="3328391" y="1970074"/>
            <a:chExt cx="2689274" cy="3579289"/>
          </a:xfrm>
        </p:grpSpPr>
        <p:sp>
          <p:nvSpPr>
            <p:cNvPr id="81" name="Rectangle 80">
              <a:extLst>
                <a:ext uri="{FF2B5EF4-FFF2-40B4-BE49-F238E27FC236}">
                  <a16:creationId xmlns:a16="http://schemas.microsoft.com/office/drawing/2014/main" id="{EF1BB4BA-E58C-487C-85B6-2091B0BBD76C}"/>
                </a:ext>
              </a:extLst>
            </p:cNvPr>
            <p:cNvSpPr/>
            <p:nvPr/>
          </p:nvSpPr>
          <p:spPr>
            <a:xfrm>
              <a:off x="3328391" y="1970074"/>
              <a:ext cx="2689274"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Built-in rich user experience for ad-hoc queries and exploration</a:t>
              </a:r>
            </a:p>
          </p:txBody>
        </p:sp>
        <p:pic>
          <p:nvPicPr>
            <p:cNvPr id="26" name="Picture 25">
              <a:extLst>
                <a:ext uri="{FF2B5EF4-FFF2-40B4-BE49-F238E27FC236}">
                  <a16:creationId xmlns:a16="http://schemas.microsoft.com/office/drawing/2014/main" id="{152B0EB3-EFBA-4E9C-9173-B1DBCF56C1B1}"/>
                </a:ext>
              </a:extLst>
            </p:cNvPr>
            <p:cNvPicPr>
              <a:picLocks noChangeAspect="1"/>
            </p:cNvPicPr>
            <p:nvPr/>
          </p:nvPicPr>
          <p:blipFill>
            <a:blip r:embed="rId4"/>
            <a:stretch>
              <a:fillRect/>
            </a:stretch>
          </p:blipFill>
          <p:spPr>
            <a:xfrm>
              <a:off x="3747133" y="2526812"/>
              <a:ext cx="1851791" cy="1042606"/>
            </a:xfrm>
            <a:prstGeom prst="rect">
              <a:avLst/>
            </a:prstGeom>
            <a:ln>
              <a:solidFill>
                <a:schemeClr val="bg1">
                  <a:lumMod val="75000"/>
                </a:schemeClr>
              </a:solidFill>
            </a:ln>
          </p:spPr>
        </p:pic>
      </p:grpSp>
      <p:grpSp>
        <p:nvGrpSpPr>
          <p:cNvPr id="10" name="Group 9">
            <a:extLst>
              <a:ext uri="{FF2B5EF4-FFF2-40B4-BE49-F238E27FC236}">
                <a16:creationId xmlns:a16="http://schemas.microsoft.com/office/drawing/2014/main" id="{594DA31F-52DC-4BBC-AFC8-9F99B019C8E3}"/>
              </a:ext>
            </a:extLst>
          </p:cNvPr>
          <p:cNvGrpSpPr/>
          <p:nvPr/>
        </p:nvGrpSpPr>
        <p:grpSpPr>
          <a:xfrm>
            <a:off x="455993" y="1970074"/>
            <a:ext cx="2689274" cy="3579289"/>
            <a:chOff x="455993" y="1970074"/>
            <a:chExt cx="2689274" cy="3579289"/>
          </a:xfrm>
        </p:grpSpPr>
        <p:sp>
          <p:nvSpPr>
            <p:cNvPr id="80" name="Rectangle 79">
              <a:extLst>
                <a:ext uri="{FF2B5EF4-FFF2-40B4-BE49-F238E27FC236}">
                  <a16:creationId xmlns:a16="http://schemas.microsoft.com/office/drawing/2014/main" id="{202C7AC8-9D82-42A0-B744-5D8F2C8135B5}"/>
                </a:ext>
              </a:extLst>
            </p:cNvPr>
            <p:cNvSpPr/>
            <p:nvPr/>
          </p:nvSpPr>
          <p:spPr>
            <a:xfrm>
              <a:off x="455993" y="1970074"/>
              <a:ext cx="2689274"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Ingest, process, </a:t>
              </a:r>
              <a:br>
                <a:rPr lang="en-US" sz="1400">
                  <a:solidFill>
                    <a:schemeClr val="bg1"/>
                  </a:solidFill>
                  <a:latin typeface="+mj-lt"/>
                </a:rPr>
              </a:br>
              <a:r>
                <a:rPr lang="en-US" sz="1400">
                  <a:solidFill>
                    <a:schemeClr val="bg1"/>
                  </a:solidFill>
                  <a:latin typeface="+mj-lt"/>
                </a:rPr>
                <a:t>store, and query </a:t>
              </a:r>
              <a:br>
                <a:rPr lang="en-US" sz="1400">
                  <a:solidFill>
                    <a:schemeClr val="bg1"/>
                  </a:solidFill>
                  <a:latin typeface="+mj-lt"/>
                </a:rPr>
              </a:br>
              <a:r>
                <a:rPr lang="en-US" sz="1400">
                  <a:solidFill>
                    <a:schemeClr val="bg1"/>
                  </a:solidFill>
                  <a:latin typeface="+mj-lt"/>
                </a:rPr>
                <a:t>highly contextualized, </a:t>
              </a:r>
              <a:br>
                <a:rPr lang="en-US" sz="1400">
                  <a:solidFill>
                    <a:schemeClr val="bg1"/>
                  </a:solidFill>
                  <a:latin typeface="+mj-lt"/>
                </a:rPr>
              </a:br>
              <a:r>
                <a:rPr lang="en-US" sz="1400">
                  <a:solidFill>
                    <a:schemeClr val="bg1"/>
                  </a:solidFill>
                  <a:latin typeface="+mj-lt"/>
                </a:rPr>
                <a:t>time-series-optimized, </a:t>
              </a:r>
              <a:br>
                <a:rPr lang="en-US" sz="1400">
                  <a:solidFill>
                    <a:schemeClr val="bg1"/>
                  </a:solidFill>
                  <a:latin typeface="+mj-lt"/>
                </a:rPr>
              </a:br>
              <a:r>
                <a:rPr lang="en-US" sz="1400">
                  <a:solidFill>
                    <a:schemeClr val="bg1"/>
                  </a:solidFill>
                  <a:latin typeface="+mj-lt"/>
                </a:rPr>
                <a:t>IoT-scale data</a:t>
              </a:r>
            </a:p>
          </p:txBody>
        </p:sp>
        <p:grpSp>
          <p:nvGrpSpPr>
            <p:cNvPr id="36" name="gain insights" descr="gain insights">
              <a:extLst>
                <a:ext uri="{FF2B5EF4-FFF2-40B4-BE49-F238E27FC236}">
                  <a16:creationId xmlns:a16="http://schemas.microsoft.com/office/drawing/2014/main" id="{F06ABAED-6F5D-4CEB-8D12-4B8BE02B3649}"/>
                </a:ext>
              </a:extLst>
            </p:cNvPr>
            <p:cNvGrpSpPr>
              <a:grpSpLocks noChangeAspect="1"/>
            </p:cNvGrpSpPr>
            <p:nvPr/>
          </p:nvGrpSpPr>
          <p:grpSpPr bwMode="auto">
            <a:xfrm>
              <a:off x="1336382" y="2583867"/>
              <a:ext cx="928499" cy="928496"/>
              <a:chOff x="5212" y="806"/>
              <a:chExt cx="239" cy="239"/>
            </a:xfrm>
          </p:grpSpPr>
          <p:sp>
            <p:nvSpPr>
              <p:cNvPr id="39" name="AutoShape 78">
                <a:extLst>
                  <a:ext uri="{FF2B5EF4-FFF2-40B4-BE49-F238E27FC236}">
                    <a16:creationId xmlns:a16="http://schemas.microsoft.com/office/drawing/2014/main" id="{D61EA95D-5D16-44CC-8D5D-35B4B5D06774}"/>
                  </a:ext>
                </a:extLst>
              </p:cNvPr>
              <p:cNvSpPr>
                <a:spLocks noChangeAspect="1" noChangeArrowheads="1" noTextEdit="1"/>
              </p:cNvSpPr>
              <p:nvPr/>
            </p:nvSpPr>
            <p:spPr bwMode="auto">
              <a:xfrm>
                <a:off x="5212" y="806"/>
                <a:ext cx="23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0" name="Oval 80">
                <a:extLst>
                  <a:ext uri="{FF2B5EF4-FFF2-40B4-BE49-F238E27FC236}">
                    <a16:creationId xmlns:a16="http://schemas.microsoft.com/office/drawing/2014/main" id="{74968014-A803-4E90-A0DC-24D4D4431CED}"/>
                  </a:ext>
                </a:extLst>
              </p:cNvPr>
              <p:cNvSpPr>
                <a:spLocks noChangeArrowheads="1"/>
              </p:cNvSpPr>
              <p:nvPr/>
            </p:nvSpPr>
            <p:spPr bwMode="auto">
              <a:xfrm>
                <a:off x="521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1" name="Oval 81">
                <a:extLst>
                  <a:ext uri="{FF2B5EF4-FFF2-40B4-BE49-F238E27FC236}">
                    <a16:creationId xmlns:a16="http://schemas.microsoft.com/office/drawing/2014/main" id="{28197731-CAD1-4D44-BB77-E97E144985D2}"/>
                  </a:ext>
                </a:extLst>
              </p:cNvPr>
              <p:cNvSpPr>
                <a:spLocks noChangeArrowheads="1"/>
              </p:cNvSpPr>
              <p:nvPr/>
            </p:nvSpPr>
            <p:spPr bwMode="auto">
              <a:xfrm>
                <a:off x="5251" y="806"/>
                <a:ext cx="28"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3" name="Oval 82">
                <a:extLst>
                  <a:ext uri="{FF2B5EF4-FFF2-40B4-BE49-F238E27FC236}">
                    <a16:creationId xmlns:a16="http://schemas.microsoft.com/office/drawing/2014/main" id="{01C774BC-6C2F-4455-ABE0-AD8B19C0DC8B}"/>
                  </a:ext>
                </a:extLst>
              </p:cNvPr>
              <p:cNvSpPr>
                <a:spLocks noChangeArrowheads="1"/>
              </p:cNvSpPr>
              <p:nvPr/>
            </p:nvSpPr>
            <p:spPr bwMode="auto">
              <a:xfrm>
                <a:off x="5292"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4" name="Oval 83">
                <a:extLst>
                  <a:ext uri="{FF2B5EF4-FFF2-40B4-BE49-F238E27FC236}">
                    <a16:creationId xmlns:a16="http://schemas.microsoft.com/office/drawing/2014/main" id="{12DE1ECF-1788-405D-A977-A9271FC12EE3}"/>
                  </a:ext>
                </a:extLst>
              </p:cNvPr>
              <p:cNvSpPr>
                <a:spLocks noChangeArrowheads="1"/>
              </p:cNvSpPr>
              <p:nvPr/>
            </p:nvSpPr>
            <p:spPr bwMode="auto">
              <a:xfrm>
                <a:off x="533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5" name="Oval 84">
                <a:extLst>
                  <a:ext uri="{FF2B5EF4-FFF2-40B4-BE49-F238E27FC236}">
                    <a16:creationId xmlns:a16="http://schemas.microsoft.com/office/drawing/2014/main" id="{01ED5673-23AD-44CB-8083-F853BCBA3181}"/>
                  </a:ext>
                </a:extLst>
              </p:cNvPr>
              <p:cNvSpPr>
                <a:spLocks noChangeArrowheads="1"/>
              </p:cNvSpPr>
              <p:nvPr/>
            </p:nvSpPr>
            <p:spPr bwMode="auto">
              <a:xfrm>
                <a:off x="5370"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6" name="Oval 85">
                <a:extLst>
                  <a:ext uri="{FF2B5EF4-FFF2-40B4-BE49-F238E27FC236}">
                    <a16:creationId xmlns:a16="http://schemas.microsoft.com/office/drawing/2014/main" id="{3B6A6F1C-A443-413C-A0E4-296CF52E1EDB}"/>
                  </a:ext>
                </a:extLst>
              </p:cNvPr>
              <p:cNvSpPr>
                <a:spLocks noChangeArrowheads="1"/>
              </p:cNvSpPr>
              <p:nvPr/>
            </p:nvSpPr>
            <p:spPr bwMode="auto">
              <a:xfrm>
                <a:off x="5411" y="80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7" name="Oval 86">
                <a:extLst>
                  <a:ext uri="{FF2B5EF4-FFF2-40B4-BE49-F238E27FC236}">
                    <a16:creationId xmlns:a16="http://schemas.microsoft.com/office/drawing/2014/main" id="{358ACB9C-ABDC-4233-AECD-1502D0089BE6}"/>
                  </a:ext>
                </a:extLst>
              </p:cNvPr>
              <p:cNvSpPr>
                <a:spLocks noChangeArrowheads="1"/>
              </p:cNvSpPr>
              <p:nvPr/>
            </p:nvSpPr>
            <p:spPr bwMode="auto">
              <a:xfrm>
                <a:off x="5212"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49" name="Oval 87">
                <a:extLst>
                  <a:ext uri="{FF2B5EF4-FFF2-40B4-BE49-F238E27FC236}">
                    <a16:creationId xmlns:a16="http://schemas.microsoft.com/office/drawing/2014/main" id="{234C0D89-2814-4E19-B0BA-CB9639116894}"/>
                  </a:ext>
                </a:extLst>
              </p:cNvPr>
              <p:cNvSpPr>
                <a:spLocks noChangeArrowheads="1"/>
              </p:cNvSpPr>
              <p:nvPr/>
            </p:nvSpPr>
            <p:spPr bwMode="auto">
              <a:xfrm>
                <a:off x="5411" y="84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0" name="Oval 88">
                <a:extLst>
                  <a:ext uri="{FF2B5EF4-FFF2-40B4-BE49-F238E27FC236}">
                    <a16:creationId xmlns:a16="http://schemas.microsoft.com/office/drawing/2014/main" id="{B499D78C-F7AA-402D-8655-8F15034CC7E1}"/>
                  </a:ext>
                </a:extLst>
              </p:cNvPr>
              <p:cNvSpPr>
                <a:spLocks noChangeArrowheads="1"/>
              </p:cNvSpPr>
              <p:nvPr/>
            </p:nvSpPr>
            <p:spPr bwMode="auto">
              <a:xfrm>
                <a:off x="521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1" name="Oval 89">
                <a:extLst>
                  <a:ext uri="{FF2B5EF4-FFF2-40B4-BE49-F238E27FC236}">
                    <a16:creationId xmlns:a16="http://schemas.microsoft.com/office/drawing/2014/main" id="{EE543CF2-C3BE-4CF8-9752-10EF32B89F29}"/>
                  </a:ext>
                </a:extLst>
              </p:cNvPr>
              <p:cNvSpPr>
                <a:spLocks noChangeArrowheads="1"/>
              </p:cNvSpPr>
              <p:nvPr/>
            </p:nvSpPr>
            <p:spPr bwMode="auto">
              <a:xfrm>
                <a:off x="5292"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3" name="Oval 90">
                <a:extLst>
                  <a:ext uri="{FF2B5EF4-FFF2-40B4-BE49-F238E27FC236}">
                    <a16:creationId xmlns:a16="http://schemas.microsoft.com/office/drawing/2014/main" id="{E4DC86FD-1A40-452F-BE82-85F0FCEC6F88}"/>
                  </a:ext>
                </a:extLst>
              </p:cNvPr>
              <p:cNvSpPr>
                <a:spLocks noChangeArrowheads="1"/>
              </p:cNvSpPr>
              <p:nvPr/>
            </p:nvSpPr>
            <p:spPr bwMode="auto">
              <a:xfrm>
                <a:off x="533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4" name="Oval 91">
                <a:extLst>
                  <a:ext uri="{FF2B5EF4-FFF2-40B4-BE49-F238E27FC236}">
                    <a16:creationId xmlns:a16="http://schemas.microsoft.com/office/drawing/2014/main" id="{C7FFDE68-5FAE-47D2-9BD3-63F143A424A7}"/>
                  </a:ext>
                </a:extLst>
              </p:cNvPr>
              <p:cNvSpPr>
                <a:spLocks noChangeArrowheads="1"/>
              </p:cNvSpPr>
              <p:nvPr/>
            </p:nvSpPr>
            <p:spPr bwMode="auto">
              <a:xfrm>
                <a:off x="5411" y="886"/>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5" name="Oval 92">
                <a:extLst>
                  <a:ext uri="{FF2B5EF4-FFF2-40B4-BE49-F238E27FC236}">
                    <a16:creationId xmlns:a16="http://schemas.microsoft.com/office/drawing/2014/main" id="{0BD1355B-CEDC-40CD-9E74-9F5CEDD4190D}"/>
                  </a:ext>
                </a:extLst>
              </p:cNvPr>
              <p:cNvSpPr>
                <a:spLocks noChangeArrowheads="1"/>
              </p:cNvSpPr>
              <p:nvPr/>
            </p:nvSpPr>
            <p:spPr bwMode="auto">
              <a:xfrm>
                <a:off x="5212" y="92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6" name="Oval 93">
                <a:extLst>
                  <a:ext uri="{FF2B5EF4-FFF2-40B4-BE49-F238E27FC236}">
                    <a16:creationId xmlns:a16="http://schemas.microsoft.com/office/drawing/2014/main" id="{A8AC3EB0-D408-4E82-93D7-36C68284E366}"/>
                  </a:ext>
                </a:extLst>
              </p:cNvPr>
              <p:cNvSpPr>
                <a:spLocks noChangeArrowheads="1"/>
              </p:cNvSpPr>
              <p:nvPr/>
            </p:nvSpPr>
            <p:spPr bwMode="auto">
              <a:xfrm>
                <a:off x="5292" y="92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7" name="Oval 94">
                <a:extLst>
                  <a:ext uri="{FF2B5EF4-FFF2-40B4-BE49-F238E27FC236}">
                    <a16:creationId xmlns:a16="http://schemas.microsoft.com/office/drawing/2014/main" id="{3B608F75-F134-4F32-A38D-311EB4086BBB}"/>
                  </a:ext>
                </a:extLst>
              </p:cNvPr>
              <p:cNvSpPr>
                <a:spLocks noChangeArrowheads="1"/>
              </p:cNvSpPr>
              <p:nvPr/>
            </p:nvSpPr>
            <p:spPr bwMode="auto">
              <a:xfrm>
                <a:off x="5212" y="964"/>
                <a:ext cx="27" cy="28"/>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8" name="Oval 95">
                <a:extLst>
                  <a:ext uri="{FF2B5EF4-FFF2-40B4-BE49-F238E27FC236}">
                    <a16:creationId xmlns:a16="http://schemas.microsoft.com/office/drawing/2014/main" id="{7243C906-3F99-445C-BD50-D1EC428E0E09}"/>
                  </a:ext>
                </a:extLst>
              </p:cNvPr>
              <p:cNvSpPr>
                <a:spLocks noChangeArrowheads="1"/>
              </p:cNvSpPr>
              <p:nvPr/>
            </p:nvSpPr>
            <p:spPr bwMode="auto">
              <a:xfrm>
                <a:off x="5212" y="1005"/>
                <a:ext cx="27"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59" name="Oval 96">
                <a:extLst>
                  <a:ext uri="{FF2B5EF4-FFF2-40B4-BE49-F238E27FC236}">
                    <a16:creationId xmlns:a16="http://schemas.microsoft.com/office/drawing/2014/main" id="{FAA0D42D-8434-435A-AE00-AFA51F4D9ABC}"/>
                  </a:ext>
                </a:extLst>
              </p:cNvPr>
              <p:cNvSpPr>
                <a:spLocks noChangeArrowheads="1"/>
              </p:cNvSpPr>
              <p:nvPr/>
            </p:nvSpPr>
            <p:spPr bwMode="auto">
              <a:xfrm>
                <a:off x="5253"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0" name="Oval 97">
                <a:extLst>
                  <a:ext uri="{FF2B5EF4-FFF2-40B4-BE49-F238E27FC236}">
                    <a16:creationId xmlns:a16="http://schemas.microsoft.com/office/drawing/2014/main" id="{30D07045-D1F7-4ABC-B150-A41765BEBDFB}"/>
                  </a:ext>
                </a:extLst>
              </p:cNvPr>
              <p:cNvSpPr>
                <a:spLocks noChangeArrowheads="1"/>
              </p:cNvSpPr>
              <p:nvPr/>
            </p:nvSpPr>
            <p:spPr bwMode="auto">
              <a:xfrm>
                <a:off x="5292" y="1005"/>
                <a:ext cx="26" cy="26"/>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1" name="Freeform 98">
                <a:extLst>
                  <a:ext uri="{FF2B5EF4-FFF2-40B4-BE49-F238E27FC236}">
                    <a16:creationId xmlns:a16="http://schemas.microsoft.com/office/drawing/2014/main" id="{4336AD43-62F9-42C5-BFEE-9F31A86E7A03}"/>
                  </a:ext>
                </a:extLst>
              </p:cNvPr>
              <p:cNvSpPr>
                <a:spLocks noEditPoints="1"/>
              </p:cNvSpPr>
              <p:nvPr/>
            </p:nvSpPr>
            <p:spPr bwMode="auto">
              <a:xfrm>
                <a:off x="5331" y="925"/>
                <a:ext cx="119" cy="119"/>
              </a:xfrm>
              <a:custGeom>
                <a:avLst/>
                <a:gdLst>
                  <a:gd name="T0" fmla="*/ 91 w 91"/>
                  <a:gd name="T1" fmla="*/ 83 h 91"/>
                  <a:gd name="T2" fmla="*/ 62 w 91"/>
                  <a:gd name="T3" fmla="*/ 55 h 91"/>
                  <a:gd name="T4" fmla="*/ 69 w 91"/>
                  <a:gd name="T5" fmla="*/ 34 h 91"/>
                  <a:gd name="T6" fmla="*/ 35 w 91"/>
                  <a:gd name="T7" fmla="*/ 0 h 91"/>
                  <a:gd name="T8" fmla="*/ 0 w 91"/>
                  <a:gd name="T9" fmla="*/ 34 h 91"/>
                  <a:gd name="T10" fmla="*/ 35 w 91"/>
                  <a:gd name="T11" fmla="*/ 68 h 91"/>
                  <a:gd name="T12" fmla="*/ 55 w 91"/>
                  <a:gd name="T13" fmla="*/ 62 h 91"/>
                  <a:gd name="T14" fmla="*/ 84 w 91"/>
                  <a:gd name="T15" fmla="*/ 91 h 91"/>
                  <a:gd name="T16" fmla="*/ 91 w 91"/>
                  <a:gd name="T17" fmla="*/ 83 h 91"/>
                  <a:gd name="T18" fmla="*/ 35 w 91"/>
                  <a:gd name="T19" fmla="*/ 58 h 91"/>
                  <a:gd name="T20" fmla="*/ 10 w 91"/>
                  <a:gd name="T21" fmla="*/ 34 h 91"/>
                  <a:gd name="T22" fmla="*/ 35 w 91"/>
                  <a:gd name="T23" fmla="*/ 10 h 91"/>
                  <a:gd name="T24" fmla="*/ 59 w 91"/>
                  <a:gd name="T25" fmla="*/ 34 h 91"/>
                  <a:gd name="T26" fmla="*/ 35 w 91"/>
                  <a:gd name="T27" fmla="*/ 58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1" h="91">
                    <a:moveTo>
                      <a:pt x="91" y="83"/>
                    </a:moveTo>
                    <a:cubicBezTo>
                      <a:pt x="62" y="55"/>
                      <a:pt x="62" y="55"/>
                      <a:pt x="62" y="55"/>
                    </a:cubicBezTo>
                    <a:cubicBezTo>
                      <a:pt x="66" y="49"/>
                      <a:pt x="69" y="42"/>
                      <a:pt x="69" y="34"/>
                    </a:cubicBezTo>
                    <a:cubicBezTo>
                      <a:pt x="69" y="15"/>
                      <a:pt x="54" y="0"/>
                      <a:pt x="35" y="0"/>
                    </a:cubicBezTo>
                    <a:cubicBezTo>
                      <a:pt x="16" y="0"/>
                      <a:pt x="0" y="15"/>
                      <a:pt x="0" y="34"/>
                    </a:cubicBezTo>
                    <a:cubicBezTo>
                      <a:pt x="0" y="53"/>
                      <a:pt x="16" y="68"/>
                      <a:pt x="35" y="68"/>
                    </a:cubicBezTo>
                    <a:cubicBezTo>
                      <a:pt x="42" y="68"/>
                      <a:pt x="49" y="66"/>
                      <a:pt x="55" y="62"/>
                    </a:cubicBezTo>
                    <a:cubicBezTo>
                      <a:pt x="84" y="91"/>
                      <a:pt x="84" y="91"/>
                      <a:pt x="84" y="91"/>
                    </a:cubicBezTo>
                    <a:lnTo>
                      <a:pt x="91" y="83"/>
                    </a:lnTo>
                    <a:close/>
                    <a:moveTo>
                      <a:pt x="35" y="58"/>
                    </a:moveTo>
                    <a:cubicBezTo>
                      <a:pt x="21" y="58"/>
                      <a:pt x="10" y="47"/>
                      <a:pt x="10" y="34"/>
                    </a:cubicBezTo>
                    <a:cubicBezTo>
                      <a:pt x="10" y="20"/>
                      <a:pt x="21" y="10"/>
                      <a:pt x="35" y="10"/>
                    </a:cubicBezTo>
                    <a:cubicBezTo>
                      <a:pt x="48" y="10"/>
                      <a:pt x="59" y="20"/>
                      <a:pt x="59" y="34"/>
                    </a:cubicBezTo>
                    <a:cubicBezTo>
                      <a:pt x="59" y="47"/>
                      <a:pt x="48" y="58"/>
                      <a:pt x="35" y="58"/>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2" name="Freeform 99">
                <a:extLst>
                  <a:ext uri="{FF2B5EF4-FFF2-40B4-BE49-F238E27FC236}">
                    <a16:creationId xmlns:a16="http://schemas.microsoft.com/office/drawing/2014/main" id="{0013C84D-91F2-4F66-8639-F259869B9655}"/>
                  </a:ext>
                </a:extLst>
              </p:cNvPr>
              <p:cNvSpPr>
                <a:spLocks/>
              </p:cNvSpPr>
              <p:nvPr/>
            </p:nvSpPr>
            <p:spPr bwMode="auto">
              <a:xfrm>
                <a:off x="5253" y="845"/>
                <a:ext cx="52" cy="54"/>
              </a:xfrm>
              <a:custGeom>
                <a:avLst/>
                <a:gdLst>
                  <a:gd name="T0" fmla="*/ 13 w 52"/>
                  <a:gd name="T1" fmla="*/ 54 h 54"/>
                  <a:gd name="T2" fmla="*/ 0 w 52"/>
                  <a:gd name="T3" fmla="*/ 54 h 54"/>
                  <a:gd name="T4" fmla="*/ 0 w 52"/>
                  <a:gd name="T5" fmla="*/ 0 h 54"/>
                  <a:gd name="T6" fmla="*/ 52 w 52"/>
                  <a:gd name="T7" fmla="*/ 0 h 54"/>
                  <a:gd name="T8" fmla="*/ 52 w 52"/>
                  <a:gd name="T9" fmla="*/ 13 h 54"/>
                  <a:gd name="T10" fmla="*/ 13 w 52"/>
                  <a:gd name="T11" fmla="*/ 13 h 54"/>
                  <a:gd name="T12" fmla="*/ 13 w 52"/>
                  <a:gd name="T13" fmla="*/ 54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13" y="54"/>
                    </a:moveTo>
                    <a:lnTo>
                      <a:pt x="0" y="54"/>
                    </a:lnTo>
                    <a:lnTo>
                      <a:pt x="0" y="0"/>
                    </a:lnTo>
                    <a:lnTo>
                      <a:pt x="52" y="0"/>
                    </a:lnTo>
                    <a:lnTo>
                      <a:pt x="52" y="13"/>
                    </a:lnTo>
                    <a:lnTo>
                      <a:pt x="13" y="13"/>
                    </a:lnTo>
                    <a:lnTo>
                      <a:pt x="13" y="5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3" name="Freeform 100">
                <a:extLst>
                  <a:ext uri="{FF2B5EF4-FFF2-40B4-BE49-F238E27FC236}">
                    <a16:creationId xmlns:a16="http://schemas.microsoft.com/office/drawing/2014/main" id="{9C647FE2-B024-47D4-9EDA-3D1E037CC551}"/>
                  </a:ext>
                </a:extLst>
              </p:cNvPr>
              <p:cNvSpPr>
                <a:spLocks/>
              </p:cNvSpPr>
              <p:nvPr/>
            </p:nvSpPr>
            <p:spPr bwMode="auto">
              <a:xfrm>
                <a:off x="5251" y="938"/>
                <a:ext cx="54" cy="54"/>
              </a:xfrm>
              <a:custGeom>
                <a:avLst/>
                <a:gdLst>
                  <a:gd name="T0" fmla="*/ 54 w 54"/>
                  <a:gd name="T1" fmla="*/ 40 h 54"/>
                  <a:gd name="T2" fmla="*/ 54 w 54"/>
                  <a:gd name="T3" fmla="*/ 54 h 54"/>
                  <a:gd name="T4" fmla="*/ 0 w 54"/>
                  <a:gd name="T5" fmla="*/ 54 h 54"/>
                  <a:gd name="T6" fmla="*/ 0 w 54"/>
                  <a:gd name="T7" fmla="*/ 0 h 54"/>
                  <a:gd name="T8" fmla="*/ 15 w 54"/>
                  <a:gd name="T9" fmla="*/ 0 h 54"/>
                  <a:gd name="T10" fmla="*/ 15 w 54"/>
                  <a:gd name="T11" fmla="*/ 40 h 54"/>
                  <a:gd name="T12" fmla="*/ 54 w 54"/>
                  <a:gd name="T13" fmla="*/ 40 h 54"/>
                </a:gdLst>
                <a:ahLst/>
                <a:cxnLst>
                  <a:cxn ang="0">
                    <a:pos x="T0" y="T1"/>
                  </a:cxn>
                  <a:cxn ang="0">
                    <a:pos x="T2" y="T3"/>
                  </a:cxn>
                  <a:cxn ang="0">
                    <a:pos x="T4" y="T5"/>
                  </a:cxn>
                  <a:cxn ang="0">
                    <a:pos x="T6" y="T7"/>
                  </a:cxn>
                  <a:cxn ang="0">
                    <a:pos x="T8" y="T9"/>
                  </a:cxn>
                  <a:cxn ang="0">
                    <a:pos x="T10" y="T11"/>
                  </a:cxn>
                  <a:cxn ang="0">
                    <a:pos x="T12" y="T13"/>
                  </a:cxn>
                </a:cxnLst>
                <a:rect l="0" t="0" r="r" b="b"/>
                <a:pathLst>
                  <a:path w="54" h="54">
                    <a:moveTo>
                      <a:pt x="54" y="40"/>
                    </a:moveTo>
                    <a:lnTo>
                      <a:pt x="54" y="54"/>
                    </a:lnTo>
                    <a:lnTo>
                      <a:pt x="0" y="54"/>
                    </a:lnTo>
                    <a:lnTo>
                      <a:pt x="0" y="0"/>
                    </a:lnTo>
                    <a:lnTo>
                      <a:pt x="15" y="0"/>
                    </a:lnTo>
                    <a:lnTo>
                      <a:pt x="15" y="40"/>
                    </a:lnTo>
                    <a:lnTo>
                      <a:pt x="54" y="4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sp>
            <p:nvSpPr>
              <p:cNvPr id="64" name="Freeform 101">
                <a:extLst>
                  <a:ext uri="{FF2B5EF4-FFF2-40B4-BE49-F238E27FC236}">
                    <a16:creationId xmlns:a16="http://schemas.microsoft.com/office/drawing/2014/main" id="{078CB11A-F906-4E2D-B955-58DB2749E227}"/>
                  </a:ext>
                </a:extLst>
              </p:cNvPr>
              <p:cNvSpPr>
                <a:spLocks/>
              </p:cNvSpPr>
              <p:nvPr/>
            </p:nvSpPr>
            <p:spPr bwMode="auto">
              <a:xfrm>
                <a:off x="5344" y="845"/>
                <a:ext cx="52" cy="54"/>
              </a:xfrm>
              <a:custGeom>
                <a:avLst/>
                <a:gdLst>
                  <a:gd name="T0" fmla="*/ 0 w 52"/>
                  <a:gd name="T1" fmla="*/ 13 h 54"/>
                  <a:gd name="T2" fmla="*/ 0 w 52"/>
                  <a:gd name="T3" fmla="*/ 0 h 54"/>
                  <a:gd name="T4" fmla="*/ 52 w 52"/>
                  <a:gd name="T5" fmla="*/ 0 h 54"/>
                  <a:gd name="T6" fmla="*/ 52 w 52"/>
                  <a:gd name="T7" fmla="*/ 54 h 54"/>
                  <a:gd name="T8" fmla="*/ 39 w 52"/>
                  <a:gd name="T9" fmla="*/ 54 h 54"/>
                  <a:gd name="T10" fmla="*/ 39 w 52"/>
                  <a:gd name="T11" fmla="*/ 13 h 54"/>
                  <a:gd name="T12" fmla="*/ 0 w 52"/>
                  <a:gd name="T13" fmla="*/ 13 h 54"/>
                </a:gdLst>
                <a:ahLst/>
                <a:cxnLst>
                  <a:cxn ang="0">
                    <a:pos x="T0" y="T1"/>
                  </a:cxn>
                  <a:cxn ang="0">
                    <a:pos x="T2" y="T3"/>
                  </a:cxn>
                  <a:cxn ang="0">
                    <a:pos x="T4" y="T5"/>
                  </a:cxn>
                  <a:cxn ang="0">
                    <a:pos x="T6" y="T7"/>
                  </a:cxn>
                  <a:cxn ang="0">
                    <a:pos x="T8" y="T9"/>
                  </a:cxn>
                  <a:cxn ang="0">
                    <a:pos x="T10" y="T11"/>
                  </a:cxn>
                  <a:cxn ang="0">
                    <a:pos x="T12" y="T13"/>
                  </a:cxn>
                </a:cxnLst>
                <a:rect l="0" t="0" r="r" b="b"/>
                <a:pathLst>
                  <a:path w="52" h="54">
                    <a:moveTo>
                      <a:pt x="0" y="13"/>
                    </a:moveTo>
                    <a:lnTo>
                      <a:pt x="0" y="0"/>
                    </a:lnTo>
                    <a:lnTo>
                      <a:pt x="52" y="0"/>
                    </a:lnTo>
                    <a:lnTo>
                      <a:pt x="52" y="54"/>
                    </a:lnTo>
                    <a:lnTo>
                      <a:pt x="39" y="54"/>
                    </a:lnTo>
                    <a:lnTo>
                      <a:pt x="39" y="13"/>
                    </a:lnTo>
                    <a:lnTo>
                      <a:pt x="0" y="13"/>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27" tIns="45713" rIns="91427" bIns="45713" numCol="1" anchor="t" anchorCtr="0" compatLnSpc="1">
                <a:prstTxWarp prst="textNoShape">
                  <a:avLst/>
                </a:prstTxWarp>
              </a:bodyPr>
              <a:lstStyle/>
              <a:p>
                <a:pPr defTabSz="914225"/>
                <a:endParaRPr lang="en-US">
                  <a:solidFill>
                    <a:schemeClr val="bg1"/>
                  </a:solidFill>
                  <a:latin typeface="Segoe UI"/>
                </a:endParaRPr>
              </a:p>
            </p:txBody>
          </p:sp>
        </p:grpSp>
      </p:grpSp>
      <p:grpSp>
        <p:nvGrpSpPr>
          <p:cNvPr id="12" name="Group 11">
            <a:extLst>
              <a:ext uri="{FF2B5EF4-FFF2-40B4-BE49-F238E27FC236}">
                <a16:creationId xmlns:a16="http://schemas.microsoft.com/office/drawing/2014/main" id="{CBCEB473-F2EA-456C-8B98-10ADD9ED2FA6}"/>
              </a:ext>
            </a:extLst>
          </p:cNvPr>
          <p:cNvGrpSpPr/>
          <p:nvPr/>
        </p:nvGrpSpPr>
        <p:grpSpPr>
          <a:xfrm>
            <a:off x="6200788" y="1970074"/>
            <a:ext cx="2689274" cy="3579289"/>
            <a:chOff x="6200788" y="1970074"/>
            <a:chExt cx="2689274" cy="3579289"/>
          </a:xfrm>
        </p:grpSpPr>
        <p:sp>
          <p:nvSpPr>
            <p:cNvPr id="88" name="Rectangle 87">
              <a:extLst>
                <a:ext uri="{FF2B5EF4-FFF2-40B4-BE49-F238E27FC236}">
                  <a16:creationId xmlns:a16="http://schemas.microsoft.com/office/drawing/2014/main" id="{6C64FAC6-2B38-4A54-9152-95F2163DAE80}"/>
                </a:ext>
              </a:extLst>
            </p:cNvPr>
            <p:cNvSpPr/>
            <p:nvPr/>
          </p:nvSpPr>
          <p:spPr>
            <a:xfrm>
              <a:off x="6200788" y="1970074"/>
              <a:ext cx="2689274"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Rich analytics APIs for </a:t>
              </a:r>
              <a:br>
                <a:rPr lang="en-US" sz="1400">
                  <a:solidFill>
                    <a:schemeClr val="bg1"/>
                  </a:solidFill>
                  <a:latin typeface="+mj-lt"/>
                </a:rPr>
              </a:br>
              <a:r>
                <a:rPr lang="en-US" sz="1400">
                  <a:solidFill>
                    <a:schemeClr val="bg1"/>
                  </a:solidFill>
                  <a:latin typeface="+mj-lt"/>
                </a:rPr>
                <a:t>ad-hoc exploration and operational intelligence</a:t>
              </a:r>
            </a:p>
          </p:txBody>
        </p:sp>
        <p:grpSp>
          <p:nvGrpSpPr>
            <p:cNvPr id="65" name="Group 64">
              <a:extLst>
                <a:ext uri="{FF2B5EF4-FFF2-40B4-BE49-F238E27FC236}">
                  <a16:creationId xmlns:a16="http://schemas.microsoft.com/office/drawing/2014/main" id="{16C89B93-0EA8-4C3C-BBD4-9D72F12A22D6}"/>
                </a:ext>
              </a:extLst>
            </p:cNvPr>
            <p:cNvGrpSpPr>
              <a:grpSpLocks noChangeAspect="1"/>
            </p:cNvGrpSpPr>
            <p:nvPr/>
          </p:nvGrpSpPr>
          <p:grpSpPr>
            <a:xfrm>
              <a:off x="7020393" y="2573533"/>
              <a:ext cx="1050065" cy="949163"/>
              <a:chOff x="2399522" y="2518019"/>
              <a:chExt cx="968883" cy="875783"/>
            </a:xfrm>
          </p:grpSpPr>
          <p:grpSp>
            <p:nvGrpSpPr>
              <p:cNvPr id="66" name="chart" descr="chart">
                <a:extLst>
                  <a:ext uri="{FF2B5EF4-FFF2-40B4-BE49-F238E27FC236}">
                    <a16:creationId xmlns:a16="http://schemas.microsoft.com/office/drawing/2014/main" id="{FA340BD6-B590-4DDD-B6F8-EA872FBD93A1}"/>
                  </a:ext>
                </a:extLst>
              </p:cNvPr>
              <p:cNvGrpSpPr/>
              <p:nvPr/>
            </p:nvGrpSpPr>
            <p:grpSpPr>
              <a:xfrm>
                <a:off x="2408794" y="2628900"/>
                <a:ext cx="959611" cy="764902"/>
                <a:chOff x="8239126" y="3125143"/>
                <a:chExt cx="431089" cy="343620"/>
              </a:xfrm>
            </p:grpSpPr>
            <p:sp>
              <p:nvSpPr>
                <p:cNvPr id="68" name="Freeform: Shape 67">
                  <a:extLst>
                    <a:ext uri="{FF2B5EF4-FFF2-40B4-BE49-F238E27FC236}">
                      <a16:creationId xmlns:a16="http://schemas.microsoft.com/office/drawing/2014/main" id="{4BED144B-0AD3-47E6-88AF-F9C9FA63785E}"/>
                    </a:ext>
                  </a:extLst>
                </p:cNvPr>
                <p:cNvSpPr/>
                <p:nvPr/>
              </p:nvSpPr>
              <p:spPr>
                <a:xfrm>
                  <a:off x="8239126" y="3287271"/>
                  <a:ext cx="90405" cy="181492"/>
                </a:xfrm>
                <a:custGeom>
                  <a:avLst/>
                  <a:gdLst>
                    <a:gd name="connsiteX0" fmla="*/ 90406 w 90405"/>
                    <a:gd name="connsiteY0" fmla="*/ 0 h 181492"/>
                    <a:gd name="connsiteX1" fmla="*/ 0 w 90405"/>
                    <a:gd name="connsiteY1" fmla="*/ 0 h 181492"/>
                    <a:gd name="connsiteX2" fmla="*/ 0 w 90405"/>
                    <a:gd name="connsiteY2" fmla="*/ 181492 h 181492"/>
                    <a:gd name="connsiteX3" fmla="*/ 90406 w 90405"/>
                    <a:gd name="connsiteY3" fmla="*/ 181492 h 181492"/>
                    <a:gd name="connsiteX4" fmla="*/ 90406 w 90405"/>
                    <a:gd name="connsiteY4" fmla="*/ 0 h 1814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181492">
                      <a:moveTo>
                        <a:pt x="90406" y="0"/>
                      </a:moveTo>
                      <a:lnTo>
                        <a:pt x="0" y="0"/>
                      </a:lnTo>
                      <a:lnTo>
                        <a:pt x="0" y="181492"/>
                      </a:lnTo>
                      <a:lnTo>
                        <a:pt x="90406" y="181492"/>
                      </a:lnTo>
                      <a:lnTo>
                        <a:pt x="90406" y="0"/>
                      </a:ln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69" name="Freeform: Shape 68">
                  <a:extLst>
                    <a:ext uri="{FF2B5EF4-FFF2-40B4-BE49-F238E27FC236}">
                      <a16:creationId xmlns:a16="http://schemas.microsoft.com/office/drawing/2014/main" id="{B3ED1317-4E11-4DB4-AD87-45F83CAB8500}"/>
                    </a:ext>
                  </a:extLst>
                </p:cNvPr>
                <p:cNvSpPr/>
                <p:nvPr/>
              </p:nvSpPr>
              <p:spPr>
                <a:xfrm>
                  <a:off x="8579810" y="3151434"/>
                  <a:ext cx="90405" cy="317252"/>
                </a:xfrm>
                <a:custGeom>
                  <a:avLst/>
                  <a:gdLst>
                    <a:gd name="connsiteX0" fmla="*/ 90406 w 90405"/>
                    <a:gd name="connsiteY0" fmla="*/ 0 h 317252"/>
                    <a:gd name="connsiteX1" fmla="*/ 0 w 90405"/>
                    <a:gd name="connsiteY1" fmla="*/ 0 h 317252"/>
                    <a:gd name="connsiteX2" fmla="*/ 0 w 90405"/>
                    <a:gd name="connsiteY2" fmla="*/ 317252 h 317252"/>
                    <a:gd name="connsiteX3" fmla="*/ 90406 w 90405"/>
                    <a:gd name="connsiteY3" fmla="*/ 317252 h 317252"/>
                    <a:gd name="connsiteX4" fmla="*/ 90406 w 90405"/>
                    <a:gd name="connsiteY4" fmla="*/ 0 h 31725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317252">
                      <a:moveTo>
                        <a:pt x="90406" y="0"/>
                      </a:moveTo>
                      <a:lnTo>
                        <a:pt x="0" y="0"/>
                      </a:lnTo>
                      <a:lnTo>
                        <a:pt x="0" y="317252"/>
                      </a:lnTo>
                      <a:lnTo>
                        <a:pt x="90406" y="317252"/>
                      </a:lnTo>
                      <a:lnTo>
                        <a:pt x="90406" y="0"/>
                      </a:ln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0" name="Freeform: Shape 69">
                  <a:extLst>
                    <a:ext uri="{FF2B5EF4-FFF2-40B4-BE49-F238E27FC236}">
                      <a16:creationId xmlns:a16="http://schemas.microsoft.com/office/drawing/2014/main" id="{557E97C1-4F2E-4BC2-9A1C-A0716B1FD805}"/>
                    </a:ext>
                  </a:extLst>
                </p:cNvPr>
                <p:cNvSpPr/>
                <p:nvPr/>
              </p:nvSpPr>
              <p:spPr>
                <a:xfrm>
                  <a:off x="8353116" y="3241686"/>
                  <a:ext cx="90405" cy="226997"/>
                </a:xfrm>
                <a:custGeom>
                  <a:avLst/>
                  <a:gdLst>
                    <a:gd name="connsiteX0" fmla="*/ 90406 w 90405"/>
                    <a:gd name="connsiteY0" fmla="*/ 0 h 226997"/>
                    <a:gd name="connsiteX1" fmla="*/ 0 w 90405"/>
                    <a:gd name="connsiteY1" fmla="*/ 0 h 226997"/>
                    <a:gd name="connsiteX2" fmla="*/ 0 w 90405"/>
                    <a:gd name="connsiteY2" fmla="*/ 226997 h 226997"/>
                    <a:gd name="connsiteX3" fmla="*/ 90406 w 90405"/>
                    <a:gd name="connsiteY3" fmla="*/ 226997 h 226997"/>
                    <a:gd name="connsiteX4" fmla="*/ 90406 w 90405"/>
                    <a:gd name="connsiteY4" fmla="*/ 0 h 226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226997">
                      <a:moveTo>
                        <a:pt x="90406" y="0"/>
                      </a:moveTo>
                      <a:lnTo>
                        <a:pt x="0" y="0"/>
                      </a:lnTo>
                      <a:lnTo>
                        <a:pt x="0" y="226997"/>
                      </a:lnTo>
                      <a:lnTo>
                        <a:pt x="90406" y="226997"/>
                      </a:lnTo>
                      <a:lnTo>
                        <a:pt x="90406" y="0"/>
                      </a:ln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1" name="Freeform: Shape 70">
                  <a:extLst>
                    <a:ext uri="{FF2B5EF4-FFF2-40B4-BE49-F238E27FC236}">
                      <a16:creationId xmlns:a16="http://schemas.microsoft.com/office/drawing/2014/main" id="{09EC0005-DAF9-4A36-80A5-6AF83B4EAA53}"/>
                    </a:ext>
                  </a:extLst>
                </p:cNvPr>
                <p:cNvSpPr/>
                <p:nvPr/>
              </p:nvSpPr>
              <p:spPr>
                <a:xfrm>
                  <a:off x="8466425" y="3128818"/>
                  <a:ext cx="90405" cy="339853"/>
                </a:xfrm>
                <a:custGeom>
                  <a:avLst/>
                  <a:gdLst>
                    <a:gd name="connsiteX0" fmla="*/ 90406 w 90405"/>
                    <a:gd name="connsiteY0" fmla="*/ 0 h 339853"/>
                    <a:gd name="connsiteX1" fmla="*/ 0 w 90405"/>
                    <a:gd name="connsiteY1" fmla="*/ 0 h 339853"/>
                    <a:gd name="connsiteX2" fmla="*/ 0 w 90405"/>
                    <a:gd name="connsiteY2" fmla="*/ 339854 h 339853"/>
                    <a:gd name="connsiteX3" fmla="*/ 90406 w 90405"/>
                    <a:gd name="connsiteY3" fmla="*/ 339854 h 339853"/>
                    <a:gd name="connsiteX4" fmla="*/ 90406 w 90405"/>
                    <a:gd name="connsiteY4" fmla="*/ 0 h 339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0405" h="339853">
                      <a:moveTo>
                        <a:pt x="90406" y="0"/>
                      </a:moveTo>
                      <a:lnTo>
                        <a:pt x="0" y="0"/>
                      </a:lnTo>
                      <a:lnTo>
                        <a:pt x="0" y="339854"/>
                      </a:lnTo>
                      <a:lnTo>
                        <a:pt x="90406" y="339854"/>
                      </a:lnTo>
                      <a:lnTo>
                        <a:pt x="90406" y="0"/>
                      </a:ln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2" name="Freeform: Shape 71">
                  <a:extLst>
                    <a:ext uri="{FF2B5EF4-FFF2-40B4-BE49-F238E27FC236}">
                      <a16:creationId xmlns:a16="http://schemas.microsoft.com/office/drawing/2014/main" id="{5EC7E9FE-AD7A-437C-894B-773AE809709D}"/>
                    </a:ext>
                  </a:extLst>
                </p:cNvPr>
                <p:cNvSpPr/>
                <p:nvPr/>
              </p:nvSpPr>
              <p:spPr>
                <a:xfrm>
                  <a:off x="8393782" y="3147794"/>
                  <a:ext cx="235085" cy="233573"/>
                </a:xfrm>
                <a:custGeom>
                  <a:avLst/>
                  <a:gdLst>
                    <a:gd name="connsiteX0" fmla="*/ 7937 w 235085"/>
                    <a:gd name="connsiteY0" fmla="*/ 233573 h 233573"/>
                    <a:gd name="connsiteX1" fmla="*/ 0 w 235085"/>
                    <a:gd name="connsiteY1" fmla="*/ 225561 h 233573"/>
                    <a:gd name="connsiteX2" fmla="*/ 113159 w 235085"/>
                    <a:gd name="connsiteY2" fmla="*/ 112856 h 233573"/>
                    <a:gd name="connsiteX3" fmla="*/ 227073 w 235085"/>
                    <a:gd name="connsiteY3" fmla="*/ 0 h 233573"/>
                    <a:gd name="connsiteX4" fmla="*/ 235086 w 235085"/>
                    <a:gd name="connsiteY4" fmla="*/ 8087 h 233573"/>
                    <a:gd name="connsiteX5" fmla="*/ 121172 w 235085"/>
                    <a:gd name="connsiteY5" fmla="*/ 120869 h 233573"/>
                    <a:gd name="connsiteX6" fmla="*/ 7937 w 235085"/>
                    <a:gd name="connsiteY6" fmla="*/ 233573 h 2335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35085" h="233573">
                      <a:moveTo>
                        <a:pt x="7937" y="233573"/>
                      </a:moveTo>
                      <a:lnTo>
                        <a:pt x="0" y="225561"/>
                      </a:lnTo>
                      <a:lnTo>
                        <a:pt x="113159" y="112856"/>
                      </a:lnTo>
                      <a:lnTo>
                        <a:pt x="227073" y="0"/>
                      </a:lnTo>
                      <a:lnTo>
                        <a:pt x="235086" y="8087"/>
                      </a:lnTo>
                      <a:lnTo>
                        <a:pt x="121172" y="120869"/>
                      </a:lnTo>
                      <a:lnTo>
                        <a:pt x="7937" y="233573"/>
                      </a:ln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3" name="Freeform: Shape 72">
                  <a:extLst>
                    <a:ext uri="{FF2B5EF4-FFF2-40B4-BE49-F238E27FC236}">
                      <a16:creationId xmlns:a16="http://schemas.microsoft.com/office/drawing/2014/main" id="{7E8CD958-0735-4516-81AD-57759AB03D58}"/>
                    </a:ext>
                  </a:extLst>
                </p:cNvPr>
                <p:cNvSpPr/>
                <p:nvPr/>
              </p:nvSpPr>
              <p:spPr>
                <a:xfrm>
                  <a:off x="8598029" y="3125143"/>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8" y="52308"/>
                        <a:pt x="52308" y="40598"/>
                        <a:pt x="52308" y="26154"/>
                      </a:cubicBezTo>
                      <a:cubicBezTo>
                        <a:pt x="52308" y="11709"/>
                        <a:pt x="40598" y="0"/>
                        <a:pt x="26154" y="0"/>
                      </a:cubicBezTo>
                      <a:cubicBezTo>
                        <a:pt x="11710" y="0"/>
                        <a:pt x="0" y="11709"/>
                        <a:pt x="0" y="26154"/>
                      </a:cubicBezTo>
                      <a:cubicBezTo>
                        <a:pt x="0" y="40598"/>
                        <a:pt x="11710" y="52308"/>
                        <a:pt x="26154" y="52308"/>
                      </a:cubicBez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4" name="Freeform: Shape 73">
                  <a:extLst>
                    <a:ext uri="{FF2B5EF4-FFF2-40B4-BE49-F238E27FC236}">
                      <a16:creationId xmlns:a16="http://schemas.microsoft.com/office/drawing/2014/main" id="{2D52D8A5-C7F7-4345-890B-838ECAF36BA3}"/>
                    </a:ext>
                  </a:extLst>
                </p:cNvPr>
                <p:cNvSpPr/>
                <p:nvPr/>
              </p:nvSpPr>
              <p:spPr>
                <a:xfrm>
                  <a:off x="8484794" y="3238505"/>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8" y="52308"/>
                        <a:pt x="52308" y="40598"/>
                        <a:pt x="52308" y="26154"/>
                      </a:cubicBezTo>
                      <a:cubicBezTo>
                        <a:pt x="52308" y="11710"/>
                        <a:pt x="40598" y="0"/>
                        <a:pt x="26154" y="0"/>
                      </a:cubicBezTo>
                      <a:cubicBezTo>
                        <a:pt x="11710" y="0"/>
                        <a:pt x="0" y="11710"/>
                        <a:pt x="0" y="26154"/>
                      </a:cubicBezTo>
                      <a:cubicBezTo>
                        <a:pt x="0" y="40598"/>
                        <a:pt x="11710" y="52308"/>
                        <a:pt x="26154" y="52308"/>
                      </a:cubicBezTo>
                      <a:close/>
                    </a:path>
                  </a:pathLst>
                </a:custGeom>
                <a:solidFill>
                  <a:srgbClr val="50E6FF"/>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5" name="Freeform: Shape 74">
                  <a:extLst>
                    <a:ext uri="{FF2B5EF4-FFF2-40B4-BE49-F238E27FC236}">
                      <a16:creationId xmlns:a16="http://schemas.microsoft.com/office/drawing/2014/main" id="{ACBC6019-0F1F-41A2-B581-9E5F73BE835C}"/>
                    </a:ext>
                  </a:extLst>
                </p:cNvPr>
                <p:cNvSpPr/>
                <p:nvPr/>
              </p:nvSpPr>
              <p:spPr>
                <a:xfrm>
                  <a:off x="8371635" y="3352504"/>
                  <a:ext cx="52308" cy="52308"/>
                </a:xfrm>
                <a:custGeom>
                  <a:avLst/>
                  <a:gdLst>
                    <a:gd name="connsiteX0" fmla="*/ 26154 w 52308"/>
                    <a:gd name="connsiteY0" fmla="*/ 52308 h 52308"/>
                    <a:gd name="connsiteX1" fmla="*/ 52309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9" y="52308"/>
                        <a:pt x="52309" y="40598"/>
                        <a:pt x="52309" y="26154"/>
                      </a:cubicBezTo>
                      <a:cubicBezTo>
                        <a:pt x="52309" y="11710"/>
                        <a:pt x="40599" y="0"/>
                        <a:pt x="26154" y="0"/>
                      </a:cubicBezTo>
                      <a:cubicBezTo>
                        <a:pt x="11710" y="0"/>
                        <a:pt x="0" y="11710"/>
                        <a:pt x="0" y="26154"/>
                      </a:cubicBezTo>
                      <a:cubicBezTo>
                        <a:pt x="0" y="40598"/>
                        <a:pt x="11710" y="52308"/>
                        <a:pt x="26154" y="52308"/>
                      </a:cubicBez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6" name="Freeform: Shape 75">
                  <a:extLst>
                    <a:ext uri="{FF2B5EF4-FFF2-40B4-BE49-F238E27FC236}">
                      <a16:creationId xmlns:a16="http://schemas.microsoft.com/office/drawing/2014/main" id="{AFD6DEE3-91F4-438D-A5D9-1983BFDEE7C7}"/>
                    </a:ext>
                  </a:extLst>
                </p:cNvPr>
                <p:cNvSpPr/>
                <p:nvPr/>
              </p:nvSpPr>
              <p:spPr>
                <a:xfrm>
                  <a:off x="8258780" y="3266563"/>
                  <a:ext cx="52308" cy="52308"/>
                </a:xfrm>
                <a:custGeom>
                  <a:avLst/>
                  <a:gdLst>
                    <a:gd name="connsiteX0" fmla="*/ 26154 w 52308"/>
                    <a:gd name="connsiteY0" fmla="*/ 52308 h 52308"/>
                    <a:gd name="connsiteX1" fmla="*/ 52308 w 52308"/>
                    <a:gd name="connsiteY1" fmla="*/ 26154 h 52308"/>
                    <a:gd name="connsiteX2" fmla="*/ 26154 w 52308"/>
                    <a:gd name="connsiteY2" fmla="*/ 0 h 52308"/>
                    <a:gd name="connsiteX3" fmla="*/ 0 w 52308"/>
                    <a:gd name="connsiteY3" fmla="*/ 26154 h 52308"/>
                    <a:gd name="connsiteX4" fmla="*/ 26154 w 52308"/>
                    <a:gd name="connsiteY4" fmla="*/ 52308 h 5230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308" h="52308">
                      <a:moveTo>
                        <a:pt x="26154" y="52308"/>
                      </a:moveTo>
                      <a:cubicBezTo>
                        <a:pt x="40599" y="52308"/>
                        <a:pt x="52308" y="40598"/>
                        <a:pt x="52308" y="26154"/>
                      </a:cubicBezTo>
                      <a:cubicBezTo>
                        <a:pt x="52308" y="11710"/>
                        <a:pt x="40599" y="0"/>
                        <a:pt x="26154" y="0"/>
                      </a:cubicBezTo>
                      <a:cubicBezTo>
                        <a:pt x="11710" y="0"/>
                        <a:pt x="0" y="11710"/>
                        <a:pt x="0" y="26154"/>
                      </a:cubicBezTo>
                      <a:cubicBezTo>
                        <a:pt x="0" y="40598"/>
                        <a:pt x="11710" y="52308"/>
                        <a:pt x="26154" y="52308"/>
                      </a:cubicBez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7" name="Freeform: Shape 76">
                  <a:extLst>
                    <a:ext uri="{FF2B5EF4-FFF2-40B4-BE49-F238E27FC236}">
                      <a16:creationId xmlns:a16="http://schemas.microsoft.com/office/drawing/2014/main" id="{904C8378-6E3B-4952-B045-8363D5563329}"/>
                    </a:ext>
                  </a:extLst>
                </p:cNvPr>
                <p:cNvSpPr/>
                <p:nvPr/>
              </p:nvSpPr>
              <p:spPr>
                <a:xfrm>
                  <a:off x="8281213" y="3286456"/>
                  <a:ext cx="119809" cy="99446"/>
                </a:xfrm>
                <a:custGeom>
                  <a:avLst/>
                  <a:gdLst>
                    <a:gd name="connsiteX0" fmla="*/ 7105 w 119809"/>
                    <a:gd name="connsiteY0" fmla="*/ 0 h 99446"/>
                    <a:gd name="connsiteX1" fmla="*/ 0 w 119809"/>
                    <a:gd name="connsiteY1" fmla="*/ 8837 h 99446"/>
                    <a:gd name="connsiteX2" fmla="*/ 112704 w 119809"/>
                    <a:gd name="connsiteY2" fmla="*/ 99446 h 99446"/>
                    <a:gd name="connsiteX3" fmla="*/ 119809 w 119809"/>
                    <a:gd name="connsiteY3" fmla="*/ 90609 h 99446"/>
                    <a:gd name="connsiteX4" fmla="*/ 7105 w 119809"/>
                    <a:gd name="connsiteY4" fmla="*/ 0 h 994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9809" h="99446">
                      <a:moveTo>
                        <a:pt x="7105" y="0"/>
                      </a:moveTo>
                      <a:lnTo>
                        <a:pt x="0" y="8837"/>
                      </a:lnTo>
                      <a:lnTo>
                        <a:pt x="112704" y="99446"/>
                      </a:lnTo>
                      <a:lnTo>
                        <a:pt x="119809" y="90609"/>
                      </a:lnTo>
                      <a:lnTo>
                        <a:pt x="7105" y="0"/>
                      </a:ln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sp>
              <p:nvSpPr>
                <p:cNvPr id="78" name="Freeform: Shape 77">
                  <a:extLst>
                    <a:ext uri="{FF2B5EF4-FFF2-40B4-BE49-F238E27FC236}">
                      <a16:creationId xmlns:a16="http://schemas.microsoft.com/office/drawing/2014/main" id="{3094296A-C441-44F4-8E69-A51D34DE4361}"/>
                    </a:ext>
                  </a:extLst>
                </p:cNvPr>
                <p:cNvSpPr/>
                <p:nvPr/>
              </p:nvSpPr>
              <p:spPr>
                <a:xfrm>
                  <a:off x="8393782" y="3301548"/>
                  <a:ext cx="72113" cy="79822"/>
                </a:xfrm>
                <a:custGeom>
                  <a:avLst/>
                  <a:gdLst>
                    <a:gd name="connsiteX0" fmla="*/ 0 w 72113"/>
                    <a:gd name="connsiteY0" fmla="*/ 71810 h 79822"/>
                    <a:gd name="connsiteX1" fmla="*/ 7937 w 72113"/>
                    <a:gd name="connsiteY1" fmla="*/ 79823 h 79822"/>
                    <a:gd name="connsiteX2" fmla="*/ 72113 w 72113"/>
                    <a:gd name="connsiteY2" fmla="*/ 16025 h 79822"/>
                    <a:gd name="connsiteX3" fmla="*/ 72113 w 72113"/>
                    <a:gd name="connsiteY3" fmla="*/ 0 h 79822"/>
                    <a:gd name="connsiteX4" fmla="*/ 0 w 72113"/>
                    <a:gd name="connsiteY4" fmla="*/ 71810 h 7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113" h="79822">
                      <a:moveTo>
                        <a:pt x="0" y="71810"/>
                      </a:moveTo>
                      <a:lnTo>
                        <a:pt x="7937" y="79823"/>
                      </a:lnTo>
                      <a:lnTo>
                        <a:pt x="72113" y="16025"/>
                      </a:lnTo>
                      <a:lnTo>
                        <a:pt x="72113" y="0"/>
                      </a:lnTo>
                      <a:lnTo>
                        <a:pt x="0" y="71810"/>
                      </a:lnTo>
                      <a:close/>
                    </a:path>
                  </a:pathLst>
                </a:custGeom>
                <a:solidFill>
                  <a:srgbClr val="0078D4"/>
                </a:solidFill>
                <a:ln w="8942" cap="flat">
                  <a:noFill/>
                  <a:prstDash val="solid"/>
                  <a:miter/>
                </a:ln>
              </p:spPr>
              <p:txBody>
                <a:bodyPr rtlCol="0" anchor="ctr"/>
                <a:lstStyle/>
                <a:p>
                  <a:pPr defTabSz="914225"/>
                  <a:endParaRPr lang="en-US" sz="2200">
                    <a:solidFill>
                      <a:schemeClr val="bg1"/>
                    </a:solidFill>
                    <a:latin typeface="Segoe UI"/>
                  </a:endParaRPr>
                </a:p>
              </p:txBody>
            </p:sp>
          </p:grpSp>
          <p:sp>
            <p:nvSpPr>
              <p:cNvPr id="67" name="Freeform: Shape 66">
                <a:extLst>
                  <a:ext uri="{FF2B5EF4-FFF2-40B4-BE49-F238E27FC236}">
                    <a16:creationId xmlns:a16="http://schemas.microsoft.com/office/drawing/2014/main" id="{20CDBC87-5698-4D7F-B0CD-A2AB36AA010D}"/>
                  </a:ext>
                </a:extLst>
              </p:cNvPr>
              <p:cNvSpPr/>
              <p:nvPr/>
            </p:nvSpPr>
            <p:spPr>
              <a:xfrm>
                <a:off x="2399522" y="2518019"/>
                <a:ext cx="324627" cy="256683"/>
              </a:xfrm>
              <a:custGeom>
                <a:avLst/>
                <a:gdLst>
                  <a:gd name="connsiteX0" fmla="*/ 164983 w 185012"/>
                  <a:gd name="connsiteY0" fmla="*/ 1431 h 146288"/>
                  <a:gd name="connsiteX1" fmla="*/ 63805 w 185012"/>
                  <a:gd name="connsiteY1" fmla="*/ 102608 h 146288"/>
                  <a:gd name="connsiteX2" fmla="*/ 22899 w 185012"/>
                  <a:gd name="connsiteY2" fmla="*/ 61702 h 146288"/>
                  <a:gd name="connsiteX3" fmla="*/ 1431 w 185012"/>
                  <a:gd name="connsiteY3" fmla="*/ 82155 h 146288"/>
                  <a:gd name="connsiteX4" fmla="*/ 63805 w 185012"/>
                  <a:gd name="connsiteY4" fmla="*/ 145545 h 146288"/>
                  <a:gd name="connsiteX5" fmla="*/ 185436 w 185012"/>
                  <a:gd name="connsiteY5" fmla="*/ 22899 h 146288"/>
                  <a:gd name="connsiteX6" fmla="*/ 164983 w 185012"/>
                  <a:gd name="connsiteY6" fmla="*/ 1431 h 146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5012" h="146288">
                    <a:moveTo>
                      <a:pt x="164983" y="1431"/>
                    </a:moveTo>
                    <a:lnTo>
                      <a:pt x="63805" y="102608"/>
                    </a:lnTo>
                    <a:lnTo>
                      <a:pt x="22899" y="61702"/>
                    </a:lnTo>
                    <a:lnTo>
                      <a:pt x="1431" y="82155"/>
                    </a:lnTo>
                    <a:lnTo>
                      <a:pt x="63805" y="145545"/>
                    </a:lnTo>
                    <a:lnTo>
                      <a:pt x="185436" y="22899"/>
                    </a:lnTo>
                    <a:lnTo>
                      <a:pt x="164983" y="1431"/>
                    </a:lnTo>
                    <a:close/>
                  </a:path>
                </a:pathLst>
              </a:custGeom>
              <a:solidFill>
                <a:srgbClr val="50E6FF"/>
              </a:solidFill>
              <a:ln w="4222" cap="flat">
                <a:noFill/>
                <a:prstDash val="solid"/>
                <a:miter/>
              </a:ln>
            </p:spPr>
            <p:txBody>
              <a:bodyPr rtlCol="0" anchor="ctr"/>
              <a:lstStyle/>
              <a:p>
                <a:pPr defTabSz="914225"/>
                <a:endParaRPr lang="en-US" sz="2200">
                  <a:solidFill>
                    <a:schemeClr val="bg1"/>
                  </a:solidFill>
                  <a:latin typeface="Segoe UI"/>
                </a:endParaRPr>
              </a:p>
            </p:txBody>
          </p:sp>
        </p:grpSp>
      </p:grpSp>
      <p:sp>
        <p:nvSpPr>
          <p:cNvPr id="3" name="Rectangle 2">
            <a:extLst>
              <a:ext uri="{FF2B5EF4-FFF2-40B4-BE49-F238E27FC236}">
                <a16:creationId xmlns:a16="http://schemas.microsoft.com/office/drawing/2014/main" id="{4BA9921E-073C-44A2-8301-3BCE72850B8F}"/>
              </a:ext>
            </a:extLst>
          </p:cNvPr>
          <p:cNvSpPr/>
          <p:nvPr/>
        </p:nvSpPr>
        <p:spPr>
          <a:xfrm>
            <a:off x="455995" y="1096373"/>
            <a:ext cx="7614463" cy="246221"/>
          </a:xfrm>
          <a:prstGeom prst="rect">
            <a:avLst/>
          </a:prstGeom>
        </p:spPr>
        <p:txBody>
          <a:bodyPr wrap="square" lIns="0" tIns="0" rIns="0" bIns="0">
            <a:spAutoFit/>
          </a:bodyPr>
          <a:lstStyle/>
          <a:p>
            <a:r>
              <a:rPr lang="en-US" sz="1600">
                <a:solidFill>
                  <a:schemeClr val="bg1"/>
                </a:solidFill>
              </a:rPr>
              <a:t>A serverless, fully-managed Platform as a Service (PaaS) solution built for IoT </a:t>
            </a:r>
          </a:p>
        </p:txBody>
      </p:sp>
    </p:spTree>
    <p:extLst>
      <p:ext uri="{BB962C8B-B14F-4D97-AF65-F5344CB8AC3E}">
        <p14:creationId xmlns:p14="http://schemas.microsoft.com/office/powerpoint/2010/main" val="33846461"/>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3BA3474A-2503-4908-B723-B2C204A3DEE7}"/>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7" name="Group 36">
            <a:extLst>
              <a:ext uri="{FF2B5EF4-FFF2-40B4-BE49-F238E27FC236}">
                <a16:creationId xmlns:a16="http://schemas.microsoft.com/office/drawing/2014/main" id="{8C112BD0-F83F-469B-8EF1-04F7A14027E9}"/>
              </a:ext>
            </a:extLst>
          </p:cNvPr>
          <p:cNvGrpSpPr/>
          <p:nvPr/>
        </p:nvGrpSpPr>
        <p:grpSpPr>
          <a:xfrm>
            <a:off x="2742961" y="2140961"/>
            <a:ext cx="2158607" cy="2612572"/>
            <a:chOff x="2742961" y="2140961"/>
            <a:chExt cx="2158607" cy="2612572"/>
          </a:xfrm>
        </p:grpSpPr>
        <p:sp>
          <p:nvSpPr>
            <p:cNvPr id="50" name="Rectangle 49">
              <a:extLst>
                <a:ext uri="{FF2B5EF4-FFF2-40B4-BE49-F238E27FC236}">
                  <a16:creationId xmlns:a16="http://schemas.microsoft.com/office/drawing/2014/main" id="{581759BC-D555-418D-8AC4-6A34945BE061}"/>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51" name="Graphic 44">
              <a:extLst>
                <a:ext uri="{FF2B5EF4-FFF2-40B4-BE49-F238E27FC236}">
                  <a16:creationId xmlns:a16="http://schemas.microsoft.com/office/drawing/2014/main" id="{4A420430-6791-4506-9AC9-6D791E08B60E}"/>
                </a:ext>
              </a:extLst>
            </p:cNvPr>
            <p:cNvGrpSpPr/>
            <p:nvPr/>
          </p:nvGrpSpPr>
          <p:grpSpPr>
            <a:xfrm>
              <a:off x="4120025" y="3864533"/>
              <a:ext cx="583987" cy="740101"/>
              <a:chOff x="4120025" y="3846286"/>
              <a:chExt cx="583987" cy="740101"/>
            </a:xfrm>
          </p:grpSpPr>
          <p:sp>
            <p:nvSpPr>
              <p:cNvPr id="52" name="Freeform: Shape 51">
                <a:extLst>
                  <a:ext uri="{FF2B5EF4-FFF2-40B4-BE49-F238E27FC236}">
                    <a16:creationId xmlns:a16="http://schemas.microsoft.com/office/drawing/2014/main" id="{612CDA64-CBA2-48B7-AB53-A86A606045EF}"/>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53" name="Freeform: Shape 52">
                <a:extLst>
                  <a:ext uri="{FF2B5EF4-FFF2-40B4-BE49-F238E27FC236}">
                    <a16:creationId xmlns:a16="http://schemas.microsoft.com/office/drawing/2014/main" id="{DB7A9A33-40ED-46D5-B859-3AFDAB347459}"/>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54" name="Freeform: Shape 53">
                <a:extLst>
                  <a:ext uri="{FF2B5EF4-FFF2-40B4-BE49-F238E27FC236}">
                    <a16:creationId xmlns:a16="http://schemas.microsoft.com/office/drawing/2014/main" id="{B00105E0-A0F2-4A68-89D0-8A7976554A57}"/>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55" name="Group 54">
            <a:extLst>
              <a:ext uri="{FF2B5EF4-FFF2-40B4-BE49-F238E27FC236}">
                <a16:creationId xmlns:a16="http://schemas.microsoft.com/office/drawing/2014/main" id="{3B167048-3BF1-42CA-957E-51A8585A29E8}"/>
              </a:ext>
            </a:extLst>
          </p:cNvPr>
          <p:cNvGrpSpPr/>
          <p:nvPr/>
        </p:nvGrpSpPr>
        <p:grpSpPr>
          <a:xfrm>
            <a:off x="455995" y="2140961"/>
            <a:ext cx="2158607" cy="2612572"/>
            <a:chOff x="455995" y="2140961"/>
            <a:chExt cx="2158607" cy="2612572"/>
          </a:xfrm>
        </p:grpSpPr>
        <p:sp>
          <p:nvSpPr>
            <p:cNvPr id="64" name="Rectangle 63">
              <a:extLst>
                <a:ext uri="{FF2B5EF4-FFF2-40B4-BE49-F238E27FC236}">
                  <a16:creationId xmlns:a16="http://schemas.microsoft.com/office/drawing/2014/main" id="{9588473D-C83F-4CCA-97A9-2516211B101B}"/>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65" name="Graphic 54">
              <a:extLst>
                <a:ext uri="{FF2B5EF4-FFF2-40B4-BE49-F238E27FC236}">
                  <a16:creationId xmlns:a16="http://schemas.microsoft.com/office/drawing/2014/main" id="{25EA9B60-4A2F-4D18-A383-0726A14AF630}"/>
                </a:ext>
              </a:extLst>
            </p:cNvPr>
            <p:cNvGrpSpPr/>
            <p:nvPr/>
          </p:nvGrpSpPr>
          <p:grpSpPr>
            <a:xfrm>
              <a:off x="1851758" y="3841207"/>
              <a:ext cx="477142" cy="763428"/>
              <a:chOff x="1851758" y="3841207"/>
              <a:chExt cx="477142" cy="763428"/>
            </a:xfrm>
          </p:grpSpPr>
          <p:sp>
            <p:nvSpPr>
              <p:cNvPr id="66" name="Freeform: Shape 65">
                <a:extLst>
                  <a:ext uri="{FF2B5EF4-FFF2-40B4-BE49-F238E27FC236}">
                    <a16:creationId xmlns:a16="http://schemas.microsoft.com/office/drawing/2014/main" id="{369CD728-14DF-440E-A5B1-98AE222A0BF4}"/>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B3DC1184-CA5F-48D2-A4DA-5FBCE37EF405}"/>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1EDD633E-F63C-40EB-9C62-2F1980788074}"/>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824B8492-9EE7-4302-887B-67621DCE9258}"/>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0FB4ABE9-1AC5-4169-835D-3E1978D4CBC4}"/>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A1CE741A-4ADF-4087-85BF-0439348618B8}"/>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72" name="Group 71">
            <a:extLst>
              <a:ext uri="{FF2B5EF4-FFF2-40B4-BE49-F238E27FC236}">
                <a16:creationId xmlns:a16="http://schemas.microsoft.com/office/drawing/2014/main" id="{3838F30B-3AC4-48CC-B5EA-A997322CA4D1}"/>
              </a:ext>
            </a:extLst>
          </p:cNvPr>
          <p:cNvGrpSpPr/>
          <p:nvPr/>
        </p:nvGrpSpPr>
        <p:grpSpPr>
          <a:xfrm>
            <a:off x="7316893" y="2140961"/>
            <a:ext cx="2158607" cy="2612572"/>
            <a:chOff x="7316893" y="2140961"/>
            <a:chExt cx="2158607" cy="2612572"/>
          </a:xfrm>
        </p:grpSpPr>
        <p:sp>
          <p:nvSpPr>
            <p:cNvPr id="73" name="Rectangle 72">
              <a:extLst>
                <a:ext uri="{FF2B5EF4-FFF2-40B4-BE49-F238E27FC236}">
                  <a16:creationId xmlns:a16="http://schemas.microsoft.com/office/drawing/2014/main" id="{180EDDD8-1352-4159-BBF3-099F08CF1810}"/>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74" name="Graphic 3">
              <a:extLst>
                <a:ext uri="{FF2B5EF4-FFF2-40B4-BE49-F238E27FC236}">
                  <a16:creationId xmlns:a16="http://schemas.microsoft.com/office/drawing/2014/main" id="{ACB290CF-F1CF-4FC8-B585-E705BB8C8AD8}"/>
                </a:ext>
              </a:extLst>
            </p:cNvPr>
            <p:cNvGrpSpPr/>
            <p:nvPr/>
          </p:nvGrpSpPr>
          <p:grpSpPr>
            <a:xfrm>
              <a:off x="8544934" y="3841207"/>
              <a:ext cx="763427" cy="763427"/>
              <a:chOff x="8544934" y="3841207"/>
              <a:chExt cx="763427" cy="763427"/>
            </a:xfrm>
          </p:grpSpPr>
          <p:grpSp>
            <p:nvGrpSpPr>
              <p:cNvPr id="75" name="Graphic 3">
                <a:extLst>
                  <a:ext uri="{FF2B5EF4-FFF2-40B4-BE49-F238E27FC236}">
                    <a16:creationId xmlns:a16="http://schemas.microsoft.com/office/drawing/2014/main" id="{89AFE078-1A99-4751-9908-CF7E79B71319}"/>
                  </a:ext>
                </a:extLst>
              </p:cNvPr>
              <p:cNvGrpSpPr/>
              <p:nvPr/>
            </p:nvGrpSpPr>
            <p:grpSpPr>
              <a:xfrm>
                <a:off x="8748315" y="4043992"/>
                <a:ext cx="357259" cy="357856"/>
                <a:chOff x="8748315" y="4043992"/>
                <a:chExt cx="357259" cy="357856"/>
              </a:xfrm>
              <a:solidFill>
                <a:srgbClr val="0078D4"/>
              </a:solidFill>
            </p:grpSpPr>
            <p:sp>
              <p:nvSpPr>
                <p:cNvPr id="77" name="Freeform: Shape 76">
                  <a:extLst>
                    <a:ext uri="{FF2B5EF4-FFF2-40B4-BE49-F238E27FC236}">
                      <a16:creationId xmlns:a16="http://schemas.microsoft.com/office/drawing/2014/main" id="{FE10C728-0ACC-4EBB-B9E0-A979F7CC3DAC}"/>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78" name="Freeform: Shape 77">
                  <a:extLst>
                    <a:ext uri="{FF2B5EF4-FFF2-40B4-BE49-F238E27FC236}">
                      <a16:creationId xmlns:a16="http://schemas.microsoft.com/office/drawing/2014/main" id="{79458BE8-9D81-4238-B21E-DA70FB11B5AE}"/>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76" name="Freeform: Shape 75">
                <a:extLst>
                  <a:ext uri="{FF2B5EF4-FFF2-40B4-BE49-F238E27FC236}">
                    <a16:creationId xmlns:a16="http://schemas.microsoft.com/office/drawing/2014/main" id="{A1BA813F-0997-4FD3-9D6E-B9F64606297F}"/>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79" name="Group 78">
            <a:extLst>
              <a:ext uri="{FF2B5EF4-FFF2-40B4-BE49-F238E27FC236}">
                <a16:creationId xmlns:a16="http://schemas.microsoft.com/office/drawing/2014/main" id="{E43AD26D-87A0-4AF9-A3AF-1A72140BC62D}"/>
              </a:ext>
            </a:extLst>
          </p:cNvPr>
          <p:cNvGrpSpPr/>
          <p:nvPr/>
        </p:nvGrpSpPr>
        <p:grpSpPr>
          <a:xfrm>
            <a:off x="9603857" y="2140961"/>
            <a:ext cx="2158607" cy="2612572"/>
            <a:chOff x="9603857" y="2140961"/>
            <a:chExt cx="2158607" cy="2612572"/>
          </a:xfrm>
        </p:grpSpPr>
        <p:sp>
          <p:nvSpPr>
            <p:cNvPr id="80" name="Rectangle 79">
              <a:extLst>
                <a:ext uri="{FF2B5EF4-FFF2-40B4-BE49-F238E27FC236}">
                  <a16:creationId xmlns:a16="http://schemas.microsoft.com/office/drawing/2014/main" id="{BB7EB2C2-0586-4DFB-8236-DDF290B38D8F}"/>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81" name="Graphic 4">
              <a:extLst>
                <a:ext uri="{FF2B5EF4-FFF2-40B4-BE49-F238E27FC236}">
                  <a16:creationId xmlns:a16="http://schemas.microsoft.com/office/drawing/2014/main" id="{8AD77125-F088-4D90-A4A7-41504F95EC0A}"/>
                </a:ext>
              </a:extLst>
            </p:cNvPr>
            <p:cNvGrpSpPr/>
            <p:nvPr/>
          </p:nvGrpSpPr>
          <p:grpSpPr>
            <a:xfrm>
              <a:off x="10900461" y="3870261"/>
              <a:ext cx="680268" cy="680268"/>
              <a:chOff x="10873664" y="3912394"/>
              <a:chExt cx="680268" cy="680268"/>
            </a:xfrm>
          </p:grpSpPr>
          <p:sp>
            <p:nvSpPr>
              <p:cNvPr id="82" name="Freeform: Shape 81">
                <a:extLst>
                  <a:ext uri="{FF2B5EF4-FFF2-40B4-BE49-F238E27FC236}">
                    <a16:creationId xmlns:a16="http://schemas.microsoft.com/office/drawing/2014/main" id="{71330999-5BAA-43B9-A4AD-C2F5DB3E221F}"/>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83" name="Graphic 4">
                <a:extLst>
                  <a:ext uri="{FF2B5EF4-FFF2-40B4-BE49-F238E27FC236}">
                    <a16:creationId xmlns:a16="http://schemas.microsoft.com/office/drawing/2014/main" id="{5A338C91-E563-443B-85DA-B265F8CD3C2C}"/>
                  </a:ext>
                </a:extLst>
              </p:cNvPr>
              <p:cNvGrpSpPr/>
              <p:nvPr/>
            </p:nvGrpSpPr>
            <p:grpSpPr>
              <a:xfrm>
                <a:off x="10873664" y="3912394"/>
                <a:ext cx="680268" cy="680268"/>
                <a:chOff x="10873664" y="3912394"/>
                <a:chExt cx="680268" cy="680268"/>
              </a:xfrm>
            </p:grpSpPr>
            <p:sp>
              <p:nvSpPr>
                <p:cNvPr id="84" name="Freeform: Shape 83">
                  <a:extLst>
                    <a:ext uri="{FF2B5EF4-FFF2-40B4-BE49-F238E27FC236}">
                      <a16:creationId xmlns:a16="http://schemas.microsoft.com/office/drawing/2014/main" id="{FF80C0F0-C71F-4DC5-ACE2-5538E36B9303}"/>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9A043502-409D-436D-8FE3-6C625C25D67D}"/>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86" name="Freeform: Shape 85">
                  <a:extLst>
                    <a:ext uri="{FF2B5EF4-FFF2-40B4-BE49-F238E27FC236}">
                      <a16:creationId xmlns:a16="http://schemas.microsoft.com/office/drawing/2014/main" id="{E231D6CA-B5BD-4C1D-B1A2-1382D8F6C442}"/>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grpSp>
        <p:nvGrpSpPr>
          <p:cNvPr id="9" name="Group 8">
            <a:extLst>
              <a:ext uri="{FF2B5EF4-FFF2-40B4-BE49-F238E27FC236}">
                <a16:creationId xmlns:a16="http://schemas.microsoft.com/office/drawing/2014/main" id="{90D9E07B-B9FC-4C61-B099-6A1D24CB2E1C}"/>
              </a:ext>
            </a:extLst>
          </p:cNvPr>
          <p:cNvGrpSpPr/>
          <p:nvPr/>
        </p:nvGrpSpPr>
        <p:grpSpPr>
          <a:xfrm>
            <a:off x="5029927" y="1299821"/>
            <a:ext cx="2158607" cy="4302256"/>
            <a:chOff x="5029927" y="1299821"/>
            <a:chExt cx="2158607" cy="4302256"/>
          </a:xfrm>
        </p:grpSpPr>
        <p:grpSp>
          <p:nvGrpSpPr>
            <p:cNvPr id="8" name="Group 7">
              <a:extLst>
                <a:ext uri="{FF2B5EF4-FFF2-40B4-BE49-F238E27FC236}">
                  <a16:creationId xmlns:a16="http://schemas.microsoft.com/office/drawing/2014/main" id="{0E1A68A0-F315-4125-967D-6AA5EB52029E}"/>
                </a:ext>
              </a:extLst>
            </p:cNvPr>
            <p:cNvGrpSpPr/>
            <p:nvPr/>
          </p:nvGrpSpPr>
          <p:grpSpPr>
            <a:xfrm>
              <a:off x="6332529" y="2975427"/>
              <a:ext cx="701003" cy="752755"/>
              <a:chOff x="6332529" y="7771426"/>
              <a:chExt cx="701003" cy="752755"/>
            </a:xfrm>
          </p:grpSpPr>
          <p:sp>
            <p:nvSpPr>
              <p:cNvPr id="3" name="Freeform: Shape 2">
                <a:extLst>
                  <a:ext uri="{FF2B5EF4-FFF2-40B4-BE49-F238E27FC236}">
                    <a16:creationId xmlns:a16="http://schemas.microsoft.com/office/drawing/2014/main" id="{617071B5-95B0-486B-8194-46E08C63674A}"/>
                  </a:ext>
                </a:extLst>
              </p:cNvPr>
              <p:cNvSpPr/>
              <p:nvPr/>
            </p:nvSpPr>
            <p:spPr>
              <a:xfrm>
                <a:off x="6438973" y="7929622"/>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4" name="Freeform: Shape 3">
                <a:extLst>
                  <a:ext uri="{FF2B5EF4-FFF2-40B4-BE49-F238E27FC236}">
                    <a16:creationId xmlns:a16="http://schemas.microsoft.com/office/drawing/2014/main" id="{2DCAFFCF-1701-4458-8439-D5234C7016CD}"/>
                  </a:ext>
                </a:extLst>
              </p:cNvPr>
              <p:cNvSpPr/>
              <p:nvPr/>
            </p:nvSpPr>
            <p:spPr>
              <a:xfrm>
                <a:off x="6332529" y="8185441"/>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chemeClr val="tx2"/>
              </a:solidFill>
              <a:ln w="584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1C9F0A4E-07E6-4960-881D-BB43011EDBE2}"/>
                  </a:ext>
                </a:extLst>
              </p:cNvPr>
              <p:cNvSpPr/>
              <p:nvPr/>
            </p:nvSpPr>
            <p:spPr>
              <a:xfrm>
                <a:off x="6696557" y="7771426"/>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chemeClr val="tx2"/>
              </a:solidFill>
              <a:ln w="5843" cap="flat">
                <a:noFill/>
                <a:prstDash val="solid"/>
                <a:miter/>
              </a:ln>
            </p:spPr>
            <p:txBody>
              <a:bodyPr rtlCol="0" anchor="ctr"/>
              <a:lstStyle/>
              <a:p>
                <a:endParaRPr lang="en-US"/>
              </a:p>
            </p:txBody>
          </p:sp>
        </p:grpSp>
        <p:grpSp>
          <p:nvGrpSpPr>
            <p:cNvPr id="87" name="Group 86">
              <a:extLst>
                <a:ext uri="{FF2B5EF4-FFF2-40B4-BE49-F238E27FC236}">
                  <a16:creationId xmlns:a16="http://schemas.microsoft.com/office/drawing/2014/main" id="{64E71839-7757-4B11-8684-6A8C4080A3A1}"/>
                </a:ext>
              </a:extLst>
            </p:cNvPr>
            <p:cNvGrpSpPr/>
            <p:nvPr/>
          </p:nvGrpSpPr>
          <p:grpSpPr>
            <a:xfrm>
              <a:off x="5029927" y="1299821"/>
              <a:ext cx="2158607" cy="4302256"/>
              <a:chOff x="455995" y="1299821"/>
              <a:chExt cx="2158607" cy="4302256"/>
            </a:xfrm>
          </p:grpSpPr>
          <p:sp>
            <p:nvSpPr>
              <p:cNvPr id="88" name="Rectangle 87">
                <a:extLst>
                  <a:ext uri="{FF2B5EF4-FFF2-40B4-BE49-F238E27FC236}">
                    <a16:creationId xmlns:a16="http://schemas.microsoft.com/office/drawing/2014/main" id="{6442AA5E-2E24-4C92-9787-02C777033D7C}"/>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Sentinel</a:t>
                </a:r>
              </a:p>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a:t>
                </a:r>
                <a:b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b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Defender for IoT</a:t>
                </a:r>
              </a:p>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Sphere</a:t>
                </a:r>
              </a:p>
            </p:txBody>
          </p:sp>
          <p:sp>
            <p:nvSpPr>
              <p:cNvPr id="89" name="Rectangle 88">
                <a:extLst>
                  <a:ext uri="{FF2B5EF4-FFF2-40B4-BE49-F238E27FC236}">
                    <a16:creationId xmlns:a16="http://schemas.microsoft.com/office/drawing/2014/main" id="{C0E5BE08-7623-4AA7-95A6-6E2DD26E4E7E}"/>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72273" rtl="0" eaLnBrk="1" fontAlgn="base" latinLnBrk="0" hangingPunct="1">
                  <a:lnSpc>
                    <a:spcPct val="100000"/>
                  </a:lnSpc>
                  <a:spcBef>
                    <a:spcPts val="588"/>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Secure data everywhere</a:t>
                </a:r>
              </a:p>
            </p:txBody>
          </p:sp>
        </p:grpSp>
      </p:grpSp>
    </p:spTree>
    <p:extLst>
      <p:ext uri="{BB962C8B-B14F-4D97-AF65-F5344CB8AC3E}">
        <p14:creationId xmlns:p14="http://schemas.microsoft.com/office/powerpoint/2010/main" val="2051485027"/>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2DCD0D5D-AE4D-411D-8BA7-B1A126F24A7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2" name="Title 11">
            <a:extLst>
              <a:ext uri="{FF2B5EF4-FFF2-40B4-BE49-F238E27FC236}">
                <a16:creationId xmlns:a16="http://schemas.microsoft.com/office/drawing/2014/main" id="{B8B83ACF-EF43-4342-A567-0CEC1DF846B2}"/>
              </a:ext>
            </a:extLst>
          </p:cNvPr>
          <p:cNvSpPr>
            <a:spLocks noGrp="1"/>
          </p:cNvSpPr>
          <p:nvPr>
            <p:ph type="title"/>
          </p:nvPr>
        </p:nvSpPr>
        <p:spPr/>
        <p:txBody>
          <a:bodyPr/>
          <a:lstStyle/>
          <a:p>
            <a:r>
              <a:rPr lang="en-US" sz="2800">
                <a:solidFill>
                  <a:schemeClr val="bg1"/>
                </a:solidFill>
              </a:rPr>
              <a:t>Azure IoT security</a:t>
            </a:r>
          </a:p>
        </p:txBody>
      </p:sp>
      <p:sp>
        <p:nvSpPr>
          <p:cNvPr id="2" name="Rectangle 1">
            <a:extLst>
              <a:ext uri="{FF2B5EF4-FFF2-40B4-BE49-F238E27FC236}">
                <a16:creationId xmlns:a16="http://schemas.microsoft.com/office/drawing/2014/main" id="{23D23A5B-598A-4593-9116-E08A2FBF29BB}"/>
              </a:ext>
            </a:extLst>
          </p:cNvPr>
          <p:cNvSpPr/>
          <p:nvPr/>
        </p:nvSpPr>
        <p:spPr>
          <a:xfrm>
            <a:off x="455995" y="1096373"/>
            <a:ext cx="7614463" cy="246221"/>
          </a:xfrm>
          <a:prstGeom prst="rect">
            <a:avLst/>
          </a:prstGeom>
        </p:spPr>
        <p:txBody>
          <a:bodyPr wrap="square" lIns="0" tIns="0" rIns="0" bIns="0">
            <a:spAutoFit/>
          </a:bodyPr>
          <a:lstStyle/>
          <a:p>
            <a:r>
              <a:rPr lang="en-US" sz="1600">
                <a:solidFill>
                  <a:schemeClr val="bg1"/>
                </a:solidFill>
              </a:rPr>
              <a:t>End-to-end threat protection for IoT solutions</a:t>
            </a:r>
          </a:p>
        </p:txBody>
      </p:sp>
      <p:grpSp>
        <p:nvGrpSpPr>
          <p:cNvPr id="20" name="Group 19">
            <a:extLst>
              <a:ext uri="{FF2B5EF4-FFF2-40B4-BE49-F238E27FC236}">
                <a16:creationId xmlns:a16="http://schemas.microsoft.com/office/drawing/2014/main" id="{96DE4BAF-0AEE-459B-A830-978CA140F92F}"/>
              </a:ext>
            </a:extLst>
          </p:cNvPr>
          <p:cNvGrpSpPr/>
          <p:nvPr/>
        </p:nvGrpSpPr>
        <p:grpSpPr>
          <a:xfrm>
            <a:off x="426428" y="1096373"/>
            <a:ext cx="11334430" cy="5304427"/>
            <a:chOff x="426428" y="1096373"/>
            <a:chExt cx="11334430" cy="5304427"/>
          </a:xfrm>
        </p:grpSpPr>
        <p:sp>
          <p:nvSpPr>
            <p:cNvPr id="89" name="Rectangle 88">
              <a:extLst>
                <a:ext uri="{FF2B5EF4-FFF2-40B4-BE49-F238E27FC236}">
                  <a16:creationId xmlns:a16="http://schemas.microsoft.com/office/drawing/2014/main" id="{889573A4-64CF-4464-A636-342D5836D676}"/>
                </a:ext>
              </a:extLst>
            </p:cNvPr>
            <p:cNvSpPr/>
            <p:nvPr/>
          </p:nvSpPr>
          <p:spPr bwMode="auto">
            <a:xfrm>
              <a:off x="426428" y="1587375"/>
              <a:ext cx="11334430" cy="4813425"/>
            </a:xfrm>
            <a:prstGeom prst="rect">
              <a:avLst/>
            </a:prstGeom>
            <a:noFill/>
            <a:ln w="38100" cap="flat" cmpd="sng" algn="ctr">
              <a:gradFill>
                <a:gsLst>
                  <a:gs pos="0">
                    <a:schemeClr val="accent5"/>
                  </a:gs>
                  <a:gs pos="100000">
                    <a:schemeClr val="tx2"/>
                  </a:gs>
                </a:gsLst>
                <a:lin ang="2700000" scaled="0"/>
              </a:gra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4" name="Oval 3">
              <a:extLst>
                <a:ext uri="{FF2B5EF4-FFF2-40B4-BE49-F238E27FC236}">
                  <a16:creationId xmlns:a16="http://schemas.microsoft.com/office/drawing/2014/main" id="{FB2765FF-B288-4BE5-A08A-C21F35B5D51A}"/>
                </a:ext>
              </a:extLst>
            </p:cNvPr>
            <p:cNvSpPr/>
            <p:nvPr/>
          </p:nvSpPr>
          <p:spPr bwMode="auto">
            <a:xfrm>
              <a:off x="5571270" y="1096373"/>
              <a:ext cx="1049461" cy="1049461"/>
            </a:xfrm>
            <a:prstGeom prst="ellipse">
              <a:avLst/>
            </a:prstGeom>
            <a:solidFill>
              <a:schemeClr val="tx1"/>
            </a:solidFill>
            <a:ln w="38100" cap="flat" cmpd="sng" algn="ctr">
              <a:gradFill>
                <a:gsLst>
                  <a:gs pos="0">
                    <a:schemeClr val="accent5"/>
                  </a:gs>
                  <a:gs pos="100000">
                    <a:schemeClr val="tx2"/>
                  </a:gs>
                </a:gsLst>
                <a:lin ang="5400000" scaled="1"/>
              </a:grad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pPr>
              <a:endParaRPr lang="en-US" sz="2353" kern="0" err="1">
                <a:gradFill>
                  <a:gsLst>
                    <a:gs pos="0">
                      <a:srgbClr val="FFFFFF"/>
                    </a:gs>
                    <a:gs pos="100000">
                      <a:srgbClr val="FFFFFF"/>
                    </a:gs>
                  </a:gsLst>
                  <a:lin ang="5400000" scaled="0"/>
                </a:gradFill>
                <a:latin typeface="Segoe UI"/>
                <a:cs typeface="Segoe UI" pitchFamily="34" charset="0"/>
              </a:endParaRPr>
            </a:p>
          </p:txBody>
        </p:sp>
        <p:sp>
          <p:nvSpPr>
            <p:cNvPr id="87" name="TextBox 86">
              <a:extLst>
                <a:ext uri="{FF2B5EF4-FFF2-40B4-BE49-F238E27FC236}">
                  <a16:creationId xmlns:a16="http://schemas.microsoft.com/office/drawing/2014/main" id="{93C2A371-9EC5-42FB-9857-3FEFED602E42}"/>
                </a:ext>
              </a:extLst>
            </p:cNvPr>
            <p:cNvSpPr txBox="1"/>
            <p:nvPr/>
          </p:nvSpPr>
          <p:spPr>
            <a:xfrm>
              <a:off x="9397836" y="5418327"/>
              <a:ext cx="2293717" cy="338554"/>
            </a:xfrm>
            <a:prstGeom prst="rect">
              <a:avLst/>
            </a:prstGeom>
            <a:noFill/>
          </p:spPr>
          <p:txBody>
            <a:bodyPr wrap="square">
              <a:spAutoFit/>
            </a:bodyPr>
            <a:lstStyle/>
            <a:p>
              <a:pPr algn="ctr" defTabSz="914192">
                <a:defRPr/>
              </a:pPr>
              <a:r>
                <a:rPr lang="en-US" sz="1600" b="1" kern="0">
                  <a:solidFill>
                    <a:schemeClr val="bg1"/>
                  </a:solidFill>
                  <a:latin typeface="+mj-lt"/>
                </a:rPr>
                <a:t>Azure IoT Hub</a:t>
              </a:r>
            </a:p>
          </p:txBody>
        </p:sp>
        <p:sp>
          <p:nvSpPr>
            <p:cNvPr id="84" name="TextBox 83">
              <a:extLst>
                <a:ext uri="{FF2B5EF4-FFF2-40B4-BE49-F238E27FC236}">
                  <a16:creationId xmlns:a16="http://schemas.microsoft.com/office/drawing/2014/main" id="{2179BCFD-F965-4BC6-833D-34FAF7D37B39}"/>
                </a:ext>
              </a:extLst>
            </p:cNvPr>
            <p:cNvSpPr txBox="1"/>
            <p:nvPr/>
          </p:nvSpPr>
          <p:spPr>
            <a:xfrm>
              <a:off x="8147232" y="3403587"/>
              <a:ext cx="2197267" cy="338554"/>
            </a:xfrm>
            <a:prstGeom prst="rect">
              <a:avLst/>
            </a:prstGeom>
            <a:noFill/>
          </p:spPr>
          <p:txBody>
            <a:bodyPr wrap="square">
              <a:spAutoFit/>
            </a:bodyPr>
            <a:lstStyle/>
            <a:p>
              <a:pPr algn="ctr" defTabSz="914192">
                <a:defRPr/>
              </a:pPr>
              <a:r>
                <a:rPr lang="en-US" sz="1600" b="1" kern="0">
                  <a:solidFill>
                    <a:schemeClr val="bg1"/>
                  </a:solidFill>
                  <a:latin typeface="+mj-lt"/>
                </a:rPr>
                <a:t>Azure Sphere</a:t>
              </a:r>
            </a:p>
          </p:txBody>
        </p:sp>
        <p:sp>
          <p:nvSpPr>
            <p:cNvPr id="85" name="TextBox 84">
              <a:extLst>
                <a:ext uri="{FF2B5EF4-FFF2-40B4-BE49-F238E27FC236}">
                  <a16:creationId xmlns:a16="http://schemas.microsoft.com/office/drawing/2014/main" id="{6973BA20-D723-4CDE-AAB5-DAE88CA02B1E}"/>
                </a:ext>
              </a:extLst>
            </p:cNvPr>
            <p:cNvSpPr txBox="1"/>
            <p:nvPr/>
          </p:nvSpPr>
          <p:spPr>
            <a:xfrm>
              <a:off x="5004078" y="3363448"/>
              <a:ext cx="2197267" cy="338554"/>
            </a:xfrm>
            <a:prstGeom prst="rect">
              <a:avLst/>
            </a:prstGeom>
            <a:noFill/>
          </p:spPr>
          <p:txBody>
            <a:bodyPr wrap="square">
              <a:spAutoFit/>
            </a:bodyPr>
            <a:lstStyle/>
            <a:p>
              <a:pPr algn="ctr" defTabSz="914192">
                <a:defRPr/>
              </a:pPr>
              <a:r>
                <a:rPr lang="en-US" sz="1600" b="1" kern="0">
                  <a:solidFill>
                    <a:schemeClr val="bg1"/>
                  </a:solidFill>
                  <a:latin typeface="+mj-lt"/>
                </a:rPr>
                <a:t>Azure Sentinel</a:t>
              </a:r>
            </a:p>
          </p:txBody>
        </p:sp>
        <p:sp>
          <p:nvSpPr>
            <p:cNvPr id="88" name="TextBox 87">
              <a:extLst>
                <a:ext uri="{FF2B5EF4-FFF2-40B4-BE49-F238E27FC236}">
                  <a16:creationId xmlns:a16="http://schemas.microsoft.com/office/drawing/2014/main" id="{3C74DE11-2EB0-43CA-BBC2-2F177B2EE665}"/>
                </a:ext>
              </a:extLst>
            </p:cNvPr>
            <p:cNvSpPr txBox="1"/>
            <p:nvPr/>
          </p:nvSpPr>
          <p:spPr>
            <a:xfrm>
              <a:off x="3897874" y="5433138"/>
              <a:ext cx="2293717" cy="338540"/>
            </a:xfrm>
            <a:prstGeom prst="rect">
              <a:avLst/>
            </a:prstGeom>
            <a:noFill/>
          </p:spPr>
          <p:txBody>
            <a:bodyPr wrap="square" lIns="91427" tIns="45713" rIns="91427" bIns="45713" anchor="t">
              <a:spAutoFit/>
            </a:bodyPr>
            <a:lstStyle/>
            <a:p>
              <a:pPr algn="ctr" defTabSz="914192">
                <a:defRPr/>
              </a:pPr>
              <a:r>
                <a:rPr lang="en-US" sz="1600" b="1" kern="0">
                  <a:solidFill>
                    <a:schemeClr val="bg1"/>
                  </a:solidFill>
                  <a:latin typeface="+mj-lt"/>
                </a:rPr>
                <a:t>Azure IoT Central</a:t>
              </a:r>
            </a:p>
          </p:txBody>
        </p:sp>
        <p:sp>
          <p:nvSpPr>
            <p:cNvPr id="92" name="TextBox 91">
              <a:extLst>
                <a:ext uri="{FF2B5EF4-FFF2-40B4-BE49-F238E27FC236}">
                  <a16:creationId xmlns:a16="http://schemas.microsoft.com/office/drawing/2014/main" id="{95A4A2C3-BC8D-4AE0-AC14-86ED41BE3431}"/>
                </a:ext>
              </a:extLst>
            </p:cNvPr>
            <p:cNvSpPr txBox="1"/>
            <p:nvPr/>
          </p:nvSpPr>
          <p:spPr>
            <a:xfrm>
              <a:off x="6674406" y="5433124"/>
              <a:ext cx="2197267" cy="338554"/>
            </a:xfrm>
            <a:prstGeom prst="rect">
              <a:avLst/>
            </a:prstGeom>
            <a:noFill/>
          </p:spPr>
          <p:txBody>
            <a:bodyPr wrap="square">
              <a:spAutoFit/>
            </a:bodyPr>
            <a:lstStyle/>
            <a:p>
              <a:pPr algn="ctr" defTabSz="914192">
                <a:defRPr/>
              </a:pPr>
              <a:r>
                <a:rPr lang="en-US" sz="1600" b="1" kern="0">
                  <a:solidFill>
                    <a:schemeClr val="bg1"/>
                  </a:solidFill>
                  <a:latin typeface="+mj-lt"/>
                </a:rPr>
                <a:t>Azure IoT Edge </a:t>
              </a:r>
            </a:p>
          </p:txBody>
        </p:sp>
        <p:grpSp>
          <p:nvGrpSpPr>
            <p:cNvPr id="95" name="Group 94">
              <a:extLst>
                <a:ext uri="{FF2B5EF4-FFF2-40B4-BE49-F238E27FC236}">
                  <a16:creationId xmlns:a16="http://schemas.microsoft.com/office/drawing/2014/main" id="{1F010559-521A-407B-9E76-C098DA700810}"/>
                </a:ext>
              </a:extLst>
            </p:cNvPr>
            <p:cNvGrpSpPr/>
            <p:nvPr/>
          </p:nvGrpSpPr>
          <p:grpSpPr>
            <a:xfrm>
              <a:off x="10124296" y="4560880"/>
              <a:ext cx="840798" cy="555204"/>
              <a:chOff x="9043380" y="2961896"/>
              <a:chExt cx="1458355" cy="928898"/>
            </a:xfrm>
          </p:grpSpPr>
          <p:sp>
            <p:nvSpPr>
              <p:cNvPr id="96" name="Freeform 6">
                <a:extLst>
                  <a:ext uri="{FF2B5EF4-FFF2-40B4-BE49-F238E27FC236}">
                    <a16:creationId xmlns:a16="http://schemas.microsoft.com/office/drawing/2014/main" id="{2C8A8004-F441-4917-993C-C03DCC35DC76}"/>
                  </a:ext>
                </a:extLst>
              </p:cNvPr>
              <p:cNvSpPr>
                <a:spLocks/>
              </p:cNvSpPr>
              <p:nvPr/>
            </p:nvSpPr>
            <p:spPr bwMode="auto">
              <a:xfrm>
                <a:off x="9043380" y="2961896"/>
                <a:ext cx="1196103" cy="659708"/>
              </a:xfrm>
              <a:custGeom>
                <a:avLst/>
                <a:gdLst>
                  <a:gd name="T0" fmla="*/ 270 w 313"/>
                  <a:gd name="T1" fmla="*/ 60 h 172"/>
                  <a:gd name="T2" fmla="*/ 270 w 313"/>
                  <a:gd name="T3" fmla="*/ 60 h 172"/>
                  <a:gd name="T4" fmla="*/ 260 w 313"/>
                  <a:gd name="T5" fmla="*/ 43 h 172"/>
                  <a:gd name="T6" fmla="*/ 243 w 313"/>
                  <a:gd name="T7" fmla="*/ 31 h 172"/>
                  <a:gd name="T8" fmla="*/ 207 w 313"/>
                  <a:gd name="T9" fmla="*/ 29 h 172"/>
                  <a:gd name="T10" fmla="*/ 193 w 313"/>
                  <a:gd name="T11" fmla="*/ 34 h 172"/>
                  <a:gd name="T12" fmla="*/ 187 w 313"/>
                  <a:gd name="T13" fmla="*/ 37 h 172"/>
                  <a:gd name="T14" fmla="*/ 183 w 313"/>
                  <a:gd name="T15" fmla="*/ 31 h 172"/>
                  <a:gd name="T16" fmla="*/ 159 w 313"/>
                  <a:gd name="T17" fmla="*/ 8 h 172"/>
                  <a:gd name="T18" fmla="*/ 127 w 313"/>
                  <a:gd name="T19" fmla="*/ 0 h 172"/>
                  <a:gd name="T20" fmla="*/ 108 w 313"/>
                  <a:gd name="T21" fmla="*/ 3 h 172"/>
                  <a:gd name="T22" fmla="*/ 89 w 313"/>
                  <a:gd name="T23" fmla="*/ 11 h 172"/>
                  <a:gd name="T24" fmla="*/ 74 w 313"/>
                  <a:gd name="T25" fmla="*/ 25 h 172"/>
                  <a:gd name="T26" fmla="*/ 63 w 313"/>
                  <a:gd name="T27" fmla="*/ 44 h 172"/>
                  <a:gd name="T28" fmla="*/ 58 w 313"/>
                  <a:gd name="T29" fmla="*/ 65 h 172"/>
                  <a:gd name="T30" fmla="*/ 58 w 313"/>
                  <a:gd name="T31" fmla="*/ 71 h 172"/>
                  <a:gd name="T32" fmla="*/ 51 w 313"/>
                  <a:gd name="T33" fmla="*/ 72 h 172"/>
                  <a:gd name="T34" fmla="*/ 31 w 313"/>
                  <a:gd name="T35" fmla="*/ 75 h 172"/>
                  <a:gd name="T36" fmla="*/ 15 w 313"/>
                  <a:gd name="T37" fmla="*/ 85 h 172"/>
                  <a:gd name="T38" fmla="*/ 4 w 313"/>
                  <a:gd name="T39" fmla="*/ 99 h 172"/>
                  <a:gd name="T40" fmla="*/ 0 w 313"/>
                  <a:gd name="T41" fmla="*/ 118 h 172"/>
                  <a:gd name="T42" fmla="*/ 4 w 313"/>
                  <a:gd name="T43" fmla="*/ 141 h 172"/>
                  <a:gd name="T44" fmla="*/ 14 w 313"/>
                  <a:gd name="T45" fmla="*/ 158 h 172"/>
                  <a:gd name="T46" fmla="*/ 30 w 313"/>
                  <a:gd name="T47" fmla="*/ 168 h 172"/>
                  <a:gd name="T48" fmla="*/ 53 w 313"/>
                  <a:gd name="T49" fmla="*/ 172 h 172"/>
                  <a:gd name="T50" fmla="*/ 279 w 313"/>
                  <a:gd name="T51" fmla="*/ 172 h 172"/>
                  <a:gd name="T52" fmla="*/ 292 w 313"/>
                  <a:gd name="T53" fmla="*/ 169 h 172"/>
                  <a:gd name="T54" fmla="*/ 303 w 313"/>
                  <a:gd name="T55" fmla="*/ 160 h 172"/>
                  <a:gd name="T56" fmla="*/ 311 w 313"/>
                  <a:gd name="T57" fmla="*/ 147 h 172"/>
                  <a:gd name="T58" fmla="*/ 313 w 313"/>
                  <a:gd name="T59" fmla="*/ 133 h 172"/>
                  <a:gd name="T60" fmla="*/ 311 w 313"/>
                  <a:gd name="T61" fmla="*/ 119 h 172"/>
                  <a:gd name="T62" fmla="*/ 304 w 313"/>
                  <a:gd name="T63" fmla="*/ 107 h 172"/>
                  <a:gd name="T64" fmla="*/ 294 w 313"/>
                  <a:gd name="T65" fmla="*/ 98 h 172"/>
                  <a:gd name="T66" fmla="*/ 281 w 313"/>
                  <a:gd name="T67" fmla="*/ 94 h 172"/>
                  <a:gd name="T68" fmla="*/ 273 w 313"/>
                  <a:gd name="T69" fmla="*/ 94 h 172"/>
                  <a:gd name="T70" fmla="*/ 274 w 313"/>
                  <a:gd name="T71" fmla="*/ 82 h 172"/>
                  <a:gd name="T72" fmla="*/ 270 w 313"/>
                  <a:gd name="T73" fmla="*/ 60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3" h="172">
                    <a:moveTo>
                      <a:pt x="270" y="60"/>
                    </a:moveTo>
                    <a:lnTo>
                      <a:pt x="270" y="60"/>
                    </a:lnTo>
                    <a:cubicBezTo>
                      <a:pt x="268" y="53"/>
                      <a:pt x="264" y="47"/>
                      <a:pt x="260" y="43"/>
                    </a:cubicBezTo>
                    <a:cubicBezTo>
                      <a:pt x="255" y="38"/>
                      <a:pt x="250" y="34"/>
                      <a:pt x="243" y="31"/>
                    </a:cubicBezTo>
                    <a:cubicBezTo>
                      <a:pt x="233" y="27"/>
                      <a:pt x="222" y="25"/>
                      <a:pt x="207" y="29"/>
                    </a:cubicBezTo>
                    <a:cubicBezTo>
                      <a:pt x="201" y="30"/>
                      <a:pt x="197" y="32"/>
                      <a:pt x="193" y="34"/>
                    </a:cubicBezTo>
                    <a:lnTo>
                      <a:pt x="187" y="37"/>
                    </a:lnTo>
                    <a:lnTo>
                      <a:pt x="183" y="31"/>
                    </a:lnTo>
                    <a:cubicBezTo>
                      <a:pt x="176" y="21"/>
                      <a:pt x="168" y="14"/>
                      <a:pt x="159" y="8"/>
                    </a:cubicBezTo>
                    <a:cubicBezTo>
                      <a:pt x="150" y="3"/>
                      <a:pt x="139" y="0"/>
                      <a:pt x="127" y="0"/>
                    </a:cubicBezTo>
                    <a:cubicBezTo>
                      <a:pt x="121" y="0"/>
                      <a:pt x="114" y="1"/>
                      <a:pt x="108" y="3"/>
                    </a:cubicBezTo>
                    <a:cubicBezTo>
                      <a:pt x="101" y="4"/>
                      <a:pt x="94" y="7"/>
                      <a:pt x="89" y="11"/>
                    </a:cubicBezTo>
                    <a:cubicBezTo>
                      <a:pt x="83" y="15"/>
                      <a:pt x="78" y="20"/>
                      <a:pt x="74" y="25"/>
                    </a:cubicBezTo>
                    <a:cubicBezTo>
                      <a:pt x="69" y="31"/>
                      <a:pt x="66" y="37"/>
                      <a:pt x="63" y="44"/>
                    </a:cubicBezTo>
                    <a:cubicBezTo>
                      <a:pt x="60" y="50"/>
                      <a:pt x="59" y="57"/>
                      <a:pt x="58" y="65"/>
                    </a:cubicBezTo>
                    <a:lnTo>
                      <a:pt x="58" y="71"/>
                    </a:lnTo>
                    <a:lnTo>
                      <a:pt x="51" y="72"/>
                    </a:lnTo>
                    <a:cubicBezTo>
                      <a:pt x="44" y="72"/>
                      <a:pt x="37" y="73"/>
                      <a:pt x="31" y="75"/>
                    </a:cubicBezTo>
                    <a:cubicBezTo>
                      <a:pt x="25" y="77"/>
                      <a:pt x="20" y="81"/>
                      <a:pt x="15" y="85"/>
                    </a:cubicBezTo>
                    <a:cubicBezTo>
                      <a:pt x="11" y="89"/>
                      <a:pt x="7" y="93"/>
                      <a:pt x="4" y="99"/>
                    </a:cubicBezTo>
                    <a:cubicBezTo>
                      <a:pt x="2" y="104"/>
                      <a:pt x="0" y="111"/>
                      <a:pt x="0" y="118"/>
                    </a:cubicBezTo>
                    <a:cubicBezTo>
                      <a:pt x="0" y="127"/>
                      <a:pt x="2" y="134"/>
                      <a:pt x="4" y="141"/>
                    </a:cubicBezTo>
                    <a:cubicBezTo>
                      <a:pt x="6" y="147"/>
                      <a:pt x="10" y="153"/>
                      <a:pt x="14" y="158"/>
                    </a:cubicBezTo>
                    <a:cubicBezTo>
                      <a:pt x="18" y="162"/>
                      <a:pt x="24" y="166"/>
                      <a:pt x="30" y="168"/>
                    </a:cubicBezTo>
                    <a:cubicBezTo>
                      <a:pt x="37" y="171"/>
                      <a:pt x="44" y="172"/>
                      <a:pt x="53" y="172"/>
                    </a:cubicBezTo>
                    <a:lnTo>
                      <a:pt x="279" y="172"/>
                    </a:lnTo>
                    <a:cubicBezTo>
                      <a:pt x="284" y="172"/>
                      <a:pt x="288" y="171"/>
                      <a:pt x="292" y="169"/>
                    </a:cubicBezTo>
                    <a:cubicBezTo>
                      <a:pt x="296" y="166"/>
                      <a:pt x="300" y="164"/>
                      <a:pt x="303" y="160"/>
                    </a:cubicBezTo>
                    <a:cubicBezTo>
                      <a:pt x="306" y="156"/>
                      <a:pt x="309" y="152"/>
                      <a:pt x="311" y="147"/>
                    </a:cubicBezTo>
                    <a:cubicBezTo>
                      <a:pt x="312" y="143"/>
                      <a:pt x="313" y="138"/>
                      <a:pt x="313" y="133"/>
                    </a:cubicBezTo>
                    <a:cubicBezTo>
                      <a:pt x="313" y="128"/>
                      <a:pt x="312" y="123"/>
                      <a:pt x="311" y="119"/>
                    </a:cubicBezTo>
                    <a:cubicBezTo>
                      <a:pt x="309" y="114"/>
                      <a:pt x="307" y="110"/>
                      <a:pt x="304" y="107"/>
                    </a:cubicBezTo>
                    <a:cubicBezTo>
                      <a:pt x="302" y="103"/>
                      <a:pt x="298" y="100"/>
                      <a:pt x="294" y="98"/>
                    </a:cubicBezTo>
                    <a:cubicBezTo>
                      <a:pt x="290" y="96"/>
                      <a:pt x="286" y="95"/>
                      <a:pt x="281" y="94"/>
                    </a:cubicBezTo>
                    <a:lnTo>
                      <a:pt x="273" y="94"/>
                    </a:lnTo>
                    <a:lnTo>
                      <a:pt x="274" y="82"/>
                    </a:lnTo>
                    <a:cubicBezTo>
                      <a:pt x="274" y="74"/>
                      <a:pt x="273" y="67"/>
                      <a:pt x="270" y="60"/>
                    </a:cubicBezTo>
                    <a:close/>
                  </a:path>
                </a:pathLst>
              </a:custGeom>
              <a:solidFill>
                <a:schemeClr val="bg1"/>
              </a:solidFill>
              <a:ln w="0">
                <a:noFill/>
                <a:prstDash val="solid"/>
                <a:round/>
                <a:headEnd/>
                <a:tailEnd/>
              </a:ln>
            </p:spPr>
            <p:txBody>
              <a:bodyPr vert="horz" wrap="square" lIns="89617" tIns="44808" rIns="89617" bIns="44808" numCol="1" anchor="t" anchorCtr="0" compatLnSpc="1">
                <a:prstTxWarp prst="textNoShape">
                  <a:avLst/>
                </a:prstTxWarp>
              </a:bodyPr>
              <a:lstStyle/>
              <a:p>
                <a:pPr defTabSz="914016">
                  <a:defRPr/>
                </a:pPr>
                <a:endParaRPr lang="en-US" sz="1765" kern="0">
                  <a:solidFill>
                    <a:schemeClr val="bg1"/>
                  </a:solidFill>
                  <a:latin typeface="Segoe UI"/>
                </a:endParaRPr>
              </a:p>
            </p:txBody>
          </p:sp>
          <p:grpSp>
            <p:nvGrpSpPr>
              <p:cNvPr id="97" name="Group 96">
                <a:extLst>
                  <a:ext uri="{FF2B5EF4-FFF2-40B4-BE49-F238E27FC236}">
                    <a16:creationId xmlns:a16="http://schemas.microsoft.com/office/drawing/2014/main" id="{62ACC330-B40D-4C59-8450-2DD0CC5C5FDC}"/>
                  </a:ext>
                </a:extLst>
              </p:cNvPr>
              <p:cNvGrpSpPr/>
              <p:nvPr/>
            </p:nvGrpSpPr>
            <p:grpSpPr>
              <a:xfrm>
                <a:off x="9847577" y="3231086"/>
                <a:ext cx="654158" cy="659708"/>
                <a:chOff x="10351024" y="3989686"/>
                <a:chExt cx="379641" cy="382863"/>
              </a:xfrm>
            </p:grpSpPr>
            <p:sp>
              <p:nvSpPr>
                <p:cNvPr id="98" name="Rectangle 97">
                  <a:extLst>
                    <a:ext uri="{FF2B5EF4-FFF2-40B4-BE49-F238E27FC236}">
                      <a16:creationId xmlns:a16="http://schemas.microsoft.com/office/drawing/2014/main" id="{98FF8FE3-94C6-4E28-A2E3-AB5295C4981E}"/>
                    </a:ext>
                  </a:extLst>
                </p:cNvPr>
                <p:cNvSpPr/>
                <p:nvPr/>
              </p:nvSpPr>
              <p:spPr bwMode="auto">
                <a:xfrm rot="19125560" flipH="1">
                  <a:off x="10481265" y="4049972"/>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cs typeface="Segoe UI" pitchFamily="34" charset="0"/>
                  </a:endParaRPr>
                </a:p>
              </p:txBody>
            </p:sp>
            <p:sp>
              <p:nvSpPr>
                <p:cNvPr id="99" name="Rectangle 98">
                  <a:extLst>
                    <a:ext uri="{FF2B5EF4-FFF2-40B4-BE49-F238E27FC236}">
                      <a16:creationId xmlns:a16="http://schemas.microsoft.com/office/drawing/2014/main" id="{2165BAFD-284C-4B74-8954-EAC17C6F80CA}"/>
                    </a:ext>
                  </a:extLst>
                </p:cNvPr>
                <p:cNvSpPr/>
                <p:nvPr/>
              </p:nvSpPr>
              <p:spPr bwMode="auto">
                <a:xfrm rot="2161206" flipH="1">
                  <a:off x="10595091" y="4024737"/>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0" name="Rectangle 99">
                  <a:extLst>
                    <a:ext uri="{FF2B5EF4-FFF2-40B4-BE49-F238E27FC236}">
                      <a16:creationId xmlns:a16="http://schemas.microsoft.com/office/drawing/2014/main" id="{F623F6C0-9449-44FB-9F52-517AC33A841D}"/>
                    </a:ext>
                  </a:extLst>
                </p:cNvPr>
                <p:cNvSpPr/>
                <p:nvPr/>
              </p:nvSpPr>
              <p:spPr bwMode="auto">
                <a:xfrm rot="3931757" flipH="1">
                  <a:off x="10456452" y="4159000"/>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cs typeface="Segoe UI" pitchFamily="34" charset="0"/>
                  </a:endParaRPr>
                </a:p>
              </p:txBody>
            </p:sp>
            <p:sp>
              <p:nvSpPr>
                <p:cNvPr id="101" name="Rectangle 100">
                  <a:extLst>
                    <a:ext uri="{FF2B5EF4-FFF2-40B4-BE49-F238E27FC236}">
                      <a16:creationId xmlns:a16="http://schemas.microsoft.com/office/drawing/2014/main" id="{7950BF16-E50A-4828-B9AD-F62A3123D328}"/>
                    </a:ext>
                  </a:extLst>
                </p:cNvPr>
                <p:cNvSpPr/>
                <p:nvPr/>
              </p:nvSpPr>
              <p:spPr bwMode="auto">
                <a:xfrm rot="16538738" flipH="1">
                  <a:off x="10611276" y="4124704"/>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cs typeface="Segoe UI" pitchFamily="34" charset="0"/>
                  </a:endParaRPr>
                </a:p>
              </p:txBody>
            </p:sp>
            <p:sp>
              <p:nvSpPr>
                <p:cNvPr id="102" name="Rectangle 101">
                  <a:extLst>
                    <a:ext uri="{FF2B5EF4-FFF2-40B4-BE49-F238E27FC236}">
                      <a16:creationId xmlns:a16="http://schemas.microsoft.com/office/drawing/2014/main" id="{46A8FA54-88ED-426F-8D96-BBFB16C4D038}"/>
                    </a:ext>
                  </a:extLst>
                </p:cNvPr>
                <p:cNvSpPr/>
                <p:nvPr/>
              </p:nvSpPr>
              <p:spPr bwMode="auto">
                <a:xfrm rot="20658908" flipH="1">
                  <a:off x="10562418" y="4195199"/>
                  <a:ext cx="18288" cy="133937"/>
                </a:xfrm>
                <a:prstGeom prst="rect">
                  <a:avLst/>
                </a:prstGeom>
                <a:solidFill>
                  <a:srgbClr val="8661C5"/>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cs typeface="Segoe UI" pitchFamily="34" charset="0"/>
                  </a:endParaRPr>
                </a:p>
              </p:txBody>
            </p:sp>
            <p:grpSp>
              <p:nvGrpSpPr>
                <p:cNvPr id="103" name="Group 102">
                  <a:extLst>
                    <a:ext uri="{FF2B5EF4-FFF2-40B4-BE49-F238E27FC236}">
                      <a16:creationId xmlns:a16="http://schemas.microsoft.com/office/drawing/2014/main" id="{6A5305A1-F3DB-43FF-A8BD-D995CB9DA5A2}"/>
                    </a:ext>
                  </a:extLst>
                </p:cNvPr>
                <p:cNvGrpSpPr/>
                <p:nvPr/>
              </p:nvGrpSpPr>
              <p:grpSpPr>
                <a:xfrm>
                  <a:off x="10351024" y="3989686"/>
                  <a:ext cx="379641" cy="382863"/>
                  <a:chOff x="10351024" y="3989686"/>
                  <a:chExt cx="379641" cy="382863"/>
                </a:xfrm>
              </p:grpSpPr>
              <p:sp>
                <p:nvSpPr>
                  <p:cNvPr id="104" name="Oval 103">
                    <a:extLst>
                      <a:ext uri="{FF2B5EF4-FFF2-40B4-BE49-F238E27FC236}">
                        <a16:creationId xmlns:a16="http://schemas.microsoft.com/office/drawing/2014/main" id="{D473518F-987C-4532-BE82-A442F0E5FF00}"/>
                      </a:ext>
                    </a:extLst>
                  </p:cNvPr>
                  <p:cNvSpPr/>
                  <p:nvPr/>
                </p:nvSpPr>
                <p:spPr bwMode="auto">
                  <a:xfrm>
                    <a:off x="10471034" y="4114134"/>
                    <a:ext cx="139621" cy="139621"/>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5" name="Oval 104">
                    <a:extLst>
                      <a:ext uri="{FF2B5EF4-FFF2-40B4-BE49-F238E27FC236}">
                        <a16:creationId xmlns:a16="http://schemas.microsoft.com/office/drawing/2014/main" id="{B14F862F-8479-454A-99E6-215CEB1A3F31}"/>
                      </a:ext>
                    </a:extLst>
                  </p:cNvPr>
                  <p:cNvSpPr/>
                  <p:nvPr/>
                </p:nvSpPr>
                <p:spPr bwMode="auto">
                  <a:xfrm>
                    <a:off x="10598471" y="3989686"/>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6" name="Oval 105">
                    <a:extLst>
                      <a:ext uri="{FF2B5EF4-FFF2-40B4-BE49-F238E27FC236}">
                        <a16:creationId xmlns:a16="http://schemas.microsoft.com/office/drawing/2014/main" id="{4A7D8177-E337-4879-8471-5AC39F45F747}"/>
                      </a:ext>
                    </a:extLst>
                  </p:cNvPr>
                  <p:cNvSpPr/>
                  <p:nvPr/>
                </p:nvSpPr>
                <p:spPr bwMode="auto">
                  <a:xfrm>
                    <a:off x="10399552" y="4016582"/>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7" name="Oval 106">
                    <a:extLst>
                      <a:ext uri="{FF2B5EF4-FFF2-40B4-BE49-F238E27FC236}">
                        <a16:creationId xmlns:a16="http://schemas.microsoft.com/office/drawing/2014/main" id="{75588DC2-FB32-4E5B-9293-1D4F4AF3D836}"/>
                      </a:ext>
                    </a:extLst>
                  </p:cNvPr>
                  <p:cNvSpPr/>
                  <p:nvPr/>
                </p:nvSpPr>
                <p:spPr bwMode="auto">
                  <a:xfrm>
                    <a:off x="10351024" y="4211133"/>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08" name="Oval 107">
                    <a:extLst>
                      <a:ext uri="{FF2B5EF4-FFF2-40B4-BE49-F238E27FC236}">
                        <a16:creationId xmlns:a16="http://schemas.microsoft.com/office/drawing/2014/main" id="{47B14903-2F93-4F00-8F7F-185D3D4C9A4C}"/>
                      </a:ext>
                    </a:extLst>
                  </p:cNvPr>
                  <p:cNvSpPr/>
                  <p:nvPr/>
                </p:nvSpPr>
                <p:spPr bwMode="auto">
                  <a:xfrm>
                    <a:off x="10645422" y="4161163"/>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sp>
                <p:nvSpPr>
                  <p:cNvPr id="111" name="Oval 110">
                    <a:extLst>
                      <a:ext uri="{FF2B5EF4-FFF2-40B4-BE49-F238E27FC236}">
                        <a16:creationId xmlns:a16="http://schemas.microsoft.com/office/drawing/2014/main" id="{EBCBA753-D5AA-4DE2-B6EA-2A5E111FB351}"/>
                      </a:ext>
                    </a:extLst>
                  </p:cNvPr>
                  <p:cNvSpPr/>
                  <p:nvPr/>
                </p:nvSpPr>
                <p:spPr bwMode="auto">
                  <a:xfrm>
                    <a:off x="10548422" y="4287306"/>
                    <a:ext cx="85243" cy="85243"/>
                  </a:xfrm>
                  <a:prstGeom prst="ellipse">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79234" tIns="143387" rIns="179234" bIns="143387" numCol="1" spcCol="0" rtlCol="0" fromWordArt="0" anchor="t" anchorCtr="0" forceAA="0" compatLnSpc="1">
                    <a:prstTxWarp prst="textNoShape">
                      <a:avLst/>
                    </a:prstTxWarp>
                    <a:noAutofit/>
                  </a:bodyPr>
                  <a:lstStyle/>
                  <a:p>
                    <a:pPr algn="ctr" defTabSz="913751" fontAlgn="base">
                      <a:lnSpc>
                        <a:spcPct val="90000"/>
                      </a:lnSpc>
                      <a:spcBef>
                        <a:spcPct val="0"/>
                      </a:spcBef>
                      <a:spcAft>
                        <a:spcPct val="0"/>
                      </a:spcAft>
                      <a:defRPr/>
                    </a:pPr>
                    <a:endParaRPr lang="en-US" sz="2353" kern="0" err="1">
                      <a:solidFill>
                        <a:schemeClr val="bg1"/>
                      </a:solidFill>
                      <a:latin typeface="Segoe UI"/>
                      <a:ea typeface="Segoe UI" pitchFamily="34" charset="0"/>
                      <a:cs typeface="Segoe UI" pitchFamily="34" charset="0"/>
                    </a:endParaRPr>
                  </a:p>
                </p:txBody>
              </p:sp>
            </p:grpSp>
          </p:grpSp>
        </p:grpSp>
        <p:grpSp>
          <p:nvGrpSpPr>
            <p:cNvPr id="6" name="Group 5">
              <a:extLst>
                <a:ext uri="{FF2B5EF4-FFF2-40B4-BE49-F238E27FC236}">
                  <a16:creationId xmlns:a16="http://schemas.microsoft.com/office/drawing/2014/main" id="{9C67822D-0A88-41CA-9BBA-69FEBB393A1B}"/>
                </a:ext>
              </a:extLst>
            </p:cNvPr>
            <p:cNvGrpSpPr/>
            <p:nvPr/>
          </p:nvGrpSpPr>
          <p:grpSpPr>
            <a:xfrm>
              <a:off x="4752302" y="4546792"/>
              <a:ext cx="584862" cy="584860"/>
              <a:chOff x="4521992" y="4640822"/>
              <a:chExt cx="396797" cy="396797"/>
            </a:xfrm>
          </p:grpSpPr>
          <p:sp>
            <p:nvSpPr>
              <p:cNvPr id="113" name="Freeform: Shape 112">
                <a:extLst>
                  <a:ext uri="{FF2B5EF4-FFF2-40B4-BE49-F238E27FC236}">
                    <a16:creationId xmlns:a16="http://schemas.microsoft.com/office/drawing/2014/main" id="{04D6F7C5-B36E-4CF3-B1D2-2ABA23386E62}"/>
                  </a:ext>
                </a:extLst>
              </p:cNvPr>
              <p:cNvSpPr/>
              <p:nvPr/>
            </p:nvSpPr>
            <p:spPr>
              <a:xfrm>
                <a:off x="4679884" y="4770606"/>
                <a:ext cx="82666" cy="49600"/>
              </a:xfrm>
              <a:custGeom>
                <a:avLst/>
                <a:gdLst>
                  <a:gd name="connsiteX0" fmla="*/ 22860 w 81064"/>
                  <a:gd name="connsiteY0" fmla="*/ 54637 h 48638"/>
                  <a:gd name="connsiteX1" fmla="*/ 22860 w 81064"/>
                  <a:gd name="connsiteY1" fmla="*/ 54637 h 48638"/>
                  <a:gd name="connsiteX2" fmla="*/ 67607 w 81064"/>
                  <a:gd name="connsiteY2" fmla="*/ 54637 h 48638"/>
                  <a:gd name="connsiteX3" fmla="*/ 67607 w 81064"/>
                  <a:gd name="connsiteY3" fmla="*/ 31939 h 48638"/>
                  <a:gd name="connsiteX4" fmla="*/ 65824 w 81064"/>
                  <a:gd name="connsiteY4" fmla="*/ 22860 h 48638"/>
                  <a:gd name="connsiteX5" fmla="*/ 61284 w 81064"/>
                  <a:gd name="connsiteY5" fmla="*/ 15564 h 48638"/>
                  <a:gd name="connsiteX6" fmla="*/ 53989 w 81064"/>
                  <a:gd name="connsiteY6" fmla="*/ 10052 h 48638"/>
                  <a:gd name="connsiteX7" fmla="*/ 44909 w 81064"/>
                  <a:gd name="connsiteY7" fmla="*/ 8268 h 48638"/>
                  <a:gd name="connsiteX8" fmla="*/ 35830 w 81064"/>
                  <a:gd name="connsiteY8" fmla="*/ 10052 h 48638"/>
                  <a:gd name="connsiteX9" fmla="*/ 28534 w 81064"/>
                  <a:gd name="connsiteY9" fmla="*/ 15564 h 48638"/>
                  <a:gd name="connsiteX10" fmla="*/ 23995 w 81064"/>
                  <a:gd name="connsiteY10" fmla="*/ 22860 h 48638"/>
                  <a:gd name="connsiteX11" fmla="*/ 22211 w 81064"/>
                  <a:gd name="connsiteY11" fmla="*/ 31939 h 48638"/>
                  <a:gd name="connsiteX12" fmla="*/ 22211 w 81064"/>
                  <a:gd name="connsiteY12" fmla="*/ 54637 h 48638"/>
                  <a:gd name="connsiteX13" fmla="*/ 22860 w 81064"/>
                  <a:gd name="connsiteY13" fmla="*/ 54637 h 48638"/>
                  <a:gd name="connsiteX14" fmla="*/ 22860 w 81064"/>
                  <a:gd name="connsiteY14" fmla="*/ 54637 h 48638"/>
                  <a:gd name="connsiteX15" fmla="*/ 0 w 81064"/>
                  <a:gd name="connsiteY15" fmla="*/ 54637 h 48638"/>
                  <a:gd name="connsiteX16" fmla="*/ 0 w 81064"/>
                  <a:gd name="connsiteY16" fmla="*/ 54637 h 48638"/>
                  <a:gd name="connsiteX17" fmla="*/ 14591 w 81064"/>
                  <a:gd name="connsiteY17" fmla="*/ 54637 h 48638"/>
                  <a:gd name="connsiteX18" fmla="*/ 14591 w 81064"/>
                  <a:gd name="connsiteY18" fmla="*/ 31939 h 48638"/>
                  <a:gd name="connsiteX19" fmla="*/ 16375 w 81064"/>
                  <a:gd name="connsiteY19" fmla="*/ 19131 h 48638"/>
                  <a:gd name="connsiteX20" fmla="*/ 22698 w 81064"/>
                  <a:gd name="connsiteY20" fmla="*/ 9079 h 48638"/>
                  <a:gd name="connsiteX21" fmla="*/ 31777 w 81064"/>
                  <a:gd name="connsiteY21" fmla="*/ 1783 h 48638"/>
                  <a:gd name="connsiteX22" fmla="*/ 43613 w 81064"/>
                  <a:gd name="connsiteY22" fmla="*/ 0 h 48638"/>
                  <a:gd name="connsiteX23" fmla="*/ 55448 w 81064"/>
                  <a:gd name="connsiteY23" fmla="*/ 1783 h 48638"/>
                  <a:gd name="connsiteX24" fmla="*/ 64527 w 81064"/>
                  <a:gd name="connsiteY24" fmla="*/ 9079 h 48638"/>
                  <a:gd name="connsiteX25" fmla="*/ 70850 w 81064"/>
                  <a:gd name="connsiteY25" fmla="*/ 19131 h 48638"/>
                  <a:gd name="connsiteX26" fmla="*/ 72633 w 81064"/>
                  <a:gd name="connsiteY26" fmla="*/ 31939 h 48638"/>
                  <a:gd name="connsiteX27" fmla="*/ 72633 w 81064"/>
                  <a:gd name="connsiteY27" fmla="*/ 54637 h 48638"/>
                  <a:gd name="connsiteX28" fmla="*/ 88198 w 81064"/>
                  <a:gd name="connsiteY28" fmla="*/ 54637 h 48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81064" h="48638">
                    <a:moveTo>
                      <a:pt x="22860" y="54637"/>
                    </a:moveTo>
                    <a:lnTo>
                      <a:pt x="22860" y="54637"/>
                    </a:lnTo>
                    <a:lnTo>
                      <a:pt x="67607" y="54637"/>
                    </a:lnTo>
                    <a:lnTo>
                      <a:pt x="67607" y="31939"/>
                    </a:lnTo>
                    <a:cubicBezTo>
                      <a:pt x="67607" y="28372"/>
                      <a:pt x="66635" y="25616"/>
                      <a:pt x="65824" y="22860"/>
                    </a:cubicBezTo>
                    <a:cubicBezTo>
                      <a:pt x="64851" y="20104"/>
                      <a:pt x="63068" y="17348"/>
                      <a:pt x="61284" y="15564"/>
                    </a:cubicBezTo>
                    <a:cubicBezTo>
                      <a:pt x="59501" y="12808"/>
                      <a:pt x="56745" y="11997"/>
                      <a:pt x="53989" y="10052"/>
                    </a:cubicBezTo>
                    <a:cubicBezTo>
                      <a:pt x="51232" y="9079"/>
                      <a:pt x="48476" y="8268"/>
                      <a:pt x="44909" y="8268"/>
                    </a:cubicBezTo>
                    <a:cubicBezTo>
                      <a:pt x="41343" y="8268"/>
                      <a:pt x="38586" y="9241"/>
                      <a:pt x="35830" y="10052"/>
                    </a:cubicBezTo>
                    <a:cubicBezTo>
                      <a:pt x="33074" y="11025"/>
                      <a:pt x="30318" y="12808"/>
                      <a:pt x="28534" y="15564"/>
                    </a:cubicBezTo>
                    <a:cubicBezTo>
                      <a:pt x="26751" y="17348"/>
                      <a:pt x="24968" y="20104"/>
                      <a:pt x="23995" y="22860"/>
                    </a:cubicBezTo>
                    <a:cubicBezTo>
                      <a:pt x="23022" y="25616"/>
                      <a:pt x="22211" y="28372"/>
                      <a:pt x="22211" y="31939"/>
                    </a:cubicBezTo>
                    <a:lnTo>
                      <a:pt x="22211" y="54637"/>
                    </a:lnTo>
                    <a:lnTo>
                      <a:pt x="22860" y="54637"/>
                    </a:lnTo>
                    <a:lnTo>
                      <a:pt x="22860" y="54637"/>
                    </a:lnTo>
                    <a:close/>
                    <a:moveTo>
                      <a:pt x="0" y="54637"/>
                    </a:moveTo>
                    <a:lnTo>
                      <a:pt x="0" y="54637"/>
                    </a:lnTo>
                    <a:lnTo>
                      <a:pt x="14591" y="54637"/>
                    </a:lnTo>
                    <a:lnTo>
                      <a:pt x="14591" y="31939"/>
                    </a:lnTo>
                    <a:cubicBezTo>
                      <a:pt x="14591" y="27399"/>
                      <a:pt x="15564" y="23671"/>
                      <a:pt x="16375" y="19131"/>
                    </a:cubicBezTo>
                    <a:cubicBezTo>
                      <a:pt x="18158" y="15564"/>
                      <a:pt x="19942" y="11835"/>
                      <a:pt x="22698" y="9079"/>
                    </a:cubicBezTo>
                    <a:cubicBezTo>
                      <a:pt x="25454" y="6323"/>
                      <a:pt x="28210" y="3567"/>
                      <a:pt x="31777" y="1783"/>
                    </a:cubicBezTo>
                    <a:cubicBezTo>
                      <a:pt x="35344" y="810"/>
                      <a:pt x="39073" y="0"/>
                      <a:pt x="43613" y="0"/>
                    </a:cubicBezTo>
                    <a:cubicBezTo>
                      <a:pt x="48152" y="0"/>
                      <a:pt x="51881" y="973"/>
                      <a:pt x="55448" y="1783"/>
                    </a:cubicBezTo>
                    <a:cubicBezTo>
                      <a:pt x="59177" y="3567"/>
                      <a:pt x="61771" y="5350"/>
                      <a:pt x="64527" y="9079"/>
                    </a:cubicBezTo>
                    <a:cubicBezTo>
                      <a:pt x="67283" y="11835"/>
                      <a:pt x="69067" y="15402"/>
                      <a:pt x="70850" y="19131"/>
                    </a:cubicBezTo>
                    <a:cubicBezTo>
                      <a:pt x="72633" y="22860"/>
                      <a:pt x="72633" y="27399"/>
                      <a:pt x="72633" y="31939"/>
                    </a:cubicBezTo>
                    <a:lnTo>
                      <a:pt x="72633" y="54637"/>
                    </a:lnTo>
                    <a:lnTo>
                      <a:pt x="88198" y="54637"/>
                    </a:lnTo>
                  </a:path>
                </a:pathLst>
              </a:custGeom>
              <a:solidFill>
                <a:schemeClr val="bg1"/>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14" name="Freeform: Shape 113">
                <a:extLst>
                  <a:ext uri="{FF2B5EF4-FFF2-40B4-BE49-F238E27FC236}">
                    <a16:creationId xmlns:a16="http://schemas.microsoft.com/office/drawing/2014/main" id="{081F9B76-9E39-4968-BAB9-A2DC83735952}"/>
                  </a:ext>
                </a:extLst>
              </p:cNvPr>
              <p:cNvSpPr/>
              <p:nvPr/>
            </p:nvSpPr>
            <p:spPr>
              <a:xfrm>
                <a:off x="4679884" y="4826322"/>
                <a:ext cx="82666" cy="66133"/>
              </a:xfrm>
              <a:custGeom>
                <a:avLst/>
                <a:gdLst>
                  <a:gd name="connsiteX0" fmla="*/ 45558 w 81064"/>
                  <a:gd name="connsiteY0" fmla="*/ 51881 h 64851"/>
                  <a:gd name="connsiteX1" fmla="*/ 45558 w 81064"/>
                  <a:gd name="connsiteY1" fmla="*/ 51881 h 64851"/>
                  <a:gd name="connsiteX2" fmla="*/ 29994 w 81064"/>
                  <a:gd name="connsiteY2" fmla="*/ 36479 h 64851"/>
                  <a:gd name="connsiteX3" fmla="*/ 45558 w 81064"/>
                  <a:gd name="connsiteY3" fmla="*/ 21077 h 64851"/>
                  <a:gd name="connsiteX4" fmla="*/ 60149 w 81064"/>
                  <a:gd name="connsiteY4" fmla="*/ 36479 h 64851"/>
                  <a:gd name="connsiteX5" fmla="*/ 45558 w 81064"/>
                  <a:gd name="connsiteY5" fmla="*/ 51881 h 64851"/>
                  <a:gd name="connsiteX6" fmla="*/ 0 w 81064"/>
                  <a:gd name="connsiteY6" fmla="*/ 68256 h 64851"/>
                  <a:gd name="connsiteX7" fmla="*/ 0 w 81064"/>
                  <a:gd name="connsiteY7" fmla="*/ 68256 h 64851"/>
                  <a:gd name="connsiteX8" fmla="*/ 90305 w 81064"/>
                  <a:gd name="connsiteY8" fmla="*/ 68256 h 64851"/>
                  <a:gd name="connsiteX9" fmla="*/ 90305 w 81064"/>
                  <a:gd name="connsiteY9" fmla="*/ 0 h 64851"/>
                  <a:gd name="connsiteX10" fmla="*/ 0 w 81064"/>
                  <a:gd name="connsiteY10" fmla="*/ 0 h 64851"/>
                  <a:gd name="connsiteX11" fmla="*/ 0 w 81064"/>
                  <a:gd name="connsiteY11" fmla="*/ 68256 h 64851"/>
                  <a:gd name="connsiteX12" fmla="*/ 0 w 81064"/>
                  <a:gd name="connsiteY12" fmla="*/ 68256 h 64851"/>
                  <a:gd name="connsiteX13" fmla="*/ 0 w 81064"/>
                  <a:gd name="connsiteY13" fmla="*/ 68256 h 6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1064" h="64851">
                    <a:moveTo>
                      <a:pt x="45558" y="51881"/>
                    </a:moveTo>
                    <a:lnTo>
                      <a:pt x="45558" y="51881"/>
                    </a:lnTo>
                    <a:cubicBezTo>
                      <a:pt x="37289" y="51881"/>
                      <a:pt x="29994" y="44585"/>
                      <a:pt x="29994" y="36479"/>
                    </a:cubicBezTo>
                    <a:cubicBezTo>
                      <a:pt x="29994" y="28210"/>
                      <a:pt x="36317" y="21077"/>
                      <a:pt x="45558" y="21077"/>
                    </a:cubicBezTo>
                    <a:cubicBezTo>
                      <a:pt x="53826" y="21077"/>
                      <a:pt x="60149" y="28372"/>
                      <a:pt x="60149" y="36479"/>
                    </a:cubicBezTo>
                    <a:cubicBezTo>
                      <a:pt x="60149" y="44585"/>
                      <a:pt x="53826" y="51881"/>
                      <a:pt x="45558" y="51881"/>
                    </a:cubicBezTo>
                    <a:moveTo>
                      <a:pt x="0" y="68256"/>
                    </a:moveTo>
                    <a:lnTo>
                      <a:pt x="0" y="68256"/>
                    </a:lnTo>
                    <a:lnTo>
                      <a:pt x="90305" y="68256"/>
                    </a:lnTo>
                    <a:lnTo>
                      <a:pt x="90305" y="0"/>
                    </a:lnTo>
                    <a:lnTo>
                      <a:pt x="0" y="0"/>
                    </a:lnTo>
                    <a:lnTo>
                      <a:pt x="0" y="68256"/>
                    </a:lnTo>
                    <a:lnTo>
                      <a:pt x="0" y="68256"/>
                    </a:lnTo>
                    <a:lnTo>
                      <a:pt x="0" y="68256"/>
                    </a:lnTo>
                    <a:close/>
                  </a:path>
                </a:pathLst>
              </a:custGeom>
              <a:solidFill>
                <a:schemeClr val="bg1"/>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15" name="Freeform: Shape 114">
                <a:extLst>
                  <a:ext uri="{FF2B5EF4-FFF2-40B4-BE49-F238E27FC236}">
                    <a16:creationId xmlns:a16="http://schemas.microsoft.com/office/drawing/2014/main" id="{B35CE866-4CB0-4AEA-8FEC-541B6D62D9B4}"/>
                  </a:ext>
                </a:extLst>
              </p:cNvPr>
              <p:cNvSpPr/>
              <p:nvPr/>
            </p:nvSpPr>
            <p:spPr>
              <a:xfrm>
                <a:off x="4521992" y="4640822"/>
                <a:ext cx="396797" cy="396797"/>
              </a:xfrm>
              <a:custGeom>
                <a:avLst/>
                <a:gdLst>
                  <a:gd name="connsiteX0" fmla="*/ 321014 w 389107"/>
                  <a:gd name="connsiteY0" fmla="*/ 209632 h 389108"/>
                  <a:gd name="connsiteX1" fmla="*/ 196013 w 389107"/>
                  <a:gd name="connsiteY1" fmla="*/ 321501 h 389108"/>
                  <a:gd name="connsiteX2" fmla="*/ 70039 w 389107"/>
                  <a:gd name="connsiteY2" fmla="*/ 195689 h 389108"/>
                  <a:gd name="connsiteX3" fmla="*/ 196013 w 389107"/>
                  <a:gd name="connsiteY3" fmla="*/ 69877 h 389108"/>
                  <a:gd name="connsiteX4" fmla="*/ 205417 w 389107"/>
                  <a:gd name="connsiteY4" fmla="*/ 69877 h 389108"/>
                  <a:gd name="connsiteX5" fmla="*/ 205417 w 389107"/>
                  <a:gd name="connsiteY5" fmla="*/ 0 h 389108"/>
                  <a:gd name="connsiteX6" fmla="*/ 196013 w 389107"/>
                  <a:gd name="connsiteY6" fmla="*/ 0 h 389108"/>
                  <a:gd name="connsiteX7" fmla="*/ 0 w 389107"/>
                  <a:gd name="connsiteY7" fmla="*/ 195689 h 389108"/>
                  <a:gd name="connsiteX8" fmla="*/ 196013 w 389107"/>
                  <a:gd name="connsiteY8" fmla="*/ 391378 h 389108"/>
                  <a:gd name="connsiteX9" fmla="*/ 391053 w 389107"/>
                  <a:gd name="connsiteY9" fmla="*/ 210605 h 389108"/>
                  <a:gd name="connsiteX10" fmla="*/ 321014 w 389107"/>
                  <a:gd name="connsiteY10" fmla="*/ 210605 h 389108"/>
                  <a:gd name="connsiteX11" fmla="*/ 321014 w 389107"/>
                  <a:gd name="connsiteY11" fmla="*/ 209632 h 389108"/>
                  <a:gd name="connsiteX12" fmla="*/ 321014 w 389107"/>
                  <a:gd name="connsiteY12" fmla="*/ 209632 h 3891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89107" h="389108">
                    <a:moveTo>
                      <a:pt x="321014" y="209632"/>
                    </a:moveTo>
                    <a:cubicBezTo>
                      <a:pt x="313556" y="272051"/>
                      <a:pt x="260378" y="321501"/>
                      <a:pt x="196013" y="321501"/>
                    </a:cubicBezTo>
                    <a:cubicBezTo>
                      <a:pt x="125974" y="321501"/>
                      <a:pt x="70039" y="264594"/>
                      <a:pt x="70039" y="195689"/>
                    </a:cubicBezTo>
                    <a:cubicBezTo>
                      <a:pt x="70039" y="125812"/>
                      <a:pt x="126946" y="69877"/>
                      <a:pt x="196013" y="69877"/>
                    </a:cubicBezTo>
                    <a:cubicBezTo>
                      <a:pt x="198769" y="69877"/>
                      <a:pt x="202498" y="69877"/>
                      <a:pt x="205417" y="69877"/>
                    </a:cubicBezTo>
                    <a:lnTo>
                      <a:pt x="205417" y="0"/>
                    </a:lnTo>
                    <a:cubicBezTo>
                      <a:pt x="202660" y="0"/>
                      <a:pt x="198931" y="0"/>
                      <a:pt x="196013" y="0"/>
                    </a:cubicBezTo>
                    <a:cubicBezTo>
                      <a:pt x="87711" y="0"/>
                      <a:pt x="0" y="87549"/>
                      <a:pt x="0" y="195689"/>
                    </a:cubicBezTo>
                    <a:cubicBezTo>
                      <a:pt x="0" y="303829"/>
                      <a:pt x="87711" y="391378"/>
                      <a:pt x="196013" y="391378"/>
                    </a:cubicBezTo>
                    <a:cubicBezTo>
                      <a:pt x="299613" y="391378"/>
                      <a:pt x="383596" y="311286"/>
                      <a:pt x="391053" y="210605"/>
                    </a:cubicBezTo>
                    <a:lnTo>
                      <a:pt x="321014" y="210605"/>
                    </a:lnTo>
                    <a:lnTo>
                      <a:pt x="321014" y="209632"/>
                    </a:lnTo>
                    <a:lnTo>
                      <a:pt x="321014" y="209632"/>
                    </a:lnTo>
                    <a:close/>
                  </a:path>
                </a:pathLst>
              </a:custGeom>
              <a:solidFill>
                <a:schemeClr val="accent5"/>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16" name="Freeform: Shape 115">
                <a:extLst>
                  <a:ext uri="{FF2B5EF4-FFF2-40B4-BE49-F238E27FC236}">
                    <a16:creationId xmlns:a16="http://schemas.microsoft.com/office/drawing/2014/main" id="{F1657CE3-C983-463C-B53F-0995FD329B9A}"/>
                  </a:ext>
                </a:extLst>
              </p:cNvPr>
              <p:cNvSpPr/>
              <p:nvPr/>
            </p:nvSpPr>
            <p:spPr>
              <a:xfrm>
                <a:off x="4736263" y="4640983"/>
                <a:ext cx="181865" cy="198399"/>
              </a:xfrm>
              <a:custGeom>
                <a:avLst/>
                <a:gdLst>
                  <a:gd name="connsiteX0" fmla="*/ 115111 w 178341"/>
                  <a:gd name="connsiteY0" fmla="*/ 190501 h 194554"/>
                  <a:gd name="connsiteX1" fmla="*/ 114138 w 178341"/>
                  <a:gd name="connsiteY1" fmla="*/ 204768 h 194554"/>
                  <a:gd name="connsiteX2" fmla="*/ 183691 w 178341"/>
                  <a:gd name="connsiteY2" fmla="*/ 205255 h 194554"/>
                  <a:gd name="connsiteX3" fmla="*/ 184664 w 178341"/>
                  <a:gd name="connsiteY3" fmla="*/ 190987 h 194554"/>
                  <a:gd name="connsiteX4" fmla="*/ 487 w 178341"/>
                  <a:gd name="connsiteY4" fmla="*/ 0 h 194554"/>
                  <a:gd name="connsiteX5" fmla="*/ 0 w 178341"/>
                  <a:gd name="connsiteY5" fmla="*/ 69553 h 194554"/>
                  <a:gd name="connsiteX6" fmla="*/ 115111 w 178341"/>
                  <a:gd name="connsiteY6" fmla="*/ 190501 h 194554"/>
                  <a:gd name="connsiteX7" fmla="*/ 115111 w 178341"/>
                  <a:gd name="connsiteY7" fmla="*/ 190501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78341" h="194554">
                    <a:moveTo>
                      <a:pt x="115111" y="190501"/>
                    </a:moveTo>
                    <a:cubicBezTo>
                      <a:pt x="115111" y="195040"/>
                      <a:pt x="115111" y="199418"/>
                      <a:pt x="114138" y="204768"/>
                    </a:cubicBezTo>
                    <a:lnTo>
                      <a:pt x="183691" y="205255"/>
                    </a:lnTo>
                    <a:cubicBezTo>
                      <a:pt x="183691" y="200715"/>
                      <a:pt x="184664" y="196337"/>
                      <a:pt x="184664" y="190987"/>
                    </a:cubicBezTo>
                    <a:cubicBezTo>
                      <a:pt x="185313" y="89819"/>
                      <a:pt x="103438" y="6161"/>
                      <a:pt x="487" y="0"/>
                    </a:cubicBezTo>
                    <a:lnTo>
                      <a:pt x="0" y="69553"/>
                    </a:lnTo>
                    <a:cubicBezTo>
                      <a:pt x="64851" y="74579"/>
                      <a:pt x="115598" y="126947"/>
                      <a:pt x="115111" y="190501"/>
                    </a:cubicBezTo>
                    <a:lnTo>
                      <a:pt x="115111" y="190501"/>
                    </a:lnTo>
                    <a:close/>
                  </a:path>
                </a:pathLst>
              </a:custGeom>
              <a:solidFill>
                <a:srgbClr val="0078D4"/>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grpSp>
        <p:grpSp>
          <p:nvGrpSpPr>
            <p:cNvPr id="123" name="Group 122">
              <a:extLst>
                <a:ext uri="{FF2B5EF4-FFF2-40B4-BE49-F238E27FC236}">
                  <a16:creationId xmlns:a16="http://schemas.microsoft.com/office/drawing/2014/main" id="{7139297C-D917-4B84-959A-ABF0D73DEB08}"/>
                </a:ext>
              </a:extLst>
            </p:cNvPr>
            <p:cNvGrpSpPr/>
            <p:nvPr/>
          </p:nvGrpSpPr>
          <p:grpSpPr>
            <a:xfrm>
              <a:off x="1928205" y="4572433"/>
              <a:ext cx="638742" cy="634712"/>
              <a:chOff x="9857803" y="2462411"/>
              <a:chExt cx="865908" cy="840452"/>
            </a:xfrm>
          </p:grpSpPr>
          <p:grpSp>
            <p:nvGrpSpPr>
              <p:cNvPr id="124" name="Group 123">
                <a:extLst>
                  <a:ext uri="{FF2B5EF4-FFF2-40B4-BE49-F238E27FC236}">
                    <a16:creationId xmlns:a16="http://schemas.microsoft.com/office/drawing/2014/main" id="{7C491CD7-7109-4C38-AC45-B958886FBBDF}"/>
                  </a:ext>
                </a:extLst>
              </p:cNvPr>
              <p:cNvGrpSpPr/>
              <p:nvPr/>
            </p:nvGrpSpPr>
            <p:grpSpPr>
              <a:xfrm>
                <a:off x="9857803" y="2462411"/>
                <a:ext cx="689892" cy="673203"/>
                <a:chOff x="4268322" y="3194810"/>
                <a:chExt cx="339372" cy="331163"/>
              </a:xfrm>
            </p:grpSpPr>
            <p:sp>
              <p:nvSpPr>
                <p:cNvPr id="128" name="Freeform: Shape 127">
                  <a:extLst>
                    <a:ext uri="{FF2B5EF4-FFF2-40B4-BE49-F238E27FC236}">
                      <a16:creationId xmlns:a16="http://schemas.microsoft.com/office/drawing/2014/main" id="{994C1172-2A7B-47EB-8C70-DF67D9AD6FAE}"/>
                    </a:ext>
                  </a:extLst>
                </p:cNvPr>
                <p:cNvSpPr/>
                <p:nvPr/>
              </p:nvSpPr>
              <p:spPr>
                <a:xfrm rot="5400000">
                  <a:off x="4587166" y="3265968"/>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29" name="Freeform: Shape 128">
                  <a:extLst>
                    <a:ext uri="{FF2B5EF4-FFF2-40B4-BE49-F238E27FC236}">
                      <a16:creationId xmlns:a16="http://schemas.microsoft.com/office/drawing/2014/main" id="{3AC6F93B-991F-44FC-A78F-4693D25F494F}"/>
                    </a:ext>
                  </a:extLst>
                </p:cNvPr>
                <p:cNvSpPr/>
                <p:nvPr/>
              </p:nvSpPr>
              <p:spPr>
                <a:xfrm rot="5400000">
                  <a:off x="4587166" y="3308390"/>
                  <a:ext cx="13685" cy="27370"/>
                </a:xfrm>
                <a:custGeom>
                  <a:avLst/>
                  <a:gdLst>
                    <a:gd name="connsiteX0" fmla="*/ 0 w 0"/>
                    <a:gd name="connsiteY0" fmla="*/ 44264 h 34048"/>
                    <a:gd name="connsiteX1" fmla="*/ 0 w 0"/>
                    <a:gd name="connsiteY1" fmla="*/ 0 h 34048"/>
                  </a:gdLst>
                  <a:ahLst/>
                  <a:cxnLst>
                    <a:cxn ang="0">
                      <a:pos x="connsiteX0" y="connsiteY0"/>
                    </a:cxn>
                    <a:cxn ang="0">
                      <a:pos x="connsiteX1" y="connsiteY1"/>
                    </a:cxn>
                  </a:cxnLst>
                  <a:rect l="l" t="t" r="r" b="b"/>
                  <a:pathLst>
                    <a:path h="34048">
                      <a:moveTo>
                        <a:pt x="0" y="44264"/>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0" name="Freeform: Shape 129">
                  <a:extLst>
                    <a:ext uri="{FF2B5EF4-FFF2-40B4-BE49-F238E27FC236}">
                      <a16:creationId xmlns:a16="http://schemas.microsoft.com/office/drawing/2014/main" id="{47E5FCE5-3E96-4A07-B756-45A57EEBF257}"/>
                    </a:ext>
                  </a:extLst>
                </p:cNvPr>
                <p:cNvSpPr/>
                <p:nvPr/>
              </p:nvSpPr>
              <p:spPr>
                <a:xfrm rot="5400000">
                  <a:off x="4587166" y="3350812"/>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1" name="Freeform: Shape 130">
                  <a:extLst>
                    <a:ext uri="{FF2B5EF4-FFF2-40B4-BE49-F238E27FC236}">
                      <a16:creationId xmlns:a16="http://schemas.microsoft.com/office/drawing/2014/main" id="{8CE5F89B-32DF-4FDE-9442-DEC2B1AFE2CC}"/>
                    </a:ext>
                  </a:extLst>
                </p:cNvPr>
                <p:cNvSpPr/>
                <p:nvPr/>
              </p:nvSpPr>
              <p:spPr>
                <a:xfrm rot="5400000">
                  <a:off x="4587166" y="3393234"/>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2" name="Freeform: Shape 131">
                  <a:extLst>
                    <a:ext uri="{FF2B5EF4-FFF2-40B4-BE49-F238E27FC236}">
                      <a16:creationId xmlns:a16="http://schemas.microsoft.com/office/drawing/2014/main" id="{F46087FF-1620-4575-A00C-474B2DDF31E0}"/>
                    </a:ext>
                  </a:extLst>
                </p:cNvPr>
                <p:cNvSpPr/>
                <p:nvPr/>
              </p:nvSpPr>
              <p:spPr>
                <a:xfrm rot="5400000">
                  <a:off x="4587166" y="3442499"/>
                  <a:ext cx="13685" cy="27370"/>
                </a:xfrm>
                <a:custGeom>
                  <a:avLst/>
                  <a:gdLst>
                    <a:gd name="connsiteX0" fmla="*/ 0 w 0"/>
                    <a:gd name="connsiteY0" fmla="*/ 0 h 34048"/>
                    <a:gd name="connsiteX1" fmla="*/ 0 w 0"/>
                    <a:gd name="connsiteY1" fmla="*/ 44264 h 34048"/>
                  </a:gdLst>
                  <a:ahLst/>
                  <a:cxnLst>
                    <a:cxn ang="0">
                      <a:pos x="connsiteX0" y="connsiteY0"/>
                    </a:cxn>
                    <a:cxn ang="0">
                      <a:pos x="connsiteX1" y="connsiteY1"/>
                    </a:cxn>
                  </a:cxnLst>
                  <a:rect l="l" t="t" r="r" b="b"/>
                  <a:pathLst>
                    <a:path h="34048">
                      <a:moveTo>
                        <a:pt x="0" y="0"/>
                      </a:moveTo>
                      <a:cubicBezTo>
                        <a:pt x="0" y="44264"/>
                        <a:pt x="0" y="44264"/>
                        <a:pt x="0" y="44264"/>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3" name="Freeform: Shape 132">
                  <a:extLst>
                    <a:ext uri="{FF2B5EF4-FFF2-40B4-BE49-F238E27FC236}">
                      <a16:creationId xmlns:a16="http://schemas.microsoft.com/office/drawing/2014/main" id="{62BF2DB6-0EEB-4936-A3E1-87B0AE3D05C1}"/>
                    </a:ext>
                  </a:extLst>
                </p:cNvPr>
                <p:cNvSpPr/>
                <p:nvPr/>
              </p:nvSpPr>
              <p:spPr>
                <a:xfrm rot="5400000">
                  <a:off x="4320543" y="3225228"/>
                  <a:ext cx="243138" cy="256643"/>
                </a:xfrm>
                <a:custGeom>
                  <a:avLst/>
                  <a:gdLst>
                    <a:gd name="connsiteX0" fmla="*/ 287713 w 306440"/>
                    <a:gd name="connsiteY0" fmla="*/ 326870 h 323464"/>
                    <a:gd name="connsiteX1" fmla="*/ 30644 w 306440"/>
                    <a:gd name="connsiteY1" fmla="*/ 326870 h 323464"/>
                    <a:gd name="connsiteX2" fmla="*/ 0 w 306440"/>
                    <a:gd name="connsiteY2" fmla="*/ 296226 h 323464"/>
                    <a:gd name="connsiteX3" fmla="*/ 0 w 306440"/>
                    <a:gd name="connsiteY3" fmla="*/ 30644 h 323464"/>
                    <a:gd name="connsiteX4" fmla="*/ 30644 w 306440"/>
                    <a:gd name="connsiteY4" fmla="*/ 0 h 323464"/>
                    <a:gd name="connsiteX5" fmla="*/ 287713 w 306440"/>
                    <a:gd name="connsiteY5" fmla="*/ 0 h 323464"/>
                    <a:gd name="connsiteX6" fmla="*/ 318357 w 306440"/>
                    <a:gd name="connsiteY6" fmla="*/ 30644 h 323464"/>
                    <a:gd name="connsiteX7" fmla="*/ 318357 w 306440"/>
                    <a:gd name="connsiteY7" fmla="*/ 294523 h 323464"/>
                    <a:gd name="connsiteX8" fmla="*/ 287713 w 306440"/>
                    <a:gd name="connsiteY8" fmla="*/ 326870 h 323464"/>
                    <a:gd name="connsiteX9" fmla="*/ 287713 w 306440"/>
                    <a:gd name="connsiteY9" fmla="*/ 326870 h 3234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06440" h="323464">
                      <a:moveTo>
                        <a:pt x="287713" y="326870"/>
                      </a:moveTo>
                      <a:cubicBezTo>
                        <a:pt x="30644" y="326870"/>
                        <a:pt x="30644" y="326870"/>
                        <a:pt x="30644" y="326870"/>
                      </a:cubicBezTo>
                      <a:cubicBezTo>
                        <a:pt x="15322" y="326870"/>
                        <a:pt x="0" y="311548"/>
                        <a:pt x="0" y="296226"/>
                      </a:cubicBezTo>
                      <a:cubicBezTo>
                        <a:pt x="0" y="30644"/>
                        <a:pt x="0" y="30644"/>
                        <a:pt x="0" y="30644"/>
                      </a:cubicBezTo>
                      <a:cubicBezTo>
                        <a:pt x="0" y="10215"/>
                        <a:pt x="15322" y="0"/>
                        <a:pt x="30644" y="0"/>
                      </a:cubicBezTo>
                      <a:cubicBezTo>
                        <a:pt x="287713" y="0"/>
                        <a:pt x="287713" y="0"/>
                        <a:pt x="287713" y="0"/>
                      </a:cubicBezTo>
                      <a:cubicBezTo>
                        <a:pt x="306440" y="0"/>
                        <a:pt x="318357" y="11917"/>
                        <a:pt x="318357" y="30644"/>
                      </a:cubicBezTo>
                      <a:cubicBezTo>
                        <a:pt x="318357" y="294523"/>
                        <a:pt x="318357" y="294523"/>
                        <a:pt x="318357" y="294523"/>
                      </a:cubicBezTo>
                      <a:cubicBezTo>
                        <a:pt x="316655" y="311548"/>
                        <a:pt x="304738" y="326870"/>
                        <a:pt x="287713" y="326870"/>
                      </a:cubicBezTo>
                      <a:lnTo>
                        <a:pt x="287713" y="326870"/>
                      </a:lnTo>
                      <a:close/>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4" name="Freeform: Shape 133">
                  <a:extLst>
                    <a:ext uri="{FF2B5EF4-FFF2-40B4-BE49-F238E27FC236}">
                      <a16:creationId xmlns:a16="http://schemas.microsoft.com/office/drawing/2014/main" id="{44A2768E-0C1A-4C65-BC93-AE66F93EBDF3}"/>
                    </a:ext>
                  </a:extLst>
                </p:cNvPr>
                <p:cNvSpPr/>
                <p:nvPr/>
              </p:nvSpPr>
              <p:spPr>
                <a:xfrm rot="5400000">
                  <a:off x="4502324"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5" name="Freeform: Shape 134">
                  <a:extLst>
                    <a:ext uri="{FF2B5EF4-FFF2-40B4-BE49-F238E27FC236}">
                      <a16:creationId xmlns:a16="http://schemas.microsoft.com/office/drawing/2014/main" id="{7A801422-CE37-4A3A-BDA2-4FAB166E96EA}"/>
                    </a:ext>
                  </a:extLst>
                </p:cNvPr>
                <p:cNvSpPr/>
                <p:nvPr/>
              </p:nvSpPr>
              <p:spPr>
                <a:xfrm rot="5400000">
                  <a:off x="4459902"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6" name="Freeform: Shape 135">
                  <a:extLst>
                    <a:ext uri="{FF2B5EF4-FFF2-40B4-BE49-F238E27FC236}">
                      <a16:creationId xmlns:a16="http://schemas.microsoft.com/office/drawing/2014/main" id="{0F9D1C2A-F97D-4272-8F8F-AB1E116D0DE7}"/>
                    </a:ext>
                  </a:extLst>
                </p:cNvPr>
                <p:cNvSpPr/>
                <p:nvPr/>
              </p:nvSpPr>
              <p:spPr>
                <a:xfrm rot="5400000">
                  <a:off x="4417481"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7" name="Freeform: Shape 136">
                  <a:extLst>
                    <a:ext uri="{FF2B5EF4-FFF2-40B4-BE49-F238E27FC236}">
                      <a16:creationId xmlns:a16="http://schemas.microsoft.com/office/drawing/2014/main" id="{1411AFC6-9852-4008-98BD-CD9C2D8E882E}"/>
                    </a:ext>
                  </a:extLst>
                </p:cNvPr>
                <p:cNvSpPr/>
                <p:nvPr/>
              </p:nvSpPr>
              <p:spPr>
                <a:xfrm rot="5400000">
                  <a:off x="4366849"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8" name="Freeform: Shape 137">
                  <a:extLst>
                    <a:ext uri="{FF2B5EF4-FFF2-40B4-BE49-F238E27FC236}">
                      <a16:creationId xmlns:a16="http://schemas.microsoft.com/office/drawing/2014/main" id="{A1EE173A-B59A-486C-B844-1B7D5BA5E35A}"/>
                    </a:ext>
                  </a:extLst>
                </p:cNvPr>
                <p:cNvSpPr/>
                <p:nvPr/>
              </p:nvSpPr>
              <p:spPr>
                <a:xfrm rot="5400000">
                  <a:off x="4324426" y="3498604"/>
                  <a:ext cx="41053" cy="13685"/>
                </a:xfrm>
                <a:custGeom>
                  <a:avLst/>
                  <a:gdLst>
                    <a:gd name="connsiteX0" fmla="*/ 52776 w 51073"/>
                    <a:gd name="connsiteY0" fmla="*/ 0 h 0"/>
                    <a:gd name="connsiteX1" fmla="*/ 0 w 51073"/>
                    <a:gd name="connsiteY1" fmla="*/ 0 h 0"/>
                  </a:gdLst>
                  <a:ahLst/>
                  <a:cxnLst>
                    <a:cxn ang="0">
                      <a:pos x="connsiteX0" y="connsiteY0"/>
                    </a:cxn>
                    <a:cxn ang="0">
                      <a:pos x="connsiteX1" y="connsiteY1"/>
                    </a:cxn>
                  </a:cxnLst>
                  <a:rect l="l" t="t" r="r" b="b"/>
                  <a:pathLst>
                    <a:path w="51073">
                      <a:moveTo>
                        <a:pt x="52776"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39" name="Freeform: Shape 138">
                  <a:extLst>
                    <a:ext uri="{FF2B5EF4-FFF2-40B4-BE49-F238E27FC236}">
                      <a16:creationId xmlns:a16="http://schemas.microsoft.com/office/drawing/2014/main" id="{9CF7CDB6-B654-4790-A119-58B81C073A30}"/>
                    </a:ext>
                  </a:extLst>
                </p:cNvPr>
                <p:cNvSpPr/>
                <p:nvPr/>
              </p:nvSpPr>
              <p:spPr>
                <a:xfrm rot="5400000">
                  <a:off x="4509165"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0" name="Freeform: Shape 139">
                  <a:extLst>
                    <a:ext uri="{FF2B5EF4-FFF2-40B4-BE49-F238E27FC236}">
                      <a16:creationId xmlns:a16="http://schemas.microsoft.com/office/drawing/2014/main" id="{3CEC1D50-E619-4BE6-8732-CF101D9D47B2}"/>
                    </a:ext>
                  </a:extLst>
                </p:cNvPr>
                <p:cNvSpPr/>
                <p:nvPr/>
              </p:nvSpPr>
              <p:spPr>
                <a:xfrm rot="5400000">
                  <a:off x="4466743"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1" name="Freeform: Shape 140">
                  <a:extLst>
                    <a:ext uri="{FF2B5EF4-FFF2-40B4-BE49-F238E27FC236}">
                      <a16:creationId xmlns:a16="http://schemas.microsoft.com/office/drawing/2014/main" id="{E87DF185-46B9-4FB1-A0DE-480DB236C5C6}"/>
                    </a:ext>
                  </a:extLst>
                </p:cNvPr>
                <p:cNvSpPr/>
                <p:nvPr/>
              </p:nvSpPr>
              <p:spPr>
                <a:xfrm rot="5400000">
                  <a:off x="4424322"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2" name="Freeform: Shape 141">
                  <a:extLst>
                    <a:ext uri="{FF2B5EF4-FFF2-40B4-BE49-F238E27FC236}">
                      <a16:creationId xmlns:a16="http://schemas.microsoft.com/office/drawing/2014/main" id="{08302172-5413-4274-9CA3-C7AB0B8F57B3}"/>
                    </a:ext>
                  </a:extLst>
                </p:cNvPr>
                <p:cNvSpPr/>
                <p:nvPr/>
              </p:nvSpPr>
              <p:spPr>
                <a:xfrm rot="5400000">
                  <a:off x="4373690"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3" name="Freeform: Shape 142">
                  <a:extLst>
                    <a:ext uri="{FF2B5EF4-FFF2-40B4-BE49-F238E27FC236}">
                      <a16:creationId xmlns:a16="http://schemas.microsoft.com/office/drawing/2014/main" id="{5B06F752-BDA9-4582-82C3-F537173CAE40}"/>
                    </a:ext>
                  </a:extLst>
                </p:cNvPr>
                <p:cNvSpPr/>
                <p:nvPr/>
              </p:nvSpPr>
              <p:spPr>
                <a:xfrm rot="5400000">
                  <a:off x="4331267" y="3201652"/>
                  <a:ext cx="27370" cy="13685"/>
                </a:xfrm>
                <a:custGeom>
                  <a:avLst/>
                  <a:gdLst>
                    <a:gd name="connsiteX0" fmla="*/ 44264 w 34048"/>
                    <a:gd name="connsiteY0" fmla="*/ 0 h 0"/>
                    <a:gd name="connsiteX1" fmla="*/ 0 w 34048"/>
                    <a:gd name="connsiteY1" fmla="*/ 0 h 0"/>
                  </a:gdLst>
                  <a:ahLst/>
                  <a:cxnLst>
                    <a:cxn ang="0">
                      <a:pos x="connsiteX0" y="connsiteY0"/>
                    </a:cxn>
                    <a:cxn ang="0">
                      <a:pos x="connsiteX1" y="connsiteY1"/>
                    </a:cxn>
                  </a:cxnLst>
                  <a:rect l="l" t="t" r="r" b="b"/>
                  <a:pathLst>
                    <a:path w="34048">
                      <a:moveTo>
                        <a:pt x="44264" y="0"/>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4" name="Freeform: Shape 143">
                  <a:extLst>
                    <a:ext uri="{FF2B5EF4-FFF2-40B4-BE49-F238E27FC236}">
                      <a16:creationId xmlns:a16="http://schemas.microsoft.com/office/drawing/2014/main" id="{0F541FA2-6BE4-4BF0-9316-5926AF1B8896}"/>
                    </a:ext>
                  </a:extLst>
                </p:cNvPr>
                <p:cNvSpPr/>
                <p:nvPr/>
              </p:nvSpPr>
              <p:spPr>
                <a:xfrm rot="5400000">
                  <a:off x="4282006" y="3259127"/>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5" name="Freeform: Shape 144">
                  <a:extLst>
                    <a:ext uri="{FF2B5EF4-FFF2-40B4-BE49-F238E27FC236}">
                      <a16:creationId xmlns:a16="http://schemas.microsoft.com/office/drawing/2014/main" id="{BA3B6286-208F-427C-A394-A52404E65B4A}"/>
                    </a:ext>
                  </a:extLst>
                </p:cNvPr>
                <p:cNvSpPr/>
                <p:nvPr/>
              </p:nvSpPr>
              <p:spPr>
                <a:xfrm rot="5400000">
                  <a:off x="4282006" y="3301549"/>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6" name="Freeform: Shape 145">
                  <a:extLst>
                    <a:ext uri="{FF2B5EF4-FFF2-40B4-BE49-F238E27FC236}">
                      <a16:creationId xmlns:a16="http://schemas.microsoft.com/office/drawing/2014/main" id="{55D7F01E-7E00-4EDF-99C0-E598E98A9A42}"/>
                    </a:ext>
                  </a:extLst>
                </p:cNvPr>
                <p:cNvSpPr/>
                <p:nvPr/>
              </p:nvSpPr>
              <p:spPr>
                <a:xfrm rot="5400000">
                  <a:off x="4283373" y="3343971"/>
                  <a:ext cx="13685" cy="41053"/>
                </a:xfrm>
                <a:custGeom>
                  <a:avLst/>
                  <a:gdLst>
                    <a:gd name="connsiteX0" fmla="*/ 0 w 0"/>
                    <a:gd name="connsiteY0" fmla="*/ 54478 h 51073"/>
                    <a:gd name="connsiteX1" fmla="*/ 0 w 0"/>
                    <a:gd name="connsiteY1" fmla="*/ 0 h 51073"/>
                  </a:gdLst>
                  <a:ahLst/>
                  <a:cxnLst>
                    <a:cxn ang="0">
                      <a:pos x="connsiteX0" y="connsiteY0"/>
                    </a:cxn>
                    <a:cxn ang="0">
                      <a:pos x="connsiteX1" y="connsiteY1"/>
                    </a:cxn>
                  </a:cxnLst>
                  <a:rect l="l" t="t" r="r" b="b"/>
                  <a:pathLst>
                    <a:path h="51073">
                      <a:moveTo>
                        <a:pt x="0" y="54478"/>
                      </a:moveTo>
                      <a:cubicBezTo>
                        <a:pt x="0" y="0"/>
                        <a:pt x="0" y="0"/>
                        <a:pt x="0" y="0"/>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7" name="Freeform: Shape 146">
                  <a:extLst>
                    <a:ext uri="{FF2B5EF4-FFF2-40B4-BE49-F238E27FC236}">
                      <a16:creationId xmlns:a16="http://schemas.microsoft.com/office/drawing/2014/main" id="{B4661BC5-0CDE-4FF7-ACAA-5B6A27743F9F}"/>
                    </a:ext>
                  </a:extLst>
                </p:cNvPr>
                <p:cNvSpPr/>
                <p:nvPr/>
              </p:nvSpPr>
              <p:spPr>
                <a:xfrm rot="5400000">
                  <a:off x="4282006" y="3386393"/>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8" name="Freeform: Shape 147">
                  <a:extLst>
                    <a:ext uri="{FF2B5EF4-FFF2-40B4-BE49-F238E27FC236}">
                      <a16:creationId xmlns:a16="http://schemas.microsoft.com/office/drawing/2014/main" id="{DF501D41-5ED7-414B-9A06-441223EB1F29}"/>
                    </a:ext>
                  </a:extLst>
                </p:cNvPr>
                <p:cNvSpPr/>
                <p:nvPr/>
              </p:nvSpPr>
              <p:spPr>
                <a:xfrm rot="5400000">
                  <a:off x="4282006" y="3435658"/>
                  <a:ext cx="13685" cy="41053"/>
                </a:xfrm>
                <a:custGeom>
                  <a:avLst/>
                  <a:gdLst>
                    <a:gd name="connsiteX0" fmla="*/ 0 w 0"/>
                    <a:gd name="connsiteY0" fmla="*/ 0 h 51073"/>
                    <a:gd name="connsiteX1" fmla="*/ 0 w 0"/>
                    <a:gd name="connsiteY1" fmla="*/ 54478 h 51073"/>
                  </a:gdLst>
                  <a:ahLst/>
                  <a:cxnLst>
                    <a:cxn ang="0">
                      <a:pos x="connsiteX0" y="connsiteY0"/>
                    </a:cxn>
                    <a:cxn ang="0">
                      <a:pos x="connsiteX1" y="connsiteY1"/>
                    </a:cxn>
                  </a:cxnLst>
                  <a:rect l="l" t="t" r="r" b="b"/>
                  <a:pathLst>
                    <a:path h="51073">
                      <a:moveTo>
                        <a:pt x="0" y="0"/>
                      </a:moveTo>
                      <a:cubicBezTo>
                        <a:pt x="0" y="54478"/>
                        <a:pt x="0" y="54478"/>
                        <a:pt x="0" y="54478"/>
                      </a:cubicBezTo>
                    </a:path>
                  </a:pathLst>
                </a:custGeom>
                <a:noFill/>
                <a:ln w="22225" cap="sq">
                  <a:solidFill>
                    <a:srgbClr val="0078D4"/>
                  </a:solidFill>
                  <a:prstDash val="solid"/>
                  <a:miter/>
                </a:ln>
              </p:spPr>
              <p:txBody>
                <a:bodyPr rtlCol="0" anchor="ctr"/>
                <a:lstStyle/>
                <a:p>
                  <a:pPr defTabSz="914192">
                    <a:defRPr/>
                  </a:pPr>
                  <a:endParaRPr lang="en-US" sz="1765" kern="0">
                    <a:solidFill>
                      <a:schemeClr val="bg1"/>
                    </a:solidFill>
                    <a:latin typeface="Segoe UI"/>
                  </a:endParaRPr>
                </a:p>
              </p:txBody>
            </p:sp>
            <p:sp>
              <p:nvSpPr>
                <p:cNvPr id="149" name="Freeform: Shape 148">
                  <a:extLst>
                    <a:ext uri="{FF2B5EF4-FFF2-40B4-BE49-F238E27FC236}">
                      <a16:creationId xmlns:a16="http://schemas.microsoft.com/office/drawing/2014/main" id="{33C0B67D-951F-4421-97AB-6FD7D8A9943F}"/>
                    </a:ext>
                  </a:extLst>
                </p:cNvPr>
                <p:cNvSpPr/>
                <p:nvPr/>
              </p:nvSpPr>
              <p:spPr>
                <a:xfrm rot="5400000">
                  <a:off x="4342216" y="3255022"/>
                  <a:ext cx="205266" cy="205266"/>
                </a:xfrm>
                <a:custGeom>
                  <a:avLst/>
                  <a:gdLst>
                    <a:gd name="connsiteX0" fmla="*/ 233235 w 255366"/>
                    <a:gd name="connsiteY0" fmla="*/ 265582 h 255366"/>
                    <a:gd name="connsiteX1" fmla="*/ 23834 w 255366"/>
                    <a:gd name="connsiteY1" fmla="*/ 265582 h 255366"/>
                    <a:gd name="connsiteX2" fmla="*/ 0 w 255366"/>
                    <a:gd name="connsiteY2" fmla="*/ 240045 h 255366"/>
                    <a:gd name="connsiteX3" fmla="*/ 0 w 255366"/>
                    <a:gd name="connsiteY3" fmla="*/ 25537 h 255366"/>
                    <a:gd name="connsiteX4" fmla="*/ 23834 w 255366"/>
                    <a:gd name="connsiteY4" fmla="*/ 0 h 255366"/>
                    <a:gd name="connsiteX5" fmla="*/ 233235 w 255366"/>
                    <a:gd name="connsiteY5" fmla="*/ 0 h 255366"/>
                    <a:gd name="connsiteX6" fmla="*/ 257069 w 255366"/>
                    <a:gd name="connsiteY6" fmla="*/ 25537 h 255366"/>
                    <a:gd name="connsiteX7" fmla="*/ 257069 w 255366"/>
                    <a:gd name="connsiteY7" fmla="*/ 240045 h 255366"/>
                    <a:gd name="connsiteX8" fmla="*/ 233235 w 255366"/>
                    <a:gd name="connsiteY8" fmla="*/ 265582 h 255366"/>
                    <a:gd name="connsiteX9" fmla="*/ 233235 w 255366"/>
                    <a:gd name="connsiteY9" fmla="*/ 265582 h 2553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55366" h="255366">
                      <a:moveTo>
                        <a:pt x="233235" y="265582"/>
                      </a:moveTo>
                      <a:cubicBezTo>
                        <a:pt x="23834" y="265582"/>
                        <a:pt x="23834" y="265582"/>
                        <a:pt x="23834" y="265582"/>
                      </a:cubicBezTo>
                      <a:cubicBezTo>
                        <a:pt x="11917" y="265582"/>
                        <a:pt x="0" y="253664"/>
                        <a:pt x="0" y="240045"/>
                      </a:cubicBezTo>
                      <a:cubicBezTo>
                        <a:pt x="0" y="25537"/>
                        <a:pt x="0" y="25537"/>
                        <a:pt x="0" y="25537"/>
                      </a:cubicBezTo>
                      <a:cubicBezTo>
                        <a:pt x="0" y="8512"/>
                        <a:pt x="11917" y="0"/>
                        <a:pt x="23834" y="0"/>
                      </a:cubicBezTo>
                      <a:cubicBezTo>
                        <a:pt x="233235" y="0"/>
                        <a:pt x="233235" y="0"/>
                        <a:pt x="233235" y="0"/>
                      </a:cubicBezTo>
                      <a:cubicBezTo>
                        <a:pt x="248557" y="0"/>
                        <a:pt x="257069" y="8512"/>
                        <a:pt x="257069" y="25537"/>
                      </a:cubicBezTo>
                      <a:cubicBezTo>
                        <a:pt x="257069" y="240045"/>
                        <a:pt x="257069" y="240045"/>
                        <a:pt x="257069" y="240045"/>
                      </a:cubicBezTo>
                      <a:cubicBezTo>
                        <a:pt x="257069" y="253664"/>
                        <a:pt x="248557" y="265582"/>
                        <a:pt x="233235" y="265582"/>
                      </a:cubicBezTo>
                      <a:lnTo>
                        <a:pt x="233235" y="265582"/>
                      </a:lnTo>
                      <a:close/>
                    </a:path>
                  </a:pathLst>
                </a:custGeom>
                <a:solidFill>
                  <a:srgbClr val="0078D4"/>
                </a:solidFill>
                <a:ln w="30798" cap="flat">
                  <a:noFill/>
                  <a:prstDash val="solid"/>
                  <a:miter/>
                </a:ln>
              </p:spPr>
              <p:txBody>
                <a:bodyPr rtlCol="0" anchor="ctr"/>
                <a:lstStyle/>
                <a:p>
                  <a:pPr defTabSz="914192">
                    <a:defRPr/>
                  </a:pPr>
                  <a:endParaRPr lang="en-US" sz="1765" kern="0">
                    <a:solidFill>
                      <a:schemeClr val="bg1"/>
                    </a:solidFill>
                    <a:latin typeface="Segoe UI"/>
                  </a:endParaRPr>
                </a:p>
              </p:txBody>
            </p:sp>
          </p:grpSp>
          <p:grpSp>
            <p:nvGrpSpPr>
              <p:cNvPr id="125" name="Group 124">
                <a:extLst>
                  <a:ext uri="{FF2B5EF4-FFF2-40B4-BE49-F238E27FC236}">
                    <a16:creationId xmlns:a16="http://schemas.microsoft.com/office/drawing/2014/main" id="{0C26DD28-EFC3-4584-B9C6-D16D3047A918}"/>
                  </a:ext>
                </a:extLst>
              </p:cNvPr>
              <p:cNvGrpSpPr/>
              <p:nvPr/>
            </p:nvGrpSpPr>
            <p:grpSpPr>
              <a:xfrm>
                <a:off x="10274170" y="2808766"/>
                <a:ext cx="449541" cy="494097"/>
                <a:chOff x="2405016" y="3044074"/>
                <a:chExt cx="449541" cy="494097"/>
              </a:xfrm>
            </p:grpSpPr>
            <p:sp>
              <p:nvSpPr>
                <p:cNvPr id="126" name="Oval 125">
                  <a:extLst>
                    <a:ext uri="{FF2B5EF4-FFF2-40B4-BE49-F238E27FC236}">
                      <a16:creationId xmlns:a16="http://schemas.microsoft.com/office/drawing/2014/main" id="{37A3C9B9-7B63-4ED3-BB86-8349E2D56354}"/>
                    </a:ext>
                  </a:extLst>
                </p:cNvPr>
                <p:cNvSpPr/>
                <p:nvPr/>
              </p:nvSpPr>
              <p:spPr bwMode="auto">
                <a:xfrm>
                  <a:off x="2415212" y="3044074"/>
                  <a:ext cx="439345" cy="494097"/>
                </a:xfrm>
                <a:prstGeom prst="ellipse">
                  <a:avLst/>
                </a:prstGeom>
                <a:solidFill>
                  <a:srgbClr val="E6E6E6"/>
                </a:solidFill>
                <a:ln w="9525" cap="flat" cmpd="sng" algn="ctr">
                  <a:noFill/>
                  <a:prstDash val="solid"/>
                  <a:headEnd type="none" w="med" len="med"/>
                  <a:tailEnd type="none" w="med" len="med"/>
                </a:ln>
                <a:effectLst/>
              </p:spPr>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defRPr/>
                  </a:pPr>
                  <a:endParaRPr lang="en-US" sz="2400" kern="0" err="1">
                    <a:solidFill>
                      <a:schemeClr val="bg1"/>
                    </a:solidFill>
                    <a:latin typeface="Segoe UI"/>
                    <a:ea typeface="Segoe UI" pitchFamily="34" charset="0"/>
                    <a:cs typeface="Segoe UI" pitchFamily="34" charset="0"/>
                  </a:endParaRPr>
                </a:p>
              </p:txBody>
            </p:sp>
            <p:pic>
              <p:nvPicPr>
                <p:cNvPr id="127" name="Picture 126">
                  <a:extLst>
                    <a:ext uri="{FF2B5EF4-FFF2-40B4-BE49-F238E27FC236}">
                      <a16:creationId xmlns:a16="http://schemas.microsoft.com/office/drawing/2014/main" id="{FB49F377-902B-46AE-9F82-D2EF8462B964}"/>
                    </a:ext>
                  </a:extLst>
                </p:cNvPr>
                <p:cNvPicPr>
                  <a:picLocks noChangeAspect="1"/>
                </p:cNvPicPr>
                <p:nvPr/>
              </p:nvPicPr>
              <p:blipFill>
                <a:blip r:embed="rId3"/>
                <a:stretch>
                  <a:fillRect/>
                </a:stretch>
              </p:blipFill>
              <p:spPr>
                <a:xfrm>
                  <a:off x="2405016" y="3111080"/>
                  <a:ext cx="406400" cy="406400"/>
                </a:xfrm>
                <a:prstGeom prst="rect">
                  <a:avLst/>
                </a:prstGeom>
              </p:spPr>
            </p:pic>
          </p:grpSp>
        </p:grpSp>
        <p:grpSp>
          <p:nvGrpSpPr>
            <p:cNvPr id="5" name="Group 4">
              <a:extLst>
                <a:ext uri="{FF2B5EF4-FFF2-40B4-BE49-F238E27FC236}">
                  <a16:creationId xmlns:a16="http://schemas.microsoft.com/office/drawing/2014/main" id="{46609926-4D29-4E35-A116-11B9683A8A8B}"/>
                </a:ext>
              </a:extLst>
            </p:cNvPr>
            <p:cNvGrpSpPr/>
            <p:nvPr/>
          </p:nvGrpSpPr>
          <p:grpSpPr>
            <a:xfrm>
              <a:off x="8879473" y="2448387"/>
              <a:ext cx="732784" cy="681608"/>
              <a:chOff x="8583531" y="2557974"/>
              <a:chExt cx="497154" cy="462434"/>
            </a:xfrm>
          </p:grpSpPr>
          <p:sp>
            <p:nvSpPr>
              <p:cNvPr id="151" name="Freeform: Shape 150">
                <a:extLst>
                  <a:ext uri="{FF2B5EF4-FFF2-40B4-BE49-F238E27FC236}">
                    <a16:creationId xmlns:a16="http://schemas.microsoft.com/office/drawing/2014/main" id="{C77E670F-BD98-4C83-BE0B-4A96CADAC6E6}"/>
                  </a:ext>
                </a:extLst>
              </p:cNvPr>
              <p:cNvSpPr/>
              <p:nvPr/>
            </p:nvSpPr>
            <p:spPr>
              <a:xfrm>
                <a:off x="8806895" y="2855075"/>
                <a:ext cx="181865" cy="165333"/>
              </a:xfrm>
              <a:custGeom>
                <a:avLst/>
                <a:gdLst>
                  <a:gd name="connsiteX0" fmla="*/ 14916 w 178341"/>
                  <a:gd name="connsiteY0" fmla="*/ 0 h 162128"/>
                  <a:gd name="connsiteX1" fmla="*/ 49125 w 178341"/>
                  <a:gd name="connsiteY1" fmla="*/ 0 h 162128"/>
                  <a:gd name="connsiteX2" fmla="*/ 89171 w 178341"/>
                  <a:gd name="connsiteY2" fmla="*/ 41018 h 162128"/>
                  <a:gd name="connsiteX3" fmla="*/ 89171 w 178341"/>
                  <a:gd name="connsiteY3" fmla="*/ 91765 h 162128"/>
                  <a:gd name="connsiteX4" fmla="*/ 130999 w 178341"/>
                  <a:gd name="connsiteY4" fmla="*/ 91765 h 162128"/>
                  <a:gd name="connsiteX5" fmla="*/ 130999 w 178341"/>
                  <a:gd name="connsiteY5" fmla="*/ 58528 h 162128"/>
                  <a:gd name="connsiteX6" fmla="*/ 182394 w 178341"/>
                  <a:gd name="connsiteY6" fmla="*/ 111220 h 162128"/>
                  <a:gd name="connsiteX7" fmla="*/ 130999 w 178341"/>
                  <a:gd name="connsiteY7" fmla="*/ 163912 h 162128"/>
                  <a:gd name="connsiteX8" fmla="*/ 130999 w 178341"/>
                  <a:gd name="connsiteY8" fmla="*/ 130675 h 162128"/>
                  <a:gd name="connsiteX9" fmla="*/ 89171 w 178341"/>
                  <a:gd name="connsiteY9" fmla="*/ 130675 h 162128"/>
                  <a:gd name="connsiteX10" fmla="*/ 49125 w 178341"/>
                  <a:gd name="connsiteY10" fmla="*/ 91603 h 162128"/>
                  <a:gd name="connsiteX11" fmla="*/ 49125 w 178341"/>
                  <a:gd name="connsiteY11" fmla="*/ 40856 h 162128"/>
                  <a:gd name="connsiteX12" fmla="*/ 15240 w 178341"/>
                  <a:gd name="connsiteY12" fmla="*/ 40856 h 162128"/>
                  <a:gd name="connsiteX13" fmla="*/ 0 w 178341"/>
                  <a:gd name="connsiteY13" fmla="*/ 40856 h 162128"/>
                  <a:gd name="connsiteX14" fmla="*/ 11997 w 178341"/>
                  <a:gd name="connsiteY14" fmla="*/ 18807 h 162128"/>
                  <a:gd name="connsiteX15" fmla="*/ 14916 w 178341"/>
                  <a:gd name="connsiteY15" fmla="*/ 0 h 162128"/>
                  <a:gd name="connsiteX16" fmla="*/ 14916 w 178341"/>
                  <a:gd name="connsiteY16" fmla="*/ 0 h 162128"/>
                  <a:gd name="connsiteX17" fmla="*/ 14916 w 178341"/>
                  <a:gd name="connsiteY17" fmla="*/ 0 h 1621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8341" h="162128">
                    <a:moveTo>
                      <a:pt x="14916" y="0"/>
                    </a:moveTo>
                    <a:lnTo>
                      <a:pt x="49125" y="0"/>
                    </a:lnTo>
                    <a:cubicBezTo>
                      <a:pt x="71985" y="0"/>
                      <a:pt x="89171" y="17510"/>
                      <a:pt x="89171" y="41018"/>
                    </a:cubicBezTo>
                    <a:cubicBezTo>
                      <a:pt x="89171" y="41018"/>
                      <a:pt x="89171" y="41018"/>
                      <a:pt x="89171" y="91765"/>
                    </a:cubicBezTo>
                    <a:cubicBezTo>
                      <a:pt x="89171" y="91765"/>
                      <a:pt x="89171" y="91765"/>
                      <a:pt x="130999" y="91765"/>
                    </a:cubicBezTo>
                    <a:cubicBezTo>
                      <a:pt x="130999" y="91765"/>
                      <a:pt x="130999" y="91765"/>
                      <a:pt x="130999" y="58528"/>
                    </a:cubicBezTo>
                    <a:cubicBezTo>
                      <a:pt x="130999" y="58528"/>
                      <a:pt x="130999" y="58528"/>
                      <a:pt x="182394" y="111220"/>
                    </a:cubicBezTo>
                    <a:lnTo>
                      <a:pt x="130999" y="163912"/>
                    </a:lnTo>
                    <a:cubicBezTo>
                      <a:pt x="130999" y="163912"/>
                      <a:pt x="130999" y="163912"/>
                      <a:pt x="130999" y="130675"/>
                    </a:cubicBezTo>
                    <a:cubicBezTo>
                      <a:pt x="130999" y="130675"/>
                      <a:pt x="130999" y="130675"/>
                      <a:pt x="89171" y="130675"/>
                    </a:cubicBezTo>
                    <a:cubicBezTo>
                      <a:pt x="68256" y="130675"/>
                      <a:pt x="49125" y="113166"/>
                      <a:pt x="49125" y="91603"/>
                    </a:cubicBezTo>
                    <a:cubicBezTo>
                      <a:pt x="49125" y="91603"/>
                      <a:pt x="49125" y="91603"/>
                      <a:pt x="49125" y="40856"/>
                    </a:cubicBezTo>
                    <a:cubicBezTo>
                      <a:pt x="49125" y="40856"/>
                      <a:pt x="49125" y="40856"/>
                      <a:pt x="15240" y="40856"/>
                    </a:cubicBezTo>
                    <a:lnTo>
                      <a:pt x="0" y="40856"/>
                    </a:lnTo>
                    <a:lnTo>
                      <a:pt x="11997" y="18807"/>
                    </a:lnTo>
                    <a:lnTo>
                      <a:pt x="14916" y="0"/>
                    </a:lnTo>
                    <a:lnTo>
                      <a:pt x="14916" y="0"/>
                    </a:lnTo>
                    <a:lnTo>
                      <a:pt x="14916" y="0"/>
                    </a:lnTo>
                    <a:close/>
                  </a:path>
                </a:pathLst>
              </a:custGeom>
              <a:solidFill>
                <a:srgbClr val="0078D4"/>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52" name="Freeform: Shape 151">
                <a:extLst>
                  <a:ext uri="{FF2B5EF4-FFF2-40B4-BE49-F238E27FC236}">
                    <a16:creationId xmlns:a16="http://schemas.microsoft.com/office/drawing/2014/main" id="{30437FD8-BEAD-482E-8F38-9275A226353D}"/>
                  </a:ext>
                </a:extLst>
              </p:cNvPr>
              <p:cNvSpPr/>
              <p:nvPr/>
            </p:nvSpPr>
            <p:spPr>
              <a:xfrm>
                <a:off x="8732330" y="2557974"/>
                <a:ext cx="198399" cy="181865"/>
              </a:xfrm>
              <a:custGeom>
                <a:avLst/>
                <a:gdLst>
                  <a:gd name="connsiteX0" fmla="*/ 200715 w 194553"/>
                  <a:gd name="connsiteY0" fmla="*/ 115435 h 178341"/>
                  <a:gd name="connsiteX1" fmla="*/ 200715 w 194553"/>
                  <a:gd name="connsiteY1" fmla="*/ 75714 h 178341"/>
                  <a:gd name="connsiteX2" fmla="*/ 164884 w 194553"/>
                  <a:gd name="connsiteY2" fmla="*/ 75714 h 178341"/>
                  <a:gd name="connsiteX3" fmla="*/ 160831 w 194553"/>
                  <a:gd name="connsiteY3" fmla="*/ 66310 h 178341"/>
                  <a:gd name="connsiteX4" fmla="*/ 186610 w 194553"/>
                  <a:gd name="connsiteY4" fmla="*/ 41667 h 178341"/>
                  <a:gd name="connsiteX5" fmla="*/ 156778 w 194553"/>
                  <a:gd name="connsiteY5" fmla="*/ 13295 h 178341"/>
                  <a:gd name="connsiteX6" fmla="*/ 131000 w 194553"/>
                  <a:gd name="connsiteY6" fmla="*/ 39721 h 178341"/>
                  <a:gd name="connsiteX7" fmla="*/ 121110 w 194553"/>
                  <a:gd name="connsiteY7" fmla="*/ 35992 h 178341"/>
                  <a:gd name="connsiteX8" fmla="*/ 121110 w 194553"/>
                  <a:gd name="connsiteY8" fmla="*/ 0 h 178341"/>
                  <a:gd name="connsiteX9" fmla="*/ 79443 w 194553"/>
                  <a:gd name="connsiteY9" fmla="*/ 0 h 178341"/>
                  <a:gd name="connsiteX10" fmla="*/ 79443 w 194553"/>
                  <a:gd name="connsiteY10" fmla="*/ 35992 h 178341"/>
                  <a:gd name="connsiteX11" fmla="*/ 69553 w 194553"/>
                  <a:gd name="connsiteY11" fmla="*/ 39721 h 178341"/>
                  <a:gd name="connsiteX12" fmla="*/ 43775 w 194553"/>
                  <a:gd name="connsiteY12" fmla="*/ 13295 h 178341"/>
                  <a:gd name="connsiteX13" fmla="*/ 13943 w 194553"/>
                  <a:gd name="connsiteY13" fmla="*/ 41667 h 178341"/>
                  <a:gd name="connsiteX14" fmla="*/ 41829 w 194553"/>
                  <a:gd name="connsiteY14" fmla="*/ 66310 h 178341"/>
                  <a:gd name="connsiteX15" fmla="*/ 35830 w 194553"/>
                  <a:gd name="connsiteY15" fmla="*/ 75714 h 178341"/>
                  <a:gd name="connsiteX16" fmla="*/ 0 w 194553"/>
                  <a:gd name="connsiteY16" fmla="*/ 75714 h 178341"/>
                  <a:gd name="connsiteX17" fmla="*/ 0 w 194553"/>
                  <a:gd name="connsiteY17" fmla="*/ 115435 h 178341"/>
                  <a:gd name="connsiteX18" fmla="*/ 35830 w 194553"/>
                  <a:gd name="connsiteY18" fmla="*/ 115435 h 178341"/>
                  <a:gd name="connsiteX19" fmla="*/ 41829 w 194553"/>
                  <a:gd name="connsiteY19" fmla="*/ 124839 h 178341"/>
                  <a:gd name="connsiteX20" fmla="*/ 13943 w 194553"/>
                  <a:gd name="connsiteY20" fmla="*/ 149482 h 178341"/>
                  <a:gd name="connsiteX21" fmla="*/ 43775 w 194553"/>
                  <a:gd name="connsiteY21" fmla="*/ 177855 h 178341"/>
                  <a:gd name="connsiteX22" fmla="*/ 69553 w 194553"/>
                  <a:gd name="connsiteY22" fmla="*/ 153211 h 178341"/>
                  <a:gd name="connsiteX23" fmla="*/ 79443 w 194553"/>
                  <a:gd name="connsiteY23" fmla="*/ 156940 h 178341"/>
                  <a:gd name="connsiteX24" fmla="*/ 79443 w 194553"/>
                  <a:gd name="connsiteY24" fmla="*/ 190987 h 178341"/>
                  <a:gd name="connsiteX25" fmla="*/ 121110 w 194553"/>
                  <a:gd name="connsiteY25" fmla="*/ 190987 h 178341"/>
                  <a:gd name="connsiteX26" fmla="*/ 121110 w 194553"/>
                  <a:gd name="connsiteY26" fmla="*/ 156940 h 178341"/>
                  <a:gd name="connsiteX27" fmla="*/ 131000 w 194553"/>
                  <a:gd name="connsiteY27" fmla="*/ 153211 h 178341"/>
                  <a:gd name="connsiteX28" fmla="*/ 156778 w 194553"/>
                  <a:gd name="connsiteY28" fmla="*/ 177855 h 178341"/>
                  <a:gd name="connsiteX29" fmla="*/ 186610 w 194553"/>
                  <a:gd name="connsiteY29" fmla="*/ 149482 h 178341"/>
                  <a:gd name="connsiteX30" fmla="*/ 160831 w 194553"/>
                  <a:gd name="connsiteY30" fmla="*/ 124839 h 178341"/>
                  <a:gd name="connsiteX31" fmla="*/ 164884 w 194553"/>
                  <a:gd name="connsiteY31" fmla="*/ 115435 h 178341"/>
                  <a:gd name="connsiteX32" fmla="*/ 200715 w 194553"/>
                  <a:gd name="connsiteY32" fmla="*/ 115435 h 178341"/>
                  <a:gd name="connsiteX33" fmla="*/ 200715 w 194553"/>
                  <a:gd name="connsiteY33" fmla="*/ 115435 h 178341"/>
                  <a:gd name="connsiteX34" fmla="*/ 200715 w 194553"/>
                  <a:gd name="connsiteY34" fmla="*/ 115435 h 178341"/>
                  <a:gd name="connsiteX35" fmla="*/ 131162 w 194553"/>
                  <a:gd name="connsiteY35" fmla="*/ 96466 h 178341"/>
                  <a:gd name="connsiteX36" fmla="*/ 101330 w 194553"/>
                  <a:gd name="connsiteY36" fmla="*/ 124839 h 178341"/>
                  <a:gd name="connsiteX37" fmla="*/ 69553 w 194553"/>
                  <a:gd name="connsiteY37" fmla="*/ 96466 h 178341"/>
                  <a:gd name="connsiteX38" fmla="*/ 101330 w 194553"/>
                  <a:gd name="connsiteY38" fmla="*/ 66148 h 178341"/>
                  <a:gd name="connsiteX39" fmla="*/ 131162 w 194553"/>
                  <a:gd name="connsiteY39" fmla="*/ 96466 h 178341"/>
                  <a:gd name="connsiteX40" fmla="*/ 131162 w 194553"/>
                  <a:gd name="connsiteY40" fmla="*/ 96466 h 1783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553" h="178341">
                    <a:moveTo>
                      <a:pt x="200715" y="115435"/>
                    </a:moveTo>
                    <a:cubicBezTo>
                      <a:pt x="200715" y="75714"/>
                      <a:pt x="200715" y="75714"/>
                      <a:pt x="200715" y="75714"/>
                    </a:cubicBezTo>
                    <a:cubicBezTo>
                      <a:pt x="164884" y="75714"/>
                      <a:pt x="164884" y="75714"/>
                      <a:pt x="164884" y="75714"/>
                    </a:cubicBezTo>
                    <a:cubicBezTo>
                      <a:pt x="162939" y="73768"/>
                      <a:pt x="160831" y="70039"/>
                      <a:pt x="160831" y="66310"/>
                    </a:cubicBezTo>
                    <a:cubicBezTo>
                      <a:pt x="186610" y="41667"/>
                      <a:pt x="186610" y="41667"/>
                      <a:pt x="186610" y="41667"/>
                    </a:cubicBezTo>
                    <a:cubicBezTo>
                      <a:pt x="156778" y="13295"/>
                      <a:pt x="156778" y="13295"/>
                      <a:pt x="156778" y="13295"/>
                    </a:cubicBezTo>
                    <a:cubicBezTo>
                      <a:pt x="131000" y="39721"/>
                      <a:pt x="131000" y="39721"/>
                      <a:pt x="131000" y="39721"/>
                    </a:cubicBezTo>
                    <a:cubicBezTo>
                      <a:pt x="126946" y="37776"/>
                      <a:pt x="125001" y="35992"/>
                      <a:pt x="121110" y="35992"/>
                    </a:cubicBezTo>
                    <a:cubicBezTo>
                      <a:pt x="121110" y="0"/>
                      <a:pt x="121110" y="0"/>
                      <a:pt x="121110" y="0"/>
                    </a:cubicBezTo>
                    <a:cubicBezTo>
                      <a:pt x="79443" y="0"/>
                      <a:pt x="79443" y="0"/>
                      <a:pt x="79443" y="0"/>
                    </a:cubicBezTo>
                    <a:cubicBezTo>
                      <a:pt x="79443" y="35992"/>
                      <a:pt x="79443" y="35992"/>
                      <a:pt x="79443" y="35992"/>
                    </a:cubicBezTo>
                    <a:cubicBezTo>
                      <a:pt x="75390" y="35992"/>
                      <a:pt x="73444" y="37938"/>
                      <a:pt x="69553" y="39721"/>
                    </a:cubicBezTo>
                    <a:cubicBezTo>
                      <a:pt x="43775" y="13295"/>
                      <a:pt x="43775" y="13295"/>
                      <a:pt x="43775" y="13295"/>
                    </a:cubicBezTo>
                    <a:cubicBezTo>
                      <a:pt x="13943" y="41667"/>
                      <a:pt x="13943" y="41667"/>
                      <a:pt x="13943" y="41667"/>
                    </a:cubicBezTo>
                    <a:cubicBezTo>
                      <a:pt x="41829" y="66310"/>
                      <a:pt x="41829" y="66310"/>
                      <a:pt x="41829" y="66310"/>
                    </a:cubicBezTo>
                    <a:cubicBezTo>
                      <a:pt x="39884" y="70039"/>
                      <a:pt x="37776" y="73931"/>
                      <a:pt x="35830" y="75714"/>
                    </a:cubicBezTo>
                    <a:cubicBezTo>
                      <a:pt x="0" y="75714"/>
                      <a:pt x="0" y="75714"/>
                      <a:pt x="0" y="75714"/>
                    </a:cubicBezTo>
                    <a:cubicBezTo>
                      <a:pt x="0" y="115435"/>
                      <a:pt x="0" y="115435"/>
                      <a:pt x="0" y="115435"/>
                    </a:cubicBezTo>
                    <a:cubicBezTo>
                      <a:pt x="35830" y="115435"/>
                      <a:pt x="35830" y="115435"/>
                      <a:pt x="35830" y="115435"/>
                    </a:cubicBezTo>
                    <a:cubicBezTo>
                      <a:pt x="37776" y="119164"/>
                      <a:pt x="39884" y="121110"/>
                      <a:pt x="41829" y="124839"/>
                    </a:cubicBezTo>
                    <a:cubicBezTo>
                      <a:pt x="13943" y="149482"/>
                      <a:pt x="13943" y="149482"/>
                      <a:pt x="13943" y="149482"/>
                    </a:cubicBezTo>
                    <a:cubicBezTo>
                      <a:pt x="43775" y="177855"/>
                      <a:pt x="43775" y="177855"/>
                      <a:pt x="43775" y="177855"/>
                    </a:cubicBezTo>
                    <a:cubicBezTo>
                      <a:pt x="69553" y="153211"/>
                      <a:pt x="69553" y="153211"/>
                      <a:pt x="69553" y="153211"/>
                    </a:cubicBezTo>
                    <a:cubicBezTo>
                      <a:pt x="73606" y="153211"/>
                      <a:pt x="75552" y="155157"/>
                      <a:pt x="79443" y="156940"/>
                    </a:cubicBezTo>
                    <a:cubicBezTo>
                      <a:pt x="79443" y="190987"/>
                      <a:pt x="79443" y="190987"/>
                      <a:pt x="79443" y="190987"/>
                    </a:cubicBezTo>
                    <a:cubicBezTo>
                      <a:pt x="121110" y="190987"/>
                      <a:pt x="121110" y="190987"/>
                      <a:pt x="121110" y="190987"/>
                    </a:cubicBezTo>
                    <a:cubicBezTo>
                      <a:pt x="121110" y="156940"/>
                      <a:pt x="121110" y="156940"/>
                      <a:pt x="121110" y="156940"/>
                    </a:cubicBezTo>
                    <a:cubicBezTo>
                      <a:pt x="125163" y="154995"/>
                      <a:pt x="127109" y="153211"/>
                      <a:pt x="131000" y="153211"/>
                    </a:cubicBezTo>
                    <a:cubicBezTo>
                      <a:pt x="156778" y="177855"/>
                      <a:pt x="156778" y="177855"/>
                      <a:pt x="156778" y="177855"/>
                    </a:cubicBezTo>
                    <a:cubicBezTo>
                      <a:pt x="186610" y="149482"/>
                      <a:pt x="186610" y="149482"/>
                      <a:pt x="186610" y="149482"/>
                    </a:cubicBezTo>
                    <a:cubicBezTo>
                      <a:pt x="160831" y="124839"/>
                      <a:pt x="160831" y="124839"/>
                      <a:pt x="160831" y="124839"/>
                    </a:cubicBezTo>
                    <a:cubicBezTo>
                      <a:pt x="160831" y="121110"/>
                      <a:pt x="162777" y="119164"/>
                      <a:pt x="164884" y="115435"/>
                    </a:cubicBezTo>
                    <a:lnTo>
                      <a:pt x="200715" y="115435"/>
                    </a:lnTo>
                    <a:lnTo>
                      <a:pt x="200715" y="115435"/>
                    </a:lnTo>
                    <a:lnTo>
                      <a:pt x="200715" y="115435"/>
                    </a:lnTo>
                    <a:close/>
                    <a:moveTo>
                      <a:pt x="131162" y="96466"/>
                    </a:moveTo>
                    <a:cubicBezTo>
                      <a:pt x="131162" y="111544"/>
                      <a:pt x="117219" y="124839"/>
                      <a:pt x="101330" y="124839"/>
                    </a:cubicBezTo>
                    <a:cubicBezTo>
                      <a:pt x="83496" y="124839"/>
                      <a:pt x="69553" y="111544"/>
                      <a:pt x="69553" y="96466"/>
                    </a:cubicBezTo>
                    <a:cubicBezTo>
                      <a:pt x="69553" y="79443"/>
                      <a:pt x="83496" y="66148"/>
                      <a:pt x="101330" y="66148"/>
                    </a:cubicBezTo>
                    <a:cubicBezTo>
                      <a:pt x="117381" y="66148"/>
                      <a:pt x="131162" y="79443"/>
                      <a:pt x="131162" y="96466"/>
                    </a:cubicBezTo>
                    <a:lnTo>
                      <a:pt x="131162" y="96466"/>
                    </a:lnTo>
                    <a:close/>
                  </a:path>
                </a:pathLst>
              </a:custGeom>
              <a:solidFill>
                <a:schemeClr val="accent4"/>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53" name="Freeform: Shape 152">
                <a:extLst>
                  <a:ext uri="{FF2B5EF4-FFF2-40B4-BE49-F238E27FC236}">
                    <a16:creationId xmlns:a16="http://schemas.microsoft.com/office/drawing/2014/main" id="{95A6B25F-8CDA-4208-BE01-51D3CA56705A}"/>
                  </a:ext>
                </a:extLst>
              </p:cNvPr>
              <p:cNvSpPr/>
              <p:nvPr/>
            </p:nvSpPr>
            <p:spPr>
              <a:xfrm>
                <a:off x="8583531" y="2725125"/>
                <a:ext cx="198399" cy="198399"/>
              </a:xfrm>
              <a:custGeom>
                <a:avLst/>
                <a:gdLst>
                  <a:gd name="connsiteX0" fmla="*/ 200715 w 194553"/>
                  <a:gd name="connsiteY0" fmla="*/ 120948 h 194554"/>
                  <a:gd name="connsiteX1" fmla="*/ 200715 w 194553"/>
                  <a:gd name="connsiteY1" fmla="*/ 79281 h 194554"/>
                  <a:gd name="connsiteX2" fmla="*/ 164884 w 194553"/>
                  <a:gd name="connsiteY2" fmla="*/ 79281 h 194554"/>
                  <a:gd name="connsiteX3" fmla="*/ 160831 w 194553"/>
                  <a:gd name="connsiteY3" fmla="*/ 69391 h 194554"/>
                  <a:gd name="connsiteX4" fmla="*/ 186610 w 194553"/>
                  <a:gd name="connsiteY4" fmla="*/ 43613 h 194554"/>
                  <a:gd name="connsiteX5" fmla="*/ 156778 w 194553"/>
                  <a:gd name="connsiteY5" fmla="*/ 13781 h 194554"/>
                  <a:gd name="connsiteX6" fmla="*/ 131000 w 194553"/>
                  <a:gd name="connsiteY6" fmla="*/ 39559 h 194554"/>
                  <a:gd name="connsiteX7" fmla="*/ 121110 w 194553"/>
                  <a:gd name="connsiteY7" fmla="*/ 35668 h 194554"/>
                  <a:gd name="connsiteX8" fmla="*/ 121110 w 194553"/>
                  <a:gd name="connsiteY8" fmla="*/ 0 h 194554"/>
                  <a:gd name="connsiteX9" fmla="*/ 79443 w 194553"/>
                  <a:gd name="connsiteY9" fmla="*/ 0 h 194554"/>
                  <a:gd name="connsiteX10" fmla="*/ 79443 w 194553"/>
                  <a:gd name="connsiteY10" fmla="*/ 35668 h 194554"/>
                  <a:gd name="connsiteX11" fmla="*/ 69553 w 194553"/>
                  <a:gd name="connsiteY11" fmla="*/ 39559 h 194554"/>
                  <a:gd name="connsiteX12" fmla="*/ 43775 w 194553"/>
                  <a:gd name="connsiteY12" fmla="*/ 13781 h 194554"/>
                  <a:gd name="connsiteX13" fmla="*/ 13943 w 194553"/>
                  <a:gd name="connsiteY13" fmla="*/ 43613 h 194554"/>
                  <a:gd name="connsiteX14" fmla="*/ 41829 w 194553"/>
                  <a:gd name="connsiteY14" fmla="*/ 69391 h 194554"/>
                  <a:gd name="connsiteX15" fmla="*/ 37776 w 194553"/>
                  <a:gd name="connsiteY15" fmla="*/ 79281 h 194554"/>
                  <a:gd name="connsiteX16" fmla="*/ 0 w 194553"/>
                  <a:gd name="connsiteY16" fmla="*/ 79281 h 194554"/>
                  <a:gd name="connsiteX17" fmla="*/ 0 w 194553"/>
                  <a:gd name="connsiteY17" fmla="*/ 120948 h 194554"/>
                  <a:gd name="connsiteX18" fmla="*/ 37776 w 194553"/>
                  <a:gd name="connsiteY18" fmla="*/ 120948 h 194554"/>
                  <a:gd name="connsiteX19" fmla="*/ 41829 w 194553"/>
                  <a:gd name="connsiteY19" fmla="*/ 130838 h 194554"/>
                  <a:gd name="connsiteX20" fmla="*/ 13943 w 194553"/>
                  <a:gd name="connsiteY20" fmla="*/ 156616 h 194554"/>
                  <a:gd name="connsiteX21" fmla="*/ 43775 w 194553"/>
                  <a:gd name="connsiteY21" fmla="*/ 186448 h 194554"/>
                  <a:gd name="connsiteX22" fmla="*/ 69553 w 194553"/>
                  <a:gd name="connsiteY22" fmla="*/ 158724 h 194554"/>
                  <a:gd name="connsiteX23" fmla="*/ 79443 w 194553"/>
                  <a:gd name="connsiteY23" fmla="*/ 164722 h 194554"/>
                  <a:gd name="connsiteX24" fmla="*/ 79443 w 194553"/>
                  <a:gd name="connsiteY24" fmla="*/ 200391 h 194554"/>
                  <a:gd name="connsiteX25" fmla="*/ 121110 w 194553"/>
                  <a:gd name="connsiteY25" fmla="*/ 200391 h 194554"/>
                  <a:gd name="connsiteX26" fmla="*/ 121110 w 194553"/>
                  <a:gd name="connsiteY26" fmla="*/ 164722 h 194554"/>
                  <a:gd name="connsiteX27" fmla="*/ 131000 w 194553"/>
                  <a:gd name="connsiteY27" fmla="*/ 158724 h 194554"/>
                  <a:gd name="connsiteX28" fmla="*/ 156778 w 194553"/>
                  <a:gd name="connsiteY28" fmla="*/ 186448 h 194554"/>
                  <a:gd name="connsiteX29" fmla="*/ 186610 w 194553"/>
                  <a:gd name="connsiteY29" fmla="*/ 156616 h 194554"/>
                  <a:gd name="connsiteX30" fmla="*/ 160831 w 194553"/>
                  <a:gd name="connsiteY30" fmla="*/ 130838 h 194554"/>
                  <a:gd name="connsiteX31" fmla="*/ 164884 w 194553"/>
                  <a:gd name="connsiteY31" fmla="*/ 120948 h 194554"/>
                  <a:gd name="connsiteX32" fmla="*/ 200715 w 194553"/>
                  <a:gd name="connsiteY32" fmla="*/ 120948 h 194554"/>
                  <a:gd name="connsiteX33" fmla="*/ 200715 w 194553"/>
                  <a:gd name="connsiteY33" fmla="*/ 120948 h 194554"/>
                  <a:gd name="connsiteX34" fmla="*/ 200715 w 194553"/>
                  <a:gd name="connsiteY34" fmla="*/ 120948 h 194554"/>
                  <a:gd name="connsiteX35" fmla="*/ 131162 w 194553"/>
                  <a:gd name="connsiteY35" fmla="*/ 99060 h 194554"/>
                  <a:gd name="connsiteX36" fmla="*/ 101330 w 194553"/>
                  <a:gd name="connsiteY36" fmla="*/ 130838 h 194554"/>
                  <a:gd name="connsiteX37" fmla="*/ 69553 w 194553"/>
                  <a:gd name="connsiteY37" fmla="*/ 99060 h 194554"/>
                  <a:gd name="connsiteX38" fmla="*/ 101330 w 194553"/>
                  <a:gd name="connsiteY38" fmla="*/ 69229 h 194554"/>
                  <a:gd name="connsiteX39" fmla="*/ 131162 w 194553"/>
                  <a:gd name="connsiteY39" fmla="*/ 99060 h 194554"/>
                  <a:gd name="connsiteX40" fmla="*/ 131162 w 194553"/>
                  <a:gd name="connsiteY40" fmla="*/ 99060 h 1945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194553" h="194554">
                    <a:moveTo>
                      <a:pt x="200715" y="120948"/>
                    </a:moveTo>
                    <a:cubicBezTo>
                      <a:pt x="200715" y="79281"/>
                      <a:pt x="200715" y="79281"/>
                      <a:pt x="200715" y="79281"/>
                    </a:cubicBezTo>
                    <a:cubicBezTo>
                      <a:pt x="164884" y="79281"/>
                      <a:pt x="164884" y="79281"/>
                      <a:pt x="164884" y="79281"/>
                    </a:cubicBezTo>
                    <a:cubicBezTo>
                      <a:pt x="162939" y="75390"/>
                      <a:pt x="160831" y="73282"/>
                      <a:pt x="160831" y="69391"/>
                    </a:cubicBezTo>
                    <a:cubicBezTo>
                      <a:pt x="186610" y="43613"/>
                      <a:pt x="186610" y="43613"/>
                      <a:pt x="186610" y="43613"/>
                    </a:cubicBezTo>
                    <a:cubicBezTo>
                      <a:pt x="156778" y="13781"/>
                      <a:pt x="156778" y="13781"/>
                      <a:pt x="156778" y="13781"/>
                    </a:cubicBezTo>
                    <a:cubicBezTo>
                      <a:pt x="131000" y="39559"/>
                      <a:pt x="131000" y="39559"/>
                      <a:pt x="131000" y="39559"/>
                    </a:cubicBezTo>
                    <a:cubicBezTo>
                      <a:pt x="126946" y="39559"/>
                      <a:pt x="125001" y="37614"/>
                      <a:pt x="121110" y="35668"/>
                    </a:cubicBezTo>
                    <a:cubicBezTo>
                      <a:pt x="121110" y="0"/>
                      <a:pt x="121110" y="0"/>
                      <a:pt x="121110" y="0"/>
                    </a:cubicBezTo>
                    <a:cubicBezTo>
                      <a:pt x="79443" y="0"/>
                      <a:pt x="79443" y="0"/>
                      <a:pt x="79443" y="0"/>
                    </a:cubicBezTo>
                    <a:cubicBezTo>
                      <a:pt x="79443" y="35668"/>
                      <a:pt x="79443" y="35668"/>
                      <a:pt x="79443" y="35668"/>
                    </a:cubicBezTo>
                    <a:cubicBezTo>
                      <a:pt x="77497" y="37614"/>
                      <a:pt x="73444" y="39559"/>
                      <a:pt x="69553" y="39559"/>
                    </a:cubicBezTo>
                    <a:cubicBezTo>
                      <a:pt x="43775" y="13781"/>
                      <a:pt x="43775" y="13781"/>
                      <a:pt x="43775" y="13781"/>
                    </a:cubicBezTo>
                    <a:cubicBezTo>
                      <a:pt x="13943" y="43613"/>
                      <a:pt x="13943" y="43613"/>
                      <a:pt x="13943" y="43613"/>
                    </a:cubicBezTo>
                    <a:cubicBezTo>
                      <a:pt x="41829" y="69391"/>
                      <a:pt x="41829" y="69391"/>
                      <a:pt x="41829" y="69391"/>
                    </a:cubicBezTo>
                    <a:cubicBezTo>
                      <a:pt x="39884" y="73282"/>
                      <a:pt x="37776" y="75390"/>
                      <a:pt x="37776" y="79281"/>
                    </a:cubicBezTo>
                    <a:cubicBezTo>
                      <a:pt x="0" y="79281"/>
                      <a:pt x="0" y="79281"/>
                      <a:pt x="0" y="79281"/>
                    </a:cubicBezTo>
                    <a:cubicBezTo>
                      <a:pt x="0" y="120948"/>
                      <a:pt x="0" y="120948"/>
                      <a:pt x="0" y="120948"/>
                    </a:cubicBezTo>
                    <a:cubicBezTo>
                      <a:pt x="37776" y="120948"/>
                      <a:pt x="37776" y="120948"/>
                      <a:pt x="37776" y="120948"/>
                    </a:cubicBezTo>
                    <a:cubicBezTo>
                      <a:pt x="37776" y="124839"/>
                      <a:pt x="39721" y="126947"/>
                      <a:pt x="41829" y="130838"/>
                    </a:cubicBezTo>
                    <a:cubicBezTo>
                      <a:pt x="13943" y="156616"/>
                      <a:pt x="13943" y="156616"/>
                      <a:pt x="13943" y="156616"/>
                    </a:cubicBezTo>
                    <a:cubicBezTo>
                      <a:pt x="43775" y="186448"/>
                      <a:pt x="43775" y="186448"/>
                      <a:pt x="43775" y="186448"/>
                    </a:cubicBezTo>
                    <a:cubicBezTo>
                      <a:pt x="69553" y="158724"/>
                      <a:pt x="69553" y="158724"/>
                      <a:pt x="69553" y="158724"/>
                    </a:cubicBezTo>
                    <a:cubicBezTo>
                      <a:pt x="73606" y="160669"/>
                      <a:pt x="77497" y="162615"/>
                      <a:pt x="79443" y="164722"/>
                    </a:cubicBezTo>
                    <a:cubicBezTo>
                      <a:pt x="79443" y="200391"/>
                      <a:pt x="79443" y="200391"/>
                      <a:pt x="79443" y="200391"/>
                    </a:cubicBezTo>
                    <a:cubicBezTo>
                      <a:pt x="121110" y="200391"/>
                      <a:pt x="121110" y="200391"/>
                      <a:pt x="121110" y="200391"/>
                    </a:cubicBezTo>
                    <a:cubicBezTo>
                      <a:pt x="121110" y="164722"/>
                      <a:pt x="121110" y="164722"/>
                      <a:pt x="121110" y="164722"/>
                    </a:cubicBezTo>
                    <a:cubicBezTo>
                      <a:pt x="125163" y="162777"/>
                      <a:pt x="127109" y="160831"/>
                      <a:pt x="131000" y="158724"/>
                    </a:cubicBezTo>
                    <a:cubicBezTo>
                      <a:pt x="156778" y="186448"/>
                      <a:pt x="156778" y="186448"/>
                      <a:pt x="156778" y="186448"/>
                    </a:cubicBezTo>
                    <a:cubicBezTo>
                      <a:pt x="186610" y="156616"/>
                      <a:pt x="186610" y="156616"/>
                      <a:pt x="186610" y="156616"/>
                    </a:cubicBezTo>
                    <a:cubicBezTo>
                      <a:pt x="160831" y="130838"/>
                      <a:pt x="160831" y="130838"/>
                      <a:pt x="160831" y="130838"/>
                    </a:cubicBezTo>
                    <a:cubicBezTo>
                      <a:pt x="160831" y="126947"/>
                      <a:pt x="162777" y="124839"/>
                      <a:pt x="164884" y="120948"/>
                    </a:cubicBezTo>
                    <a:lnTo>
                      <a:pt x="200715" y="120948"/>
                    </a:lnTo>
                    <a:lnTo>
                      <a:pt x="200715" y="120948"/>
                    </a:lnTo>
                    <a:lnTo>
                      <a:pt x="200715" y="120948"/>
                    </a:lnTo>
                    <a:close/>
                    <a:moveTo>
                      <a:pt x="131162" y="99060"/>
                    </a:moveTo>
                    <a:cubicBezTo>
                      <a:pt x="131162" y="116895"/>
                      <a:pt x="117219" y="130838"/>
                      <a:pt x="101330" y="130838"/>
                    </a:cubicBezTo>
                    <a:cubicBezTo>
                      <a:pt x="83496" y="130838"/>
                      <a:pt x="69553" y="116895"/>
                      <a:pt x="69553" y="99060"/>
                    </a:cubicBezTo>
                    <a:cubicBezTo>
                      <a:pt x="69553" y="83172"/>
                      <a:pt x="83496" y="69229"/>
                      <a:pt x="101330" y="69229"/>
                    </a:cubicBezTo>
                    <a:cubicBezTo>
                      <a:pt x="117381" y="69391"/>
                      <a:pt x="131162" y="83334"/>
                      <a:pt x="131162" y="99060"/>
                    </a:cubicBezTo>
                    <a:lnTo>
                      <a:pt x="131162" y="99060"/>
                    </a:lnTo>
                    <a:close/>
                  </a:path>
                </a:pathLst>
              </a:custGeom>
              <a:solidFill>
                <a:schemeClr val="bg1"/>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sp>
            <p:nvSpPr>
              <p:cNvPr id="155" name="Freeform: Shape 154">
                <a:extLst>
                  <a:ext uri="{FF2B5EF4-FFF2-40B4-BE49-F238E27FC236}">
                    <a16:creationId xmlns:a16="http://schemas.microsoft.com/office/drawing/2014/main" id="{6C689788-A196-488F-9D30-3C4C323553C8}"/>
                  </a:ext>
                </a:extLst>
              </p:cNvPr>
              <p:cNvSpPr/>
              <p:nvPr/>
            </p:nvSpPr>
            <p:spPr>
              <a:xfrm>
                <a:off x="8816153" y="2604265"/>
                <a:ext cx="264532" cy="231467"/>
              </a:xfrm>
              <a:custGeom>
                <a:avLst/>
                <a:gdLst>
                  <a:gd name="connsiteX0" fmla="*/ 273672 w 259405"/>
                  <a:gd name="connsiteY0" fmla="*/ 52043 h 226979"/>
                  <a:gd name="connsiteX1" fmla="*/ 221954 w 259405"/>
                  <a:gd name="connsiteY1" fmla="*/ 0 h 226979"/>
                  <a:gd name="connsiteX2" fmla="*/ 221954 w 259405"/>
                  <a:gd name="connsiteY2" fmla="*/ 30804 h 226979"/>
                  <a:gd name="connsiteX3" fmla="*/ 179800 w 259405"/>
                  <a:gd name="connsiteY3" fmla="*/ 30804 h 226979"/>
                  <a:gd name="connsiteX4" fmla="*/ 139592 w 259405"/>
                  <a:gd name="connsiteY4" fmla="*/ 71174 h 226979"/>
                  <a:gd name="connsiteX5" fmla="*/ 139592 w 259405"/>
                  <a:gd name="connsiteY5" fmla="*/ 196337 h 226979"/>
                  <a:gd name="connsiteX6" fmla="*/ 0 w 259405"/>
                  <a:gd name="connsiteY6" fmla="*/ 196337 h 226979"/>
                  <a:gd name="connsiteX7" fmla="*/ 0 w 259405"/>
                  <a:gd name="connsiteY7" fmla="*/ 236707 h 226979"/>
                  <a:gd name="connsiteX8" fmla="*/ 139592 w 259405"/>
                  <a:gd name="connsiteY8" fmla="*/ 236707 h 226979"/>
                  <a:gd name="connsiteX9" fmla="*/ 179800 w 259405"/>
                  <a:gd name="connsiteY9" fmla="*/ 196337 h 226979"/>
                  <a:gd name="connsiteX10" fmla="*/ 179800 w 259405"/>
                  <a:gd name="connsiteY10" fmla="*/ 71174 h 226979"/>
                  <a:gd name="connsiteX11" fmla="*/ 221954 w 259405"/>
                  <a:gd name="connsiteY11" fmla="*/ 71174 h 226979"/>
                  <a:gd name="connsiteX12" fmla="*/ 221954 w 259405"/>
                  <a:gd name="connsiteY12" fmla="*/ 103924 h 226979"/>
                  <a:gd name="connsiteX13" fmla="*/ 273672 w 259405"/>
                  <a:gd name="connsiteY13" fmla="*/ 52043 h 226979"/>
                  <a:gd name="connsiteX14" fmla="*/ 273672 w 259405"/>
                  <a:gd name="connsiteY14" fmla="*/ 52043 h 226979"/>
                  <a:gd name="connsiteX15" fmla="*/ 273672 w 259405"/>
                  <a:gd name="connsiteY15" fmla="*/ 52043 h 2269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259405" h="226979">
                    <a:moveTo>
                      <a:pt x="273672" y="52043"/>
                    </a:moveTo>
                    <a:cubicBezTo>
                      <a:pt x="221954" y="0"/>
                      <a:pt x="221954" y="0"/>
                      <a:pt x="221954" y="0"/>
                    </a:cubicBezTo>
                    <a:cubicBezTo>
                      <a:pt x="221954" y="30804"/>
                      <a:pt x="221954" y="30804"/>
                      <a:pt x="221954" y="30804"/>
                    </a:cubicBezTo>
                    <a:cubicBezTo>
                      <a:pt x="179800" y="30804"/>
                      <a:pt x="179800" y="30804"/>
                      <a:pt x="179800" y="30804"/>
                    </a:cubicBezTo>
                    <a:cubicBezTo>
                      <a:pt x="158724" y="30804"/>
                      <a:pt x="139592" y="50098"/>
                      <a:pt x="139592" y="71174"/>
                    </a:cubicBezTo>
                    <a:cubicBezTo>
                      <a:pt x="139592" y="196337"/>
                      <a:pt x="139592" y="196337"/>
                      <a:pt x="139592" y="196337"/>
                    </a:cubicBezTo>
                    <a:cubicBezTo>
                      <a:pt x="0" y="196337"/>
                      <a:pt x="0" y="196337"/>
                      <a:pt x="0" y="196337"/>
                    </a:cubicBezTo>
                    <a:cubicBezTo>
                      <a:pt x="0" y="236707"/>
                      <a:pt x="0" y="236707"/>
                      <a:pt x="0" y="236707"/>
                    </a:cubicBezTo>
                    <a:cubicBezTo>
                      <a:pt x="139592" y="236707"/>
                      <a:pt x="139592" y="236707"/>
                      <a:pt x="139592" y="236707"/>
                    </a:cubicBezTo>
                    <a:cubicBezTo>
                      <a:pt x="162615" y="236707"/>
                      <a:pt x="179800" y="219360"/>
                      <a:pt x="179800" y="196337"/>
                    </a:cubicBezTo>
                    <a:cubicBezTo>
                      <a:pt x="179800" y="71174"/>
                      <a:pt x="179800" y="71174"/>
                      <a:pt x="179800" y="71174"/>
                    </a:cubicBezTo>
                    <a:cubicBezTo>
                      <a:pt x="221954" y="71174"/>
                      <a:pt x="221954" y="71174"/>
                      <a:pt x="221954" y="71174"/>
                    </a:cubicBezTo>
                    <a:cubicBezTo>
                      <a:pt x="221954" y="103924"/>
                      <a:pt x="221954" y="103924"/>
                      <a:pt x="221954" y="103924"/>
                    </a:cubicBezTo>
                    <a:lnTo>
                      <a:pt x="273672" y="52043"/>
                    </a:lnTo>
                    <a:lnTo>
                      <a:pt x="273672" y="52043"/>
                    </a:lnTo>
                    <a:lnTo>
                      <a:pt x="273672" y="52043"/>
                    </a:lnTo>
                    <a:close/>
                  </a:path>
                </a:pathLst>
              </a:custGeom>
              <a:solidFill>
                <a:schemeClr val="accent5"/>
              </a:solidFill>
              <a:ln w="16188" cap="flat">
                <a:noFill/>
                <a:prstDash val="solid"/>
                <a:miter/>
              </a:ln>
            </p:spPr>
            <p:txBody>
              <a:bodyPr rtlCol="0" anchor="ct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defTabSz="932418">
                  <a:defRPr/>
                </a:pPr>
                <a:endParaRPr lang="en-US" sz="1836">
                  <a:solidFill>
                    <a:schemeClr val="bg1"/>
                  </a:solidFill>
                  <a:latin typeface="Segoe UI"/>
                </a:endParaRPr>
              </a:p>
            </p:txBody>
          </p:sp>
        </p:grpSp>
        <p:sp>
          <p:nvSpPr>
            <p:cNvPr id="86" name="TextBox 85">
              <a:extLst>
                <a:ext uri="{FF2B5EF4-FFF2-40B4-BE49-F238E27FC236}">
                  <a16:creationId xmlns:a16="http://schemas.microsoft.com/office/drawing/2014/main" id="{364FC8B8-C3BC-44AA-BD10-E80CC518572E}"/>
                </a:ext>
              </a:extLst>
            </p:cNvPr>
            <p:cNvSpPr txBox="1"/>
            <p:nvPr/>
          </p:nvSpPr>
          <p:spPr>
            <a:xfrm>
              <a:off x="1603755" y="3339425"/>
              <a:ext cx="2487518" cy="338554"/>
            </a:xfrm>
            <a:prstGeom prst="rect">
              <a:avLst/>
            </a:prstGeom>
            <a:noFill/>
          </p:spPr>
          <p:txBody>
            <a:bodyPr wrap="square">
              <a:spAutoFit/>
            </a:bodyPr>
            <a:lstStyle/>
            <a:p>
              <a:pPr algn="ctr" defTabSz="914192">
                <a:defRPr/>
              </a:pPr>
              <a:r>
                <a:rPr lang="en-US" sz="1600" b="1" kern="0">
                  <a:solidFill>
                    <a:schemeClr val="bg1"/>
                  </a:solidFill>
                  <a:latin typeface="+mj-lt"/>
                </a:rPr>
                <a:t>Azure Defender for IoT</a:t>
              </a:r>
            </a:p>
          </p:txBody>
        </p:sp>
        <p:pic>
          <p:nvPicPr>
            <p:cNvPr id="158" name="Picture 157">
              <a:extLst>
                <a:ext uri="{FF2B5EF4-FFF2-40B4-BE49-F238E27FC236}">
                  <a16:creationId xmlns:a16="http://schemas.microsoft.com/office/drawing/2014/main" id="{A9A12A2F-B014-45CE-96FA-5EA3C691C4B9}"/>
                </a:ext>
              </a:extLst>
            </p:cNvPr>
            <p:cNvPicPr>
              <a:picLocks noChangeAspect="1"/>
            </p:cNvPicPr>
            <p:nvPr/>
          </p:nvPicPr>
          <p:blipFill>
            <a:blip r:embed="rId4"/>
            <a:stretch>
              <a:fillRect/>
            </a:stretch>
          </p:blipFill>
          <p:spPr>
            <a:xfrm>
              <a:off x="2494628" y="2404549"/>
              <a:ext cx="705772" cy="706940"/>
            </a:xfrm>
            <a:prstGeom prst="rect">
              <a:avLst/>
            </a:prstGeom>
          </p:spPr>
        </p:pic>
        <p:sp>
          <p:nvSpPr>
            <p:cNvPr id="159" name="TextBox 158">
              <a:extLst>
                <a:ext uri="{FF2B5EF4-FFF2-40B4-BE49-F238E27FC236}">
                  <a16:creationId xmlns:a16="http://schemas.microsoft.com/office/drawing/2014/main" id="{4A83E981-4555-4E42-8F71-F98C6A770FBC}"/>
                </a:ext>
              </a:extLst>
            </p:cNvPr>
            <p:cNvSpPr txBox="1"/>
            <p:nvPr/>
          </p:nvSpPr>
          <p:spPr>
            <a:xfrm>
              <a:off x="993989" y="5417433"/>
              <a:ext cx="2507175" cy="338540"/>
            </a:xfrm>
            <a:prstGeom prst="rect">
              <a:avLst/>
            </a:prstGeom>
            <a:noFill/>
          </p:spPr>
          <p:txBody>
            <a:bodyPr wrap="square" lIns="91427" tIns="45713" rIns="91427" bIns="45713" anchor="t">
              <a:spAutoFit/>
            </a:bodyPr>
            <a:lstStyle/>
            <a:p>
              <a:pPr algn="ctr" defTabSz="914192">
                <a:defRPr/>
              </a:pPr>
              <a:r>
                <a:rPr lang="en-US" sz="1600" b="1" kern="0">
                  <a:solidFill>
                    <a:schemeClr val="bg1"/>
                  </a:solidFill>
                  <a:latin typeface="+mj-lt"/>
                </a:rPr>
                <a:t>Azure Sphere Guardian </a:t>
              </a:r>
            </a:p>
          </p:txBody>
        </p:sp>
        <p:pic>
          <p:nvPicPr>
            <p:cNvPr id="160" name="Picture 159">
              <a:extLst>
                <a:ext uri="{FF2B5EF4-FFF2-40B4-BE49-F238E27FC236}">
                  <a16:creationId xmlns:a16="http://schemas.microsoft.com/office/drawing/2014/main" id="{1B00623B-EEA6-4B2E-AC08-B556979F77EE}"/>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765110" y="2399047"/>
              <a:ext cx="675204" cy="774118"/>
            </a:xfrm>
            <a:prstGeom prst="rect">
              <a:avLst/>
            </a:prstGeom>
          </p:spPr>
        </p:pic>
        <p:grpSp>
          <p:nvGrpSpPr>
            <p:cNvPr id="8" name="Group 4">
              <a:extLst>
                <a:ext uri="{FF2B5EF4-FFF2-40B4-BE49-F238E27FC236}">
                  <a16:creationId xmlns:a16="http://schemas.microsoft.com/office/drawing/2014/main" id="{2EB040F9-1905-4250-B455-9AA406D08F4D}"/>
                </a:ext>
              </a:extLst>
            </p:cNvPr>
            <p:cNvGrpSpPr>
              <a:grpSpLocks noChangeAspect="1"/>
            </p:cNvGrpSpPr>
            <p:nvPr/>
          </p:nvGrpSpPr>
          <p:grpSpPr bwMode="auto">
            <a:xfrm>
              <a:off x="5765110" y="1252538"/>
              <a:ext cx="625475" cy="669925"/>
              <a:chOff x="3663" y="789"/>
              <a:chExt cx="394" cy="422"/>
            </a:xfrm>
          </p:grpSpPr>
          <p:sp>
            <p:nvSpPr>
              <p:cNvPr id="9" name="AutoShape 3">
                <a:extLst>
                  <a:ext uri="{FF2B5EF4-FFF2-40B4-BE49-F238E27FC236}">
                    <a16:creationId xmlns:a16="http://schemas.microsoft.com/office/drawing/2014/main" id="{23FBFAB6-3F22-44AA-A129-96ECA755BFB4}"/>
                  </a:ext>
                </a:extLst>
              </p:cNvPr>
              <p:cNvSpPr>
                <a:spLocks noChangeAspect="1" noChangeArrowheads="1" noTextEdit="1"/>
              </p:cNvSpPr>
              <p:nvPr/>
            </p:nvSpPr>
            <p:spPr bwMode="auto">
              <a:xfrm>
                <a:off x="3663" y="789"/>
                <a:ext cx="394" cy="4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 name="Freeform 5">
                <a:extLst>
                  <a:ext uri="{FF2B5EF4-FFF2-40B4-BE49-F238E27FC236}">
                    <a16:creationId xmlns:a16="http://schemas.microsoft.com/office/drawing/2014/main" id="{3BDF2197-A391-477F-A0AB-DB3FE9271D79}"/>
                  </a:ext>
                </a:extLst>
              </p:cNvPr>
              <p:cNvSpPr>
                <a:spLocks noEditPoints="1"/>
              </p:cNvSpPr>
              <p:nvPr/>
            </p:nvSpPr>
            <p:spPr bwMode="auto">
              <a:xfrm>
                <a:off x="3714" y="786"/>
                <a:ext cx="305" cy="190"/>
              </a:xfrm>
              <a:custGeom>
                <a:avLst/>
                <a:gdLst>
                  <a:gd name="T0" fmla="*/ 80 w 320"/>
                  <a:gd name="T1" fmla="*/ 186 h 186"/>
                  <a:gd name="T2" fmla="*/ 80 w 320"/>
                  <a:gd name="T3" fmla="*/ 186 h 186"/>
                  <a:gd name="T4" fmla="*/ 240 w 320"/>
                  <a:gd name="T5" fmla="*/ 186 h 186"/>
                  <a:gd name="T6" fmla="*/ 240 w 320"/>
                  <a:gd name="T7" fmla="*/ 108 h 186"/>
                  <a:gd name="T8" fmla="*/ 234 w 320"/>
                  <a:gd name="T9" fmla="*/ 76 h 186"/>
                  <a:gd name="T10" fmla="*/ 217 w 320"/>
                  <a:gd name="T11" fmla="*/ 50 h 186"/>
                  <a:gd name="T12" fmla="*/ 192 w 320"/>
                  <a:gd name="T13" fmla="*/ 32 h 186"/>
                  <a:gd name="T14" fmla="*/ 160 w 320"/>
                  <a:gd name="T15" fmla="*/ 26 h 186"/>
                  <a:gd name="T16" fmla="*/ 128 w 320"/>
                  <a:gd name="T17" fmla="*/ 32 h 186"/>
                  <a:gd name="T18" fmla="*/ 103 w 320"/>
                  <a:gd name="T19" fmla="*/ 50 h 186"/>
                  <a:gd name="T20" fmla="*/ 86 w 320"/>
                  <a:gd name="T21" fmla="*/ 76 h 186"/>
                  <a:gd name="T22" fmla="*/ 80 w 320"/>
                  <a:gd name="T23" fmla="*/ 108 h 186"/>
                  <a:gd name="T24" fmla="*/ 80 w 320"/>
                  <a:gd name="T25" fmla="*/ 186 h 186"/>
                  <a:gd name="T26" fmla="*/ 0 w 320"/>
                  <a:gd name="T27" fmla="*/ 186 h 186"/>
                  <a:gd name="T28" fmla="*/ 0 w 320"/>
                  <a:gd name="T29" fmla="*/ 186 h 186"/>
                  <a:gd name="T30" fmla="*/ 53 w 320"/>
                  <a:gd name="T31" fmla="*/ 186 h 186"/>
                  <a:gd name="T32" fmla="*/ 53 w 320"/>
                  <a:gd name="T33" fmla="*/ 108 h 186"/>
                  <a:gd name="T34" fmla="*/ 61 w 320"/>
                  <a:gd name="T35" fmla="*/ 65 h 186"/>
                  <a:gd name="T36" fmla="*/ 84 w 320"/>
                  <a:gd name="T37" fmla="*/ 31 h 186"/>
                  <a:gd name="T38" fmla="*/ 118 w 320"/>
                  <a:gd name="T39" fmla="*/ 7 h 186"/>
                  <a:gd name="T40" fmla="*/ 160 w 320"/>
                  <a:gd name="T41" fmla="*/ 0 h 186"/>
                  <a:gd name="T42" fmla="*/ 202 w 320"/>
                  <a:gd name="T43" fmla="*/ 7 h 186"/>
                  <a:gd name="T44" fmla="*/ 236 w 320"/>
                  <a:gd name="T45" fmla="*/ 31 h 186"/>
                  <a:gd name="T46" fmla="*/ 258 w 320"/>
                  <a:gd name="T47" fmla="*/ 65 h 186"/>
                  <a:gd name="T48" fmla="*/ 266 w 320"/>
                  <a:gd name="T49" fmla="*/ 108 h 186"/>
                  <a:gd name="T50" fmla="*/ 266 w 320"/>
                  <a:gd name="T51" fmla="*/ 186 h 186"/>
                  <a:gd name="T52" fmla="*/ 320 w 320"/>
                  <a:gd name="T53" fmla="*/ 186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320" h="186">
                    <a:moveTo>
                      <a:pt x="80" y="186"/>
                    </a:moveTo>
                    <a:lnTo>
                      <a:pt x="80" y="186"/>
                    </a:lnTo>
                    <a:lnTo>
                      <a:pt x="240" y="186"/>
                    </a:lnTo>
                    <a:lnTo>
                      <a:pt x="240" y="108"/>
                    </a:lnTo>
                    <a:cubicBezTo>
                      <a:pt x="240" y="96"/>
                      <a:pt x="238" y="86"/>
                      <a:pt x="234" y="76"/>
                    </a:cubicBezTo>
                    <a:cubicBezTo>
                      <a:pt x="230" y="66"/>
                      <a:pt x="224" y="57"/>
                      <a:pt x="217" y="50"/>
                    </a:cubicBezTo>
                    <a:cubicBezTo>
                      <a:pt x="210" y="42"/>
                      <a:pt x="201" y="36"/>
                      <a:pt x="192" y="32"/>
                    </a:cubicBezTo>
                    <a:cubicBezTo>
                      <a:pt x="182" y="28"/>
                      <a:pt x="171" y="26"/>
                      <a:pt x="160" y="26"/>
                    </a:cubicBezTo>
                    <a:cubicBezTo>
                      <a:pt x="148" y="26"/>
                      <a:pt x="138" y="28"/>
                      <a:pt x="128" y="32"/>
                    </a:cubicBezTo>
                    <a:cubicBezTo>
                      <a:pt x="118" y="36"/>
                      <a:pt x="110" y="42"/>
                      <a:pt x="103" y="50"/>
                    </a:cubicBezTo>
                    <a:cubicBezTo>
                      <a:pt x="95" y="57"/>
                      <a:pt x="90" y="66"/>
                      <a:pt x="86" y="76"/>
                    </a:cubicBezTo>
                    <a:cubicBezTo>
                      <a:pt x="82" y="86"/>
                      <a:pt x="80" y="96"/>
                      <a:pt x="80" y="108"/>
                    </a:cubicBezTo>
                    <a:lnTo>
                      <a:pt x="80" y="186"/>
                    </a:lnTo>
                    <a:close/>
                    <a:moveTo>
                      <a:pt x="0" y="186"/>
                    </a:moveTo>
                    <a:lnTo>
                      <a:pt x="0" y="186"/>
                    </a:lnTo>
                    <a:lnTo>
                      <a:pt x="53" y="186"/>
                    </a:lnTo>
                    <a:lnTo>
                      <a:pt x="53" y="108"/>
                    </a:lnTo>
                    <a:cubicBezTo>
                      <a:pt x="53" y="93"/>
                      <a:pt x="56" y="79"/>
                      <a:pt x="61" y="65"/>
                    </a:cubicBezTo>
                    <a:cubicBezTo>
                      <a:pt x="67" y="52"/>
                      <a:pt x="74" y="41"/>
                      <a:pt x="84" y="31"/>
                    </a:cubicBezTo>
                    <a:cubicBezTo>
                      <a:pt x="93" y="21"/>
                      <a:pt x="105" y="13"/>
                      <a:pt x="118" y="7"/>
                    </a:cubicBezTo>
                    <a:cubicBezTo>
                      <a:pt x="131" y="3"/>
                      <a:pt x="145" y="0"/>
                      <a:pt x="160" y="0"/>
                    </a:cubicBezTo>
                    <a:cubicBezTo>
                      <a:pt x="175" y="0"/>
                      <a:pt x="189" y="3"/>
                      <a:pt x="202" y="7"/>
                    </a:cubicBezTo>
                    <a:cubicBezTo>
                      <a:pt x="215" y="13"/>
                      <a:pt x="226" y="21"/>
                      <a:pt x="236" y="31"/>
                    </a:cubicBezTo>
                    <a:cubicBezTo>
                      <a:pt x="245" y="41"/>
                      <a:pt x="253" y="52"/>
                      <a:pt x="258" y="65"/>
                    </a:cubicBezTo>
                    <a:cubicBezTo>
                      <a:pt x="264" y="79"/>
                      <a:pt x="266" y="93"/>
                      <a:pt x="266" y="108"/>
                    </a:cubicBezTo>
                    <a:lnTo>
                      <a:pt x="266" y="186"/>
                    </a:lnTo>
                    <a:lnTo>
                      <a:pt x="320" y="186"/>
                    </a:lnTo>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6">
                <a:extLst>
                  <a:ext uri="{FF2B5EF4-FFF2-40B4-BE49-F238E27FC236}">
                    <a16:creationId xmlns:a16="http://schemas.microsoft.com/office/drawing/2014/main" id="{F93DE803-D8CF-45F6-95BD-641BC7492067}"/>
                  </a:ext>
                </a:extLst>
              </p:cNvPr>
              <p:cNvSpPr>
                <a:spLocks noEditPoints="1"/>
              </p:cNvSpPr>
              <p:nvPr/>
            </p:nvSpPr>
            <p:spPr bwMode="auto">
              <a:xfrm>
                <a:off x="3714" y="976"/>
                <a:ext cx="305" cy="243"/>
              </a:xfrm>
              <a:custGeom>
                <a:avLst/>
                <a:gdLst>
                  <a:gd name="T0" fmla="*/ 160 w 320"/>
                  <a:gd name="T1" fmla="*/ 179 h 237"/>
                  <a:gd name="T2" fmla="*/ 160 w 320"/>
                  <a:gd name="T3" fmla="*/ 179 h 237"/>
                  <a:gd name="T4" fmla="*/ 106 w 320"/>
                  <a:gd name="T5" fmla="*/ 125 h 237"/>
                  <a:gd name="T6" fmla="*/ 160 w 320"/>
                  <a:gd name="T7" fmla="*/ 72 h 237"/>
                  <a:gd name="T8" fmla="*/ 213 w 320"/>
                  <a:gd name="T9" fmla="*/ 125 h 237"/>
                  <a:gd name="T10" fmla="*/ 160 w 320"/>
                  <a:gd name="T11" fmla="*/ 179 h 237"/>
                  <a:gd name="T12" fmla="*/ 0 w 320"/>
                  <a:gd name="T13" fmla="*/ 237 h 237"/>
                  <a:gd name="T14" fmla="*/ 0 w 320"/>
                  <a:gd name="T15" fmla="*/ 237 h 237"/>
                  <a:gd name="T16" fmla="*/ 320 w 320"/>
                  <a:gd name="T17" fmla="*/ 237 h 237"/>
                  <a:gd name="T18" fmla="*/ 320 w 320"/>
                  <a:gd name="T19" fmla="*/ 0 h 237"/>
                  <a:gd name="T20" fmla="*/ 0 w 320"/>
                  <a:gd name="T21" fmla="*/ 0 h 237"/>
                  <a:gd name="T22" fmla="*/ 0 w 320"/>
                  <a:gd name="T23" fmla="*/ 237 h 237"/>
                  <a:gd name="T24" fmla="*/ 0 w 320"/>
                  <a:gd name="T25" fmla="*/ 0 h 237"/>
                  <a:gd name="T26" fmla="*/ 0 w 320"/>
                  <a:gd name="T27" fmla="*/ 0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20" h="237">
                    <a:moveTo>
                      <a:pt x="160" y="179"/>
                    </a:moveTo>
                    <a:lnTo>
                      <a:pt x="160" y="179"/>
                    </a:lnTo>
                    <a:cubicBezTo>
                      <a:pt x="130" y="179"/>
                      <a:pt x="106" y="155"/>
                      <a:pt x="106" y="125"/>
                    </a:cubicBezTo>
                    <a:cubicBezTo>
                      <a:pt x="106" y="96"/>
                      <a:pt x="130" y="72"/>
                      <a:pt x="160" y="72"/>
                    </a:cubicBezTo>
                    <a:cubicBezTo>
                      <a:pt x="189" y="72"/>
                      <a:pt x="213" y="96"/>
                      <a:pt x="213" y="125"/>
                    </a:cubicBezTo>
                    <a:cubicBezTo>
                      <a:pt x="213" y="155"/>
                      <a:pt x="189" y="179"/>
                      <a:pt x="160" y="179"/>
                    </a:cubicBezTo>
                    <a:close/>
                    <a:moveTo>
                      <a:pt x="0" y="237"/>
                    </a:moveTo>
                    <a:lnTo>
                      <a:pt x="0" y="237"/>
                    </a:lnTo>
                    <a:lnTo>
                      <a:pt x="320" y="237"/>
                    </a:lnTo>
                    <a:lnTo>
                      <a:pt x="320" y="0"/>
                    </a:lnTo>
                    <a:lnTo>
                      <a:pt x="0" y="0"/>
                    </a:lnTo>
                    <a:lnTo>
                      <a:pt x="0" y="237"/>
                    </a:lnTo>
                    <a:close/>
                    <a:moveTo>
                      <a:pt x="0" y="0"/>
                    </a:moveTo>
                    <a:lnTo>
                      <a:pt x="0" y="0"/>
                    </a:lnTo>
                    <a:close/>
                  </a:path>
                </a:pathLst>
              </a:custGeom>
              <a:solidFill>
                <a:schemeClr val="accent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7">
                <a:extLst>
                  <a:ext uri="{FF2B5EF4-FFF2-40B4-BE49-F238E27FC236}">
                    <a16:creationId xmlns:a16="http://schemas.microsoft.com/office/drawing/2014/main" id="{5F492B7B-8998-4FE9-A6D8-5A0496887506}"/>
                  </a:ext>
                </a:extLst>
              </p:cNvPr>
              <p:cNvSpPr>
                <a:spLocks/>
              </p:cNvSpPr>
              <p:nvPr/>
            </p:nvSpPr>
            <p:spPr bwMode="auto">
              <a:xfrm>
                <a:off x="3841" y="1078"/>
                <a:ext cx="50" cy="54"/>
              </a:xfrm>
              <a:custGeom>
                <a:avLst/>
                <a:gdLst>
                  <a:gd name="T0" fmla="*/ 27 w 53"/>
                  <a:gd name="T1" fmla="*/ 0 h 53"/>
                  <a:gd name="T2" fmla="*/ 27 w 53"/>
                  <a:gd name="T3" fmla="*/ 0 h 53"/>
                  <a:gd name="T4" fmla="*/ 0 w 53"/>
                  <a:gd name="T5" fmla="*/ 26 h 53"/>
                  <a:gd name="T6" fmla="*/ 27 w 53"/>
                  <a:gd name="T7" fmla="*/ 53 h 53"/>
                  <a:gd name="T8" fmla="*/ 53 w 53"/>
                  <a:gd name="T9" fmla="*/ 26 h 53"/>
                  <a:gd name="T10" fmla="*/ 27 w 53"/>
                  <a:gd name="T11" fmla="*/ 0 h 53"/>
                </a:gdLst>
                <a:ahLst/>
                <a:cxnLst>
                  <a:cxn ang="0">
                    <a:pos x="T0" y="T1"/>
                  </a:cxn>
                  <a:cxn ang="0">
                    <a:pos x="T2" y="T3"/>
                  </a:cxn>
                  <a:cxn ang="0">
                    <a:pos x="T4" y="T5"/>
                  </a:cxn>
                  <a:cxn ang="0">
                    <a:pos x="T6" y="T7"/>
                  </a:cxn>
                  <a:cxn ang="0">
                    <a:pos x="T8" y="T9"/>
                  </a:cxn>
                  <a:cxn ang="0">
                    <a:pos x="T10" y="T11"/>
                  </a:cxn>
                </a:cxnLst>
                <a:rect l="0" t="0" r="r" b="b"/>
                <a:pathLst>
                  <a:path w="53" h="53">
                    <a:moveTo>
                      <a:pt x="27" y="0"/>
                    </a:moveTo>
                    <a:lnTo>
                      <a:pt x="27" y="0"/>
                    </a:lnTo>
                    <a:cubicBezTo>
                      <a:pt x="12" y="0"/>
                      <a:pt x="0" y="11"/>
                      <a:pt x="0" y="26"/>
                    </a:cubicBezTo>
                    <a:cubicBezTo>
                      <a:pt x="0" y="41"/>
                      <a:pt x="12" y="53"/>
                      <a:pt x="27" y="53"/>
                    </a:cubicBezTo>
                    <a:cubicBezTo>
                      <a:pt x="42" y="53"/>
                      <a:pt x="53" y="41"/>
                      <a:pt x="53" y="26"/>
                    </a:cubicBezTo>
                    <a:cubicBezTo>
                      <a:pt x="53" y="11"/>
                      <a:pt x="42" y="0"/>
                      <a:pt x="27" y="0"/>
                    </a:cubicBezTo>
                    <a:close/>
                  </a:path>
                </a:pathLst>
              </a:custGeom>
              <a:solidFill>
                <a:schemeClr val="accent5"/>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nvGrpSpPr>
            <p:cNvPr id="14" name="Group 10">
              <a:extLst>
                <a:ext uri="{FF2B5EF4-FFF2-40B4-BE49-F238E27FC236}">
                  <a16:creationId xmlns:a16="http://schemas.microsoft.com/office/drawing/2014/main" id="{A1FD2936-A8C5-4891-AB40-462E675835FB}"/>
                </a:ext>
              </a:extLst>
            </p:cNvPr>
            <p:cNvGrpSpPr>
              <a:grpSpLocks noChangeAspect="1"/>
            </p:cNvGrpSpPr>
            <p:nvPr/>
          </p:nvGrpSpPr>
          <p:grpSpPr bwMode="auto">
            <a:xfrm>
              <a:off x="7464425" y="4503738"/>
              <a:ext cx="617538" cy="617537"/>
              <a:chOff x="4702" y="2837"/>
              <a:chExt cx="389" cy="389"/>
            </a:xfrm>
          </p:grpSpPr>
          <p:sp>
            <p:nvSpPr>
              <p:cNvPr id="15" name="AutoShape 9">
                <a:extLst>
                  <a:ext uri="{FF2B5EF4-FFF2-40B4-BE49-F238E27FC236}">
                    <a16:creationId xmlns:a16="http://schemas.microsoft.com/office/drawing/2014/main" id="{1960BE8E-E46F-4DA3-9DD8-ADBFA261A0D3}"/>
                  </a:ext>
                </a:extLst>
              </p:cNvPr>
              <p:cNvSpPr>
                <a:spLocks noChangeAspect="1" noChangeArrowheads="1" noTextEdit="1"/>
              </p:cNvSpPr>
              <p:nvPr/>
            </p:nvSpPr>
            <p:spPr bwMode="auto">
              <a:xfrm>
                <a:off x="4702" y="2837"/>
                <a:ext cx="389" cy="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Freeform 11">
                <a:extLst>
                  <a:ext uri="{FF2B5EF4-FFF2-40B4-BE49-F238E27FC236}">
                    <a16:creationId xmlns:a16="http://schemas.microsoft.com/office/drawing/2014/main" id="{5055393E-7F73-4067-B6D1-F21F179DD357}"/>
                  </a:ext>
                </a:extLst>
              </p:cNvPr>
              <p:cNvSpPr>
                <a:spLocks noEditPoints="1"/>
              </p:cNvSpPr>
              <p:nvPr/>
            </p:nvSpPr>
            <p:spPr bwMode="auto">
              <a:xfrm>
                <a:off x="4702" y="2833"/>
                <a:ext cx="402" cy="401"/>
              </a:xfrm>
              <a:custGeom>
                <a:avLst/>
                <a:gdLst>
                  <a:gd name="T0" fmla="*/ 142 w 426"/>
                  <a:gd name="T1" fmla="*/ 0 h 425"/>
                  <a:gd name="T2" fmla="*/ 142 w 426"/>
                  <a:gd name="T3" fmla="*/ 0 h 425"/>
                  <a:gd name="T4" fmla="*/ 142 w 426"/>
                  <a:gd name="T5" fmla="*/ 141 h 425"/>
                  <a:gd name="T6" fmla="*/ 199 w 426"/>
                  <a:gd name="T7" fmla="*/ 141 h 425"/>
                  <a:gd name="T8" fmla="*/ 199 w 426"/>
                  <a:gd name="T9" fmla="*/ 198 h 425"/>
                  <a:gd name="T10" fmla="*/ 56 w 426"/>
                  <a:gd name="T11" fmla="*/ 198 h 425"/>
                  <a:gd name="T12" fmla="*/ 56 w 426"/>
                  <a:gd name="T13" fmla="*/ 283 h 425"/>
                  <a:gd name="T14" fmla="*/ 0 w 426"/>
                  <a:gd name="T15" fmla="*/ 283 h 425"/>
                  <a:gd name="T16" fmla="*/ 0 w 426"/>
                  <a:gd name="T17" fmla="*/ 425 h 425"/>
                  <a:gd name="T18" fmla="*/ 142 w 426"/>
                  <a:gd name="T19" fmla="*/ 425 h 425"/>
                  <a:gd name="T20" fmla="*/ 142 w 426"/>
                  <a:gd name="T21" fmla="*/ 283 h 425"/>
                  <a:gd name="T22" fmla="*/ 85 w 426"/>
                  <a:gd name="T23" fmla="*/ 283 h 425"/>
                  <a:gd name="T24" fmla="*/ 85 w 426"/>
                  <a:gd name="T25" fmla="*/ 226 h 425"/>
                  <a:gd name="T26" fmla="*/ 341 w 426"/>
                  <a:gd name="T27" fmla="*/ 226 h 425"/>
                  <a:gd name="T28" fmla="*/ 341 w 426"/>
                  <a:gd name="T29" fmla="*/ 283 h 425"/>
                  <a:gd name="T30" fmla="*/ 284 w 426"/>
                  <a:gd name="T31" fmla="*/ 283 h 425"/>
                  <a:gd name="T32" fmla="*/ 284 w 426"/>
                  <a:gd name="T33" fmla="*/ 425 h 425"/>
                  <a:gd name="T34" fmla="*/ 426 w 426"/>
                  <a:gd name="T35" fmla="*/ 425 h 425"/>
                  <a:gd name="T36" fmla="*/ 426 w 426"/>
                  <a:gd name="T37" fmla="*/ 283 h 425"/>
                  <a:gd name="T38" fmla="*/ 369 w 426"/>
                  <a:gd name="T39" fmla="*/ 283 h 425"/>
                  <a:gd name="T40" fmla="*/ 369 w 426"/>
                  <a:gd name="T41" fmla="*/ 198 h 425"/>
                  <a:gd name="T42" fmla="*/ 227 w 426"/>
                  <a:gd name="T43" fmla="*/ 198 h 425"/>
                  <a:gd name="T44" fmla="*/ 227 w 426"/>
                  <a:gd name="T45" fmla="*/ 141 h 425"/>
                  <a:gd name="T46" fmla="*/ 284 w 426"/>
                  <a:gd name="T47" fmla="*/ 141 h 425"/>
                  <a:gd name="T48" fmla="*/ 284 w 426"/>
                  <a:gd name="T49" fmla="*/ 0 h 425"/>
                  <a:gd name="T50" fmla="*/ 142 w 426"/>
                  <a:gd name="T51" fmla="*/ 0 h 425"/>
                  <a:gd name="T52" fmla="*/ 170 w 426"/>
                  <a:gd name="T53" fmla="*/ 27 h 425"/>
                  <a:gd name="T54" fmla="*/ 170 w 426"/>
                  <a:gd name="T55" fmla="*/ 27 h 425"/>
                  <a:gd name="T56" fmla="*/ 256 w 426"/>
                  <a:gd name="T57" fmla="*/ 27 h 425"/>
                  <a:gd name="T58" fmla="*/ 256 w 426"/>
                  <a:gd name="T59" fmla="*/ 113 h 425"/>
                  <a:gd name="T60" fmla="*/ 170 w 426"/>
                  <a:gd name="T61" fmla="*/ 113 h 425"/>
                  <a:gd name="T62" fmla="*/ 170 w 426"/>
                  <a:gd name="T63" fmla="*/ 27 h 425"/>
                  <a:gd name="T64" fmla="*/ 312 w 426"/>
                  <a:gd name="T65" fmla="*/ 312 h 425"/>
                  <a:gd name="T66" fmla="*/ 312 w 426"/>
                  <a:gd name="T67" fmla="*/ 312 h 425"/>
                  <a:gd name="T68" fmla="*/ 398 w 426"/>
                  <a:gd name="T69" fmla="*/ 312 h 425"/>
                  <a:gd name="T70" fmla="*/ 398 w 426"/>
                  <a:gd name="T71" fmla="*/ 397 h 425"/>
                  <a:gd name="T72" fmla="*/ 312 w 426"/>
                  <a:gd name="T73" fmla="*/ 397 h 425"/>
                  <a:gd name="T74" fmla="*/ 312 w 426"/>
                  <a:gd name="T75" fmla="*/ 312 h 425"/>
                  <a:gd name="T76" fmla="*/ 28 w 426"/>
                  <a:gd name="T77" fmla="*/ 312 h 425"/>
                  <a:gd name="T78" fmla="*/ 28 w 426"/>
                  <a:gd name="T79" fmla="*/ 312 h 425"/>
                  <a:gd name="T80" fmla="*/ 113 w 426"/>
                  <a:gd name="T81" fmla="*/ 312 h 425"/>
                  <a:gd name="T82" fmla="*/ 113 w 426"/>
                  <a:gd name="T83" fmla="*/ 397 h 425"/>
                  <a:gd name="T84" fmla="*/ 28 w 426"/>
                  <a:gd name="T85" fmla="*/ 397 h 425"/>
                  <a:gd name="T86" fmla="*/ 28 w 426"/>
                  <a:gd name="T87" fmla="*/ 312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426" h="425">
                    <a:moveTo>
                      <a:pt x="142" y="0"/>
                    </a:moveTo>
                    <a:lnTo>
                      <a:pt x="142" y="0"/>
                    </a:lnTo>
                    <a:lnTo>
                      <a:pt x="142" y="141"/>
                    </a:lnTo>
                    <a:lnTo>
                      <a:pt x="199" y="141"/>
                    </a:lnTo>
                    <a:lnTo>
                      <a:pt x="199" y="198"/>
                    </a:lnTo>
                    <a:lnTo>
                      <a:pt x="56" y="198"/>
                    </a:lnTo>
                    <a:lnTo>
                      <a:pt x="56" y="283"/>
                    </a:lnTo>
                    <a:lnTo>
                      <a:pt x="0" y="283"/>
                    </a:lnTo>
                    <a:lnTo>
                      <a:pt x="0" y="425"/>
                    </a:lnTo>
                    <a:lnTo>
                      <a:pt x="142" y="425"/>
                    </a:lnTo>
                    <a:lnTo>
                      <a:pt x="142" y="283"/>
                    </a:lnTo>
                    <a:lnTo>
                      <a:pt x="85" y="283"/>
                    </a:lnTo>
                    <a:lnTo>
                      <a:pt x="85" y="226"/>
                    </a:lnTo>
                    <a:lnTo>
                      <a:pt x="341" y="226"/>
                    </a:lnTo>
                    <a:lnTo>
                      <a:pt x="341" y="283"/>
                    </a:lnTo>
                    <a:lnTo>
                      <a:pt x="284" y="283"/>
                    </a:lnTo>
                    <a:lnTo>
                      <a:pt x="284" y="425"/>
                    </a:lnTo>
                    <a:lnTo>
                      <a:pt x="426" y="425"/>
                    </a:lnTo>
                    <a:lnTo>
                      <a:pt x="426" y="283"/>
                    </a:lnTo>
                    <a:lnTo>
                      <a:pt x="369" y="283"/>
                    </a:lnTo>
                    <a:lnTo>
                      <a:pt x="369" y="198"/>
                    </a:lnTo>
                    <a:lnTo>
                      <a:pt x="227" y="198"/>
                    </a:lnTo>
                    <a:lnTo>
                      <a:pt x="227" y="141"/>
                    </a:lnTo>
                    <a:lnTo>
                      <a:pt x="284" y="141"/>
                    </a:lnTo>
                    <a:lnTo>
                      <a:pt x="284" y="0"/>
                    </a:lnTo>
                    <a:lnTo>
                      <a:pt x="142" y="0"/>
                    </a:lnTo>
                    <a:close/>
                    <a:moveTo>
                      <a:pt x="170" y="27"/>
                    </a:moveTo>
                    <a:lnTo>
                      <a:pt x="170" y="27"/>
                    </a:lnTo>
                    <a:lnTo>
                      <a:pt x="256" y="27"/>
                    </a:lnTo>
                    <a:lnTo>
                      <a:pt x="256" y="113"/>
                    </a:lnTo>
                    <a:lnTo>
                      <a:pt x="170" y="113"/>
                    </a:lnTo>
                    <a:lnTo>
                      <a:pt x="170" y="27"/>
                    </a:lnTo>
                    <a:close/>
                    <a:moveTo>
                      <a:pt x="312" y="312"/>
                    </a:moveTo>
                    <a:lnTo>
                      <a:pt x="312" y="312"/>
                    </a:lnTo>
                    <a:lnTo>
                      <a:pt x="398" y="312"/>
                    </a:lnTo>
                    <a:lnTo>
                      <a:pt x="398" y="397"/>
                    </a:lnTo>
                    <a:lnTo>
                      <a:pt x="312" y="397"/>
                    </a:lnTo>
                    <a:lnTo>
                      <a:pt x="312" y="312"/>
                    </a:lnTo>
                    <a:close/>
                    <a:moveTo>
                      <a:pt x="28" y="312"/>
                    </a:moveTo>
                    <a:lnTo>
                      <a:pt x="28" y="312"/>
                    </a:lnTo>
                    <a:lnTo>
                      <a:pt x="113" y="312"/>
                    </a:lnTo>
                    <a:lnTo>
                      <a:pt x="113" y="397"/>
                    </a:lnTo>
                    <a:lnTo>
                      <a:pt x="28" y="397"/>
                    </a:lnTo>
                    <a:lnTo>
                      <a:pt x="28" y="312"/>
                    </a:lnTo>
                    <a:close/>
                  </a:path>
                </a:pathLst>
              </a:custGeom>
              <a:solidFill>
                <a:schemeClr val="bg1"/>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2">
                <a:extLst>
                  <a:ext uri="{FF2B5EF4-FFF2-40B4-BE49-F238E27FC236}">
                    <a16:creationId xmlns:a16="http://schemas.microsoft.com/office/drawing/2014/main" id="{024F1406-5AFF-4B8D-9BF1-914AC55C5588}"/>
                  </a:ext>
                </a:extLst>
              </p:cNvPr>
              <p:cNvSpPr>
                <a:spLocks/>
              </p:cNvSpPr>
              <p:nvPr/>
            </p:nvSpPr>
            <p:spPr bwMode="auto">
              <a:xfrm>
                <a:off x="4728" y="3128"/>
                <a:ext cx="81" cy="80"/>
              </a:xfrm>
              <a:custGeom>
                <a:avLst/>
                <a:gdLst>
                  <a:gd name="T0" fmla="*/ 0 w 85"/>
                  <a:gd name="T1" fmla="*/ 85 h 85"/>
                  <a:gd name="T2" fmla="*/ 0 w 85"/>
                  <a:gd name="T3" fmla="*/ 85 h 85"/>
                  <a:gd name="T4" fmla="*/ 85 w 85"/>
                  <a:gd name="T5" fmla="*/ 85 h 85"/>
                  <a:gd name="T6" fmla="*/ 85 w 85"/>
                  <a:gd name="T7" fmla="*/ 0 h 85"/>
                  <a:gd name="T8" fmla="*/ 0 w 85"/>
                  <a:gd name="T9" fmla="*/ 0 h 85"/>
                  <a:gd name="T10" fmla="*/ 0 w 85"/>
                  <a:gd name="T11" fmla="*/ 85 h 85"/>
                </a:gdLst>
                <a:ahLst/>
                <a:cxnLst>
                  <a:cxn ang="0">
                    <a:pos x="T0" y="T1"/>
                  </a:cxn>
                  <a:cxn ang="0">
                    <a:pos x="T2" y="T3"/>
                  </a:cxn>
                  <a:cxn ang="0">
                    <a:pos x="T4" y="T5"/>
                  </a:cxn>
                  <a:cxn ang="0">
                    <a:pos x="T6" y="T7"/>
                  </a:cxn>
                  <a:cxn ang="0">
                    <a:pos x="T8" y="T9"/>
                  </a:cxn>
                  <a:cxn ang="0">
                    <a:pos x="T10" y="T11"/>
                  </a:cxn>
                </a:cxnLst>
                <a:rect l="0" t="0" r="r" b="b"/>
                <a:pathLst>
                  <a:path w="85" h="85">
                    <a:moveTo>
                      <a:pt x="0" y="85"/>
                    </a:moveTo>
                    <a:lnTo>
                      <a:pt x="0" y="85"/>
                    </a:lnTo>
                    <a:lnTo>
                      <a:pt x="85" y="85"/>
                    </a:lnTo>
                    <a:lnTo>
                      <a:pt x="85" y="0"/>
                    </a:lnTo>
                    <a:lnTo>
                      <a:pt x="0" y="0"/>
                    </a:lnTo>
                    <a:lnTo>
                      <a:pt x="0" y="85"/>
                    </a:ln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3">
                <a:extLst>
                  <a:ext uri="{FF2B5EF4-FFF2-40B4-BE49-F238E27FC236}">
                    <a16:creationId xmlns:a16="http://schemas.microsoft.com/office/drawing/2014/main" id="{383A3EF2-E222-4006-86F1-1AF2B1775A54}"/>
                  </a:ext>
                </a:extLst>
              </p:cNvPr>
              <p:cNvSpPr>
                <a:spLocks/>
              </p:cNvSpPr>
              <p:nvPr/>
            </p:nvSpPr>
            <p:spPr bwMode="auto">
              <a:xfrm>
                <a:off x="4996" y="3128"/>
                <a:ext cx="81" cy="80"/>
              </a:xfrm>
              <a:custGeom>
                <a:avLst/>
                <a:gdLst>
                  <a:gd name="T0" fmla="*/ 0 w 86"/>
                  <a:gd name="T1" fmla="*/ 85 h 85"/>
                  <a:gd name="T2" fmla="*/ 0 w 86"/>
                  <a:gd name="T3" fmla="*/ 85 h 85"/>
                  <a:gd name="T4" fmla="*/ 86 w 86"/>
                  <a:gd name="T5" fmla="*/ 85 h 85"/>
                  <a:gd name="T6" fmla="*/ 86 w 86"/>
                  <a:gd name="T7" fmla="*/ 0 h 85"/>
                  <a:gd name="T8" fmla="*/ 0 w 86"/>
                  <a:gd name="T9" fmla="*/ 0 h 85"/>
                  <a:gd name="T10" fmla="*/ 0 w 86"/>
                  <a:gd name="T11" fmla="*/ 85 h 85"/>
                </a:gdLst>
                <a:ahLst/>
                <a:cxnLst>
                  <a:cxn ang="0">
                    <a:pos x="T0" y="T1"/>
                  </a:cxn>
                  <a:cxn ang="0">
                    <a:pos x="T2" y="T3"/>
                  </a:cxn>
                  <a:cxn ang="0">
                    <a:pos x="T4" y="T5"/>
                  </a:cxn>
                  <a:cxn ang="0">
                    <a:pos x="T6" y="T7"/>
                  </a:cxn>
                  <a:cxn ang="0">
                    <a:pos x="T8" y="T9"/>
                  </a:cxn>
                  <a:cxn ang="0">
                    <a:pos x="T10" y="T11"/>
                  </a:cxn>
                </a:cxnLst>
                <a:rect l="0" t="0" r="r" b="b"/>
                <a:pathLst>
                  <a:path w="86" h="85">
                    <a:moveTo>
                      <a:pt x="0" y="85"/>
                    </a:moveTo>
                    <a:lnTo>
                      <a:pt x="0" y="85"/>
                    </a:lnTo>
                    <a:lnTo>
                      <a:pt x="86" y="85"/>
                    </a:lnTo>
                    <a:lnTo>
                      <a:pt x="86" y="0"/>
                    </a:lnTo>
                    <a:lnTo>
                      <a:pt x="0" y="0"/>
                    </a:lnTo>
                    <a:lnTo>
                      <a:pt x="0" y="85"/>
                    </a:ln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14">
                <a:extLst>
                  <a:ext uri="{FF2B5EF4-FFF2-40B4-BE49-F238E27FC236}">
                    <a16:creationId xmlns:a16="http://schemas.microsoft.com/office/drawing/2014/main" id="{27A602CC-DB8A-4B96-B874-2539738BFEB6}"/>
                  </a:ext>
                </a:extLst>
              </p:cNvPr>
              <p:cNvSpPr>
                <a:spLocks/>
              </p:cNvSpPr>
              <p:nvPr/>
            </p:nvSpPr>
            <p:spPr bwMode="auto">
              <a:xfrm>
                <a:off x="4862" y="2859"/>
                <a:ext cx="81" cy="81"/>
              </a:xfrm>
              <a:custGeom>
                <a:avLst/>
                <a:gdLst>
                  <a:gd name="T0" fmla="*/ 85 w 85"/>
                  <a:gd name="T1" fmla="*/ 0 h 86"/>
                  <a:gd name="T2" fmla="*/ 85 w 85"/>
                  <a:gd name="T3" fmla="*/ 0 h 86"/>
                  <a:gd name="T4" fmla="*/ 0 w 85"/>
                  <a:gd name="T5" fmla="*/ 0 h 86"/>
                  <a:gd name="T6" fmla="*/ 0 w 85"/>
                  <a:gd name="T7" fmla="*/ 86 h 86"/>
                  <a:gd name="T8" fmla="*/ 85 w 85"/>
                  <a:gd name="T9" fmla="*/ 86 h 86"/>
                  <a:gd name="T10" fmla="*/ 85 w 85"/>
                  <a:gd name="T11" fmla="*/ 0 h 86"/>
                </a:gdLst>
                <a:ahLst/>
                <a:cxnLst>
                  <a:cxn ang="0">
                    <a:pos x="T0" y="T1"/>
                  </a:cxn>
                  <a:cxn ang="0">
                    <a:pos x="T2" y="T3"/>
                  </a:cxn>
                  <a:cxn ang="0">
                    <a:pos x="T4" y="T5"/>
                  </a:cxn>
                  <a:cxn ang="0">
                    <a:pos x="T6" y="T7"/>
                  </a:cxn>
                  <a:cxn ang="0">
                    <a:pos x="T8" y="T9"/>
                  </a:cxn>
                  <a:cxn ang="0">
                    <a:pos x="T10" y="T11"/>
                  </a:cxn>
                </a:cxnLst>
                <a:rect l="0" t="0" r="r" b="b"/>
                <a:pathLst>
                  <a:path w="85" h="86">
                    <a:moveTo>
                      <a:pt x="85" y="0"/>
                    </a:moveTo>
                    <a:lnTo>
                      <a:pt x="85" y="0"/>
                    </a:lnTo>
                    <a:lnTo>
                      <a:pt x="0" y="0"/>
                    </a:lnTo>
                    <a:lnTo>
                      <a:pt x="0" y="86"/>
                    </a:lnTo>
                    <a:lnTo>
                      <a:pt x="85" y="86"/>
                    </a:lnTo>
                    <a:lnTo>
                      <a:pt x="85" y="0"/>
                    </a:lnTo>
                    <a:close/>
                  </a:path>
                </a:pathLst>
              </a:custGeom>
              <a:solidFill>
                <a:srgbClr val="0078D4"/>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grpSp>
    </p:spTree>
    <p:extLst>
      <p:ext uri="{BB962C8B-B14F-4D97-AF65-F5344CB8AC3E}">
        <p14:creationId xmlns:p14="http://schemas.microsoft.com/office/powerpoint/2010/main" val="2874011425"/>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3FBE0371-3DC3-466D-B38F-1EE4A6C02CA0}"/>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 name="Title 3">
            <a:extLst>
              <a:ext uri="{FF2B5EF4-FFF2-40B4-BE49-F238E27FC236}">
                <a16:creationId xmlns:a16="http://schemas.microsoft.com/office/drawing/2014/main" id="{52AF4B1F-F1A5-4D5C-86BA-37E64043B6FB}"/>
              </a:ext>
            </a:extLst>
          </p:cNvPr>
          <p:cNvSpPr>
            <a:spLocks noGrp="1"/>
          </p:cNvSpPr>
          <p:nvPr>
            <p:ph type="title"/>
          </p:nvPr>
        </p:nvSpPr>
        <p:spPr>
          <a:xfrm>
            <a:off x="455995" y="620428"/>
            <a:ext cx="11306469" cy="397545"/>
          </a:xfrm>
        </p:spPr>
        <p:txBody>
          <a:bodyPr/>
          <a:lstStyle/>
          <a:p>
            <a:r>
              <a:rPr lang="en-US" sz="2800">
                <a:solidFill>
                  <a:schemeClr val="bg1"/>
                </a:solidFill>
              </a:rPr>
              <a:t>Azure Sphere</a:t>
            </a:r>
          </a:p>
        </p:txBody>
      </p:sp>
      <p:grpSp>
        <p:nvGrpSpPr>
          <p:cNvPr id="3" name="Group 2">
            <a:extLst>
              <a:ext uri="{FF2B5EF4-FFF2-40B4-BE49-F238E27FC236}">
                <a16:creationId xmlns:a16="http://schemas.microsoft.com/office/drawing/2014/main" id="{781D65C6-094A-4412-9A90-9231BD91ADE0}"/>
              </a:ext>
            </a:extLst>
          </p:cNvPr>
          <p:cNvGrpSpPr/>
          <p:nvPr/>
        </p:nvGrpSpPr>
        <p:grpSpPr>
          <a:xfrm>
            <a:off x="5041586" y="1933566"/>
            <a:ext cx="6933244" cy="3576130"/>
            <a:chOff x="5488865" y="2032075"/>
            <a:chExt cx="7072270" cy="3647840"/>
          </a:xfrm>
        </p:grpSpPr>
        <p:pic>
          <p:nvPicPr>
            <p:cNvPr id="38" name="Picture 7">
              <a:extLst>
                <a:ext uri="{FF2B5EF4-FFF2-40B4-BE49-F238E27FC236}">
                  <a16:creationId xmlns:a16="http://schemas.microsoft.com/office/drawing/2014/main" id="{D3A13459-4408-4CDB-AAA2-1D0A61C5DC3F}"/>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95859" y="2158283"/>
              <a:ext cx="3178797" cy="3150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9" name="Freeform 5">
              <a:extLst>
                <a:ext uri="{FF2B5EF4-FFF2-40B4-BE49-F238E27FC236}">
                  <a16:creationId xmlns:a16="http://schemas.microsoft.com/office/drawing/2014/main" id="{4BCD2B85-5180-4110-9259-C357E6F076CE}"/>
                </a:ext>
              </a:extLst>
            </p:cNvPr>
            <p:cNvSpPr>
              <a:spLocks noEditPoints="1"/>
            </p:cNvSpPr>
            <p:nvPr/>
          </p:nvSpPr>
          <p:spPr bwMode="auto">
            <a:xfrm>
              <a:off x="9505679" y="4526359"/>
              <a:ext cx="997620" cy="1153556"/>
            </a:xfrm>
            <a:custGeom>
              <a:avLst/>
              <a:gdLst>
                <a:gd name="T0" fmla="*/ 490481 w 1635"/>
                <a:gd name="T1" fmla="*/ 1131099 h 1891"/>
                <a:gd name="T2" fmla="*/ 0 w 1635"/>
                <a:gd name="T3" fmla="*/ 809893 h 1891"/>
                <a:gd name="T4" fmla="*/ 0 w 1635"/>
                <a:gd name="T5" fmla="*/ 322402 h 1891"/>
                <a:gd name="T6" fmla="*/ 488687 w 1635"/>
                <a:gd name="T7" fmla="*/ 0 h 1891"/>
                <a:gd name="T8" fmla="*/ 977972 w 1635"/>
                <a:gd name="T9" fmla="*/ 322402 h 1891"/>
                <a:gd name="T10" fmla="*/ 977972 w 1635"/>
                <a:gd name="T11" fmla="*/ 806902 h 1891"/>
                <a:gd name="T12" fmla="*/ 490481 w 1635"/>
                <a:gd name="T13" fmla="*/ 1131099 h 1891"/>
                <a:gd name="T14" fmla="*/ 23328 w 1635"/>
                <a:gd name="T15" fmla="*/ 796734 h 1891"/>
                <a:gd name="T16" fmla="*/ 490481 w 1635"/>
                <a:gd name="T17" fmla="*/ 1103584 h 1891"/>
                <a:gd name="T18" fmla="*/ 954046 w 1635"/>
                <a:gd name="T19" fmla="*/ 794341 h 1891"/>
                <a:gd name="T20" fmla="*/ 954046 w 1635"/>
                <a:gd name="T21" fmla="*/ 335561 h 1891"/>
                <a:gd name="T22" fmla="*/ 488687 w 1635"/>
                <a:gd name="T23" fmla="*/ 27515 h 1891"/>
                <a:gd name="T24" fmla="*/ 23328 w 1635"/>
                <a:gd name="T25" fmla="*/ 335561 h 1891"/>
                <a:gd name="T26" fmla="*/ 23328 w 1635"/>
                <a:gd name="T27" fmla="*/ 796734 h 189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635" h="1891">
                  <a:moveTo>
                    <a:pt x="820" y="1891"/>
                  </a:moveTo>
                  <a:lnTo>
                    <a:pt x="0" y="1354"/>
                  </a:lnTo>
                  <a:lnTo>
                    <a:pt x="0" y="539"/>
                  </a:lnTo>
                  <a:lnTo>
                    <a:pt x="817" y="0"/>
                  </a:lnTo>
                  <a:lnTo>
                    <a:pt x="1635" y="539"/>
                  </a:lnTo>
                  <a:lnTo>
                    <a:pt x="1635" y="1349"/>
                  </a:lnTo>
                  <a:lnTo>
                    <a:pt x="820" y="1891"/>
                  </a:lnTo>
                  <a:close/>
                  <a:moveTo>
                    <a:pt x="39" y="1332"/>
                  </a:moveTo>
                  <a:lnTo>
                    <a:pt x="820" y="1845"/>
                  </a:lnTo>
                  <a:lnTo>
                    <a:pt x="1595" y="1328"/>
                  </a:lnTo>
                  <a:lnTo>
                    <a:pt x="1595" y="561"/>
                  </a:lnTo>
                  <a:lnTo>
                    <a:pt x="817" y="46"/>
                  </a:lnTo>
                  <a:lnTo>
                    <a:pt x="39" y="561"/>
                  </a:lnTo>
                  <a:lnTo>
                    <a:pt x="39" y="1332"/>
                  </a:lnTo>
                  <a:close/>
                </a:path>
              </a:pathLst>
            </a:custGeom>
            <a:solidFill>
              <a:schemeClr val="bg1"/>
            </a:solidFill>
            <a:ln w="9525">
              <a:no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0" name="Freeform 6">
              <a:extLst>
                <a:ext uri="{FF2B5EF4-FFF2-40B4-BE49-F238E27FC236}">
                  <a16:creationId xmlns:a16="http://schemas.microsoft.com/office/drawing/2014/main" id="{3F254F55-2673-435A-8055-297DF2D6416E}"/>
                </a:ext>
              </a:extLst>
            </p:cNvPr>
            <p:cNvSpPr>
              <a:spLocks noEditPoints="1"/>
            </p:cNvSpPr>
            <p:nvPr/>
          </p:nvSpPr>
          <p:spPr bwMode="auto">
            <a:xfrm>
              <a:off x="10334283" y="4875903"/>
              <a:ext cx="82372" cy="92114"/>
            </a:xfrm>
            <a:custGeom>
              <a:avLst/>
              <a:gdLst>
                <a:gd name="T0" fmla="*/ 41272 w 135"/>
                <a:gd name="T1" fmla="*/ 90321 h 151"/>
                <a:gd name="T2" fmla="*/ 0 w 135"/>
                <a:gd name="T3" fmla="*/ 68788 h 151"/>
                <a:gd name="T4" fmla="*/ 0 w 135"/>
                <a:gd name="T5" fmla="*/ 22730 h 151"/>
                <a:gd name="T6" fmla="*/ 41272 w 135"/>
                <a:gd name="T7" fmla="*/ 0 h 151"/>
                <a:gd name="T8" fmla="*/ 80750 w 135"/>
                <a:gd name="T9" fmla="*/ 22730 h 151"/>
                <a:gd name="T10" fmla="*/ 80750 w 135"/>
                <a:gd name="T11" fmla="*/ 68788 h 151"/>
                <a:gd name="T12" fmla="*/ 41272 w 135"/>
                <a:gd name="T13" fmla="*/ 90321 h 151"/>
                <a:gd name="T14" fmla="*/ 11963 w 135"/>
                <a:gd name="T15" fmla="*/ 61610 h 151"/>
                <a:gd name="T16" fmla="*/ 41272 w 135"/>
                <a:gd name="T17" fmla="*/ 77162 h 151"/>
                <a:gd name="T18" fmla="*/ 68787 w 135"/>
                <a:gd name="T19" fmla="*/ 61610 h 151"/>
                <a:gd name="T20" fmla="*/ 68787 w 135"/>
                <a:gd name="T21" fmla="*/ 29908 h 151"/>
                <a:gd name="T22" fmla="*/ 41272 w 135"/>
                <a:gd name="T23" fmla="*/ 13159 h 151"/>
                <a:gd name="T24" fmla="*/ 11963 w 135"/>
                <a:gd name="T25" fmla="*/ 29908 h 151"/>
                <a:gd name="T26" fmla="*/ 11963 w 135"/>
                <a:gd name="T27" fmla="*/ 61610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5" h="151">
                  <a:moveTo>
                    <a:pt x="69" y="151"/>
                  </a:moveTo>
                  <a:lnTo>
                    <a:pt x="0" y="115"/>
                  </a:lnTo>
                  <a:lnTo>
                    <a:pt x="0" y="38"/>
                  </a:lnTo>
                  <a:lnTo>
                    <a:pt x="69" y="0"/>
                  </a:lnTo>
                  <a:lnTo>
                    <a:pt x="135" y="38"/>
                  </a:lnTo>
                  <a:lnTo>
                    <a:pt x="135" y="115"/>
                  </a:lnTo>
                  <a:lnTo>
                    <a:pt x="69" y="151"/>
                  </a:lnTo>
                  <a:close/>
                  <a:moveTo>
                    <a:pt x="20" y="103"/>
                  </a:moveTo>
                  <a:lnTo>
                    <a:pt x="69" y="129"/>
                  </a:lnTo>
                  <a:lnTo>
                    <a:pt x="115" y="103"/>
                  </a:lnTo>
                  <a:lnTo>
                    <a:pt x="115" y="50"/>
                  </a:lnTo>
                  <a:lnTo>
                    <a:pt x="69" y="22"/>
                  </a:lnTo>
                  <a:lnTo>
                    <a:pt x="20" y="50"/>
                  </a:lnTo>
                  <a:lnTo>
                    <a:pt x="20" y="103"/>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1" name="Freeform 7">
              <a:extLst>
                <a:ext uri="{FF2B5EF4-FFF2-40B4-BE49-F238E27FC236}">
                  <a16:creationId xmlns:a16="http://schemas.microsoft.com/office/drawing/2014/main" id="{8B3C736F-54F5-4E93-968E-7BACEB5D6D6F}"/>
                </a:ext>
              </a:extLst>
            </p:cNvPr>
            <p:cNvSpPr>
              <a:spLocks noEditPoints="1"/>
            </p:cNvSpPr>
            <p:nvPr/>
          </p:nvSpPr>
          <p:spPr bwMode="auto">
            <a:xfrm>
              <a:off x="9589271" y="4875903"/>
              <a:ext cx="81762" cy="92114"/>
            </a:xfrm>
            <a:custGeom>
              <a:avLst/>
              <a:gdLst>
                <a:gd name="T0" fmla="*/ 39478 w 134"/>
                <a:gd name="T1" fmla="*/ 90321 h 151"/>
                <a:gd name="T2" fmla="*/ 0 w 134"/>
                <a:gd name="T3" fmla="*/ 68788 h 151"/>
                <a:gd name="T4" fmla="*/ 0 w 134"/>
                <a:gd name="T5" fmla="*/ 22730 h 151"/>
                <a:gd name="T6" fmla="*/ 39478 w 134"/>
                <a:gd name="T7" fmla="*/ 0 h 151"/>
                <a:gd name="T8" fmla="*/ 80152 w 134"/>
                <a:gd name="T9" fmla="*/ 22730 h 151"/>
                <a:gd name="T10" fmla="*/ 80152 w 134"/>
                <a:gd name="T11" fmla="*/ 68788 h 151"/>
                <a:gd name="T12" fmla="*/ 39478 w 134"/>
                <a:gd name="T13" fmla="*/ 90321 h 151"/>
                <a:gd name="T14" fmla="*/ 11365 w 134"/>
                <a:gd name="T15" fmla="*/ 61610 h 151"/>
                <a:gd name="T16" fmla="*/ 39478 w 134"/>
                <a:gd name="T17" fmla="*/ 77162 h 151"/>
                <a:gd name="T18" fmla="*/ 68787 w 134"/>
                <a:gd name="T19" fmla="*/ 61610 h 151"/>
                <a:gd name="T20" fmla="*/ 68787 w 134"/>
                <a:gd name="T21" fmla="*/ 29908 h 151"/>
                <a:gd name="T22" fmla="*/ 39478 w 134"/>
                <a:gd name="T23" fmla="*/ 13159 h 151"/>
                <a:gd name="T24" fmla="*/ 11365 w 134"/>
                <a:gd name="T25" fmla="*/ 29908 h 151"/>
                <a:gd name="T26" fmla="*/ 11365 w 134"/>
                <a:gd name="T27" fmla="*/ 61610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4" h="151">
                  <a:moveTo>
                    <a:pt x="66" y="151"/>
                  </a:moveTo>
                  <a:lnTo>
                    <a:pt x="0" y="115"/>
                  </a:lnTo>
                  <a:lnTo>
                    <a:pt x="0" y="38"/>
                  </a:lnTo>
                  <a:lnTo>
                    <a:pt x="66" y="0"/>
                  </a:lnTo>
                  <a:lnTo>
                    <a:pt x="134" y="38"/>
                  </a:lnTo>
                  <a:lnTo>
                    <a:pt x="134" y="115"/>
                  </a:lnTo>
                  <a:lnTo>
                    <a:pt x="66" y="151"/>
                  </a:lnTo>
                  <a:close/>
                  <a:moveTo>
                    <a:pt x="19" y="103"/>
                  </a:moveTo>
                  <a:lnTo>
                    <a:pt x="66" y="129"/>
                  </a:lnTo>
                  <a:lnTo>
                    <a:pt x="115" y="103"/>
                  </a:lnTo>
                  <a:lnTo>
                    <a:pt x="115" y="50"/>
                  </a:lnTo>
                  <a:lnTo>
                    <a:pt x="66" y="22"/>
                  </a:lnTo>
                  <a:lnTo>
                    <a:pt x="19" y="50"/>
                  </a:lnTo>
                  <a:lnTo>
                    <a:pt x="19" y="103"/>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2" name="Freeform 8">
              <a:extLst>
                <a:ext uri="{FF2B5EF4-FFF2-40B4-BE49-F238E27FC236}">
                  <a16:creationId xmlns:a16="http://schemas.microsoft.com/office/drawing/2014/main" id="{D27170F5-99D9-423C-ABB9-DF476C987F86}"/>
                </a:ext>
              </a:extLst>
            </p:cNvPr>
            <p:cNvSpPr>
              <a:spLocks noEditPoints="1"/>
            </p:cNvSpPr>
            <p:nvPr/>
          </p:nvSpPr>
          <p:spPr bwMode="auto">
            <a:xfrm>
              <a:off x="9962693" y="5122962"/>
              <a:ext cx="81762" cy="92114"/>
            </a:xfrm>
            <a:custGeom>
              <a:avLst/>
              <a:gdLst>
                <a:gd name="T0" fmla="*/ 40674 w 134"/>
                <a:gd name="T1" fmla="*/ 90321 h 151"/>
                <a:gd name="T2" fmla="*/ 0 w 134"/>
                <a:gd name="T3" fmla="*/ 66993 h 151"/>
                <a:gd name="T4" fmla="*/ 0 w 134"/>
                <a:gd name="T5" fmla="*/ 22730 h 151"/>
                <a:gd name="T6" fmla="*/ 40674 w 134"/>
                <a:gd name="T7" fmla="*/ 0 h 151"/>
                <a:gd name="T8" fmla="*/ 80152 w 134"/>
                <a:gd name="T9" fmla="*/ 22730 h 151"/>
                <a:gd name="T10" fmla="*/ 80152 w 134"/>
                <a:gd name="T11" fmla="*/ 66993 h 151"/>
                <a:gd name="T12" fmla="*/ 40674 w 134"/>
                <a:gd name="T13" fmla="*/ 90321 h 151"/>
                <a:gd name="T14" fmla="*/ 11365 w 134"/>
                <a:gd name="T15" fmla="*/ 61610 h 151"/>
                <a:gd name="T16" fmla="*/ 40674 w 134"/>
                <a:gd name="T17" fmla="*/ 77162 h 151"/>
                <a:gd name="T18" fmla="*/ 68787 w 134"/>
                <a:gd name="T19" fmla="*/ 61610 h 151"/>
                <a:gd name="T20" fmla="*/ 68787 w 134"/>
                <a:gd name="T21" fmla="*/ 28711 h 151"/>
                <a:gd name="T22" fmla="*/ 40674 w 134"/>
                <a:gd name="T23" fmla="*/ 12561 h 151"/>
                <a:gd name="T24" fmla="*/ 11365 w 134"/>
                <a:gd name="T25" fmla="*/ 28711 h 151"/>
                <a:gd name="T26" fmla="*/ 11365 w 134"/>
                <a:gd name="T27" fmla="*/ 61610 h 151"/>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4" h="151">
                  <a:moveTo>
                    <a:pt x="68" y="151"/>
                  </a:moveTo>
                  <a:lnTo>
                    <a:pt x="0" y="112"/>
                  </a:lnTo>
                  <a:lnTo>
                    <a:pt x="0" y="38"/>
                  </a:lnTo>
                  <a:lnTo>
                    <a:pt x="68" y="0"/>
                  </a:lnTo>
                  <a:lnTo>
                    <a:pt x="134" y="38"/>
                  </a:lnTo>
                  <a:lnTo>
                    <a:pt x="134" y="112"/>
                  </a:lnTo>
                  <a:lnTo>
                    <a:pt x="68" y="151"/>
                  </a:lnTo>
                  <a:close/>
                  <a:moveTo>
                    <a:pt x="19" y="103"/>
                  </a:moveTo>
                  <a:lnTo>
                    <a:pt x="68" y="129"/>
                  </a:lnTo>
                  <a:lnTo>
                    <a:pt x="115" y="103"/>
                  </a:lnTo>
                  <a:lnTo>
                    <a:pt x="115" y="48"/>
                  </a:lnTo>
                  <a:lnTo>
                    <a:pt x="68" y="21"/>
                  </a:lnTo>
                  <a:lnTo>
                    <a:pt x="19" y="48"/>
                  </a:lnTo>
                  <a:lnTo>
                    <a:pt x="19" y="103"/>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3" name="Freeform 9">
              <a:extLst>
                <a:ext uri="{FF2B5EF4-FFF2-40B4-BE49-F238E27FC236}">
                  <a16:creationId xmlns:a16="http://schemas.microsoft.com/office/drawing/2014/main" id="{0ED48975-BECC-4B35-9EE1-3D97B143B4DB}"/>
                </a:ext>
              </a:extLst>
            </p:cNvPr>
            <p:cNvSpPr>
              <a:spLocks noEditPoints="1"/>
            </p:cNvSpPr>
            <p:nvPr/>
          </p:nvSpPr>
          <p:spPr bwMode="auto">
            <a:xfrm>
              <a:off x="9962693" y="5491417"/>
              <a:ext cx="81762" cy="91503"/>
            </a:xfrm>
            <a:custGeom>
              <a:avLst/>
              <a:gdLst>
                <a:gd name="T0" fmla="*/ 40674 w 134"/>
                <a:gd name="T1" fmla="*/ 89722 h 150"/>
                <a:gd name="T2" fmla="*/ 0 w 134"/>
                <a:gd name="T3" fmla="*/ 66992 h 150"/>
                <a:gd name="T4" fmla="*/ 0 w 134"/>
                <a:gd name="T5" fmla="*/ 20935 h 150"/>
                <a:gd name="T6" fmla="*/ 40674 w 134"/>
                <a:gd name="T7" fmla="*/ 0 h 150"/>
                <a:gd name="T8" fmla="*/ 80152 w 134"/>
                <a:gd name="T9" fmla="*/ 20935 h 150"/>
                <a:gd name="T10" fmla="*/ 80152 w 134"/>
                <a:gd name="T11" fmla="*/ 66992 h 150"/>
                <a:gd name="T12" fmla="*/ 40674 w 134"/>
                <a:gd name="T13" fmla="*/ 89722 h 150"/>
                <a:gd name="T14" fmla="*/ 11365 w 134"/>
                <a:gd name="T15" fmla="*/ 61609 h 150"/>
                <a:gd name="T16" fmla="*/ 40674 w 134"/>
                <a:gd name="T17" fmla="*/ 77161 h 150"/>
                <a:gd name="T18" fmla="*/ 68787 w 134"/>
                <a:gd name="T19" fmla="*/ 61609 h 150"/>
                <a:gd name="T20" fmla="*/ 68787 w 134"/>
                <a:gd name="T21" fmla="*/ 28113 h 150"/>
                <a:gd name="T22" fmla="*/ 40674 w 134"/>
                <a:gd name="T23" fmla="*/ 12561 h 150"/>
                <a:gd name="T24" fmla="*/ 11365 w 134"/>
                <a:gd name="T25" fmla="*/ 28113 h 150"/>
                <a:gd name="T26" fmla="*/ 11365 w 134"/>
                <a:gd name="T27" fmla="*/ 61609 h 150"/>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Lst>
              <a:ahLst/>
              <a:cxnLst>
                <a:cxn ang="T28">
                  <a:pos x="T0" y="T1"/>
                </a:cxn>
                <a:cxn ang="T29">
                  <a:pos x="T2" y="T3"/>
                </a:cxn>
                <a:cxn ang="T30">
                  <a:pos x="T4" y="T5"/>
                </a:cxn>
                <a:cxn ang="T31">
                  <a:pos x="T6" y="T7"/>
                </a:cxn>
                <a:cxn ang="T32">
                  <a:pos x="T8" y="T9"/>
                </a:cxn>
                <a:cxn ang="T33">
                  <a:pos x="T10" y="T11"/>
                </a:cxn>
                <a:cxn ang="T34">
                  <a:pos x="T12" y="T13"/>
                </a:cxn>
                <a:cxn ang="T35">
                  <a:pos x="T14" y="T15"/>
                </a:cxn>
                <a:cxn ang="T36">
                  <a:pos x="T16" y="T17"/>
                </a:cxn>
                <a:cxn ang="T37">
                  <a:pos x="T18" y="T19"/>
                </a:cxn>
                <a:cxn ang="T38">
                  <a:pos x="T20" y="T21"/>
                </a:cxn>
                <a:cxn ang="T39">
                  <a:pos x="T22" y="T23"/>
                </a:cxn>
                <a:cxn ang="T40">
                  <a:pos x="T24" y="T25"/>
                </a:cxn>
                <a:cxn ang="T41">
                  <a:pos x="T26" y="T27"/>
                </a:cxn>
              </a:cxnLst>
              <a:rect l="0" t="0" r="r" b="b"/>
              <a:pathLst>
                <a:path w="134" h="150">
                  <a:moveTo>
                    <a:pt x="68" y="150"/>
                  </a:moveTo>
                  <a:lnTo>
                    <a:pt x="0" y="112"/>
                  </a:lnTo>
                  <a:lnTo>
                    <a:pt x="0" y="35"/>
                  </a:lnTo>
                  <a:lnTo>
                    <a:pt x="68" y="0"/>
                  </a:lnTo>
                  <a:lnTo>
                    <a:pt x="134" y="35"/>
                  </a:lnTo>
                  <a:lnTo>
                    <a:pt x="134" y="112"/>
                  </a:lnTo>
                  <a:lnTo>
                    <a:pt x="68" y="150"/>
                  </a:lnTo>
                  <a:close/>
                  <a:moveTo>
                    <a:pt x="19" y="103"/>
                  </a:moveTo>
                  <a:lnTo>
                    <a:pt x="68" y="129"/>
                  </a:lnTo>
                  <a:lnTo>
                    <a:pt x="115" y="103"/>
                  </a:lnTo>
                  <a:lnTo>
                    <a:pt x="115" y="47"/>
                  </a:lnTo>
                  <a:lnTo>
                    <a:pt x="68" y="21"/>
                  </a:lnTo>
                  <a:lnTo>
                    <a:pt x="19" y="47"/>
                  </a:lnTo>
                  <a:lnTo>
                    <a:pt x="19" y="103"/>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4" name="Rectangle 10">
              <a:extLst>
                <a:ext uri="{FF2B5EF4-FFF2-40B4-BE49-F238E27FC236}">
                  <a16:creationId xmlns:a16="http://schemas.microsoft.com/office/drawing/2014/main" id="{6AB1F54E-56EC-4B93-B79D-DBCBB35E37AB}"/>
                </a:ext>
              </a:extLst>
            </p:cNvPr>
            <p:cNvSpPr>
              <a:spLocks noChangeArrowheads="1"/>
            </p:cNvSpPr>
            <p:nvPr/>
          </p:nvSpPr>
          <p:spPr bwMode="auto">
            <a:xfrm>
              <a:off x="9998082" y="5208976"/>
              <a:ext cx="12203" cy="287931"/>
            </a:xfrm>
            <a:prstGeom prst="rect">
              <a:avLst/>
            </a:prstGeom>
            <a:solidFill>
              <a:schemeClr val="bg1"/>
            </a:solidFill>
            <a:ln w="9525">
              <a:solidFill>
                <a:schemeClr val="bg1"/>
              </a:solidFill>
              <a:miter lim="800000"/>
              <a:headEnd/>
              <a:tailEnd/>
            </a:ln>
          </p:spPr>
          <p:txBody>
            <a:bodyPr lIns="89630" tIns="44814" rIns="89630" bIns="44814"/>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defTabSz="912813" fontAlgn="base">
                <a:spcBef>
                  <a:spcPct val="0"/>
                </a:spcBef>
                <a:spcAft>
                  <a:spcPct val="0"/>
                </a:spcAft>
                <a:defRPr sz="1700">
                  <a:solidFill>
                    <a:schemeClr val="tx1"/>
                  </a:solidFill>
                  <a:latin typeface="Segoe UI" panose="020B0502040204020203" pitchFamily="34" charset="0"/>
                </a:defRPr>
              </a:lvl6pPr>
              <a:lvl7pPr marL="2971800" indent="-228600" defTabSz="912813" fontAlgn="base">
                <a:spcBef>
                  <a:spcPct val="0"/>
                </a:spcBef>
                <a:spcAft>
                  <a:spcPct val="0"/>
                </a:spcAft>
                <a:defRPr sz="1700">
                  <a:solidFill>
                    <a:schemeClr val="tx1"/>
                  </a:solidFill>
                  <a:latin typeface="Segoe UI" panose="020B0502040204020203" pitchFamily="34" charset="0"/>
                </a:defRPr>
              </a:lvl7pPr>
              <a:lvl8pPr marL="3429000" indent="-228600" defTabSz="912813" fontAlgn="base">
                <a:spcBef>
                  <a:spcPct val="0"/>
                </a:spcBef>
                <a:spcAft>
                  <a:spcPct val="0"/>
                </a:spcAft>
                <a:defRPr sz="1700">
                  <a:solidFill>
                    <a:schemeClr val="tx1"/>
                  </a:solidFill>
                  <a:latin typeface="Segoe UI" panose="020B0502040204020203" pitchFamily="34" charset="0"/>
                </a:defRPr>
              </a:lvl8pPr>
              <a:lvl9pPr marL="3886200" indent="-228600" defTabSz="912813" fontAlgn="base">
                <a:spcBef>
                  <a:spcPct val="0"/>
                </a:spcBef>
                <a:spcAft>
                  <a:spcPct val="0"/>
                </a:spcAft>
                <a:defRPr sz="1700">
                  <a:solidFill>
                    <a:schemeClr val="tx1"/>
                  </a:solidFill>
                  <a:latin typeface="Segoe UI" panose="020B0502040204020203" pitchFamily="34" charset="0"/>
                </a:defRPr>
              </a:lvl9pPr>
            </a:lstStyle>
            <a:p>
              <a:pPr defTabSz="912638" fontAlgn="base">
                <a:spcBef>
                  <a:spcPct val="0"/>
                </a:spcBef>
                <a:spcAft>
                  <a:spcPct val="0"/>
                </a:spcAft>
                <a:defRPr/>
              </a:pPr>
              <a:endParaRPr lang="en-US" altLang="en-US" sz="1800" kern="0">
                <a:solidFill>
                  <a:schemeClr val="bg1"/>
                </a:solidFill>
              </a:endParaRPr>
            </a:p>
          </p:txBody>
        </p:sp>
        <p:sp>
          <p:nvSpPr>
            <p:cNvPr id="45" name="Freeform 11">
              <a:extLst>
                <a:ext uri="{FF2B5EF4-FFF2-40B4-BE49-F238E27FC236}">
                  <a16:creationId xmlns:a16="http://schemas.microsoft.com/office/drawing/2014/main" id="{A644B877-A508-413A-8042-B2918E5B9DEE}"/>
                </a:ext>
              </a:extLst>
            </p:cNvPr>
            <p:cNvSpPr>
              <a:spLocks/>
            </p:cNvSpPr>
            <p:nvPr/>
          </p:nvSpPr>
          <p:spPr bwMode="auto">
            <a:xfrm>
              <a:off x="10035302" y="4938736"/>
              <a:ext cx="309354" cy="216559"/>
            </a:xfrm>
            <a:custGeom>
              <a:avLst/>
              <a:gdLst>
                <a:gd name="T0" fmla="*/ 5981 w 507"/>
                <a:gd name="T1" fmla="*/ 212343 h 355"/>
                <a:gd name="T2" fmla="*/ 0 w 507"/>
                <a:gd name="T3" fmla="*/ 202174 h 355"/>
                <a:gd name="T4" fmla="*/ 296083 w 507"/>
                <a:gd name="T5" fmla="*/ 0 h 355"/>
                <a:gd name="T6" fmla="*/ 303261 w 507"/>
                <a:gd name="T7" fmla="*/ 10169 h 355"/>
                <a:gd name="T8" fmla="*/ 5981 w 507"/>
                <a:gd name="T9" fmla="*/ 212343 h 355"/>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7" h="355">
                  <a:moveTo>
                    <a:pt x="10" y="355"/>
                  </a:moveTo>
                  <a:lnTo>
                    <a:pt x="0" y="338"/>
                  </a:lnTo>
                  <a:lnTo>
                    <a:pt x="495" y="0"/>
                  </a:lnTo>
                  <a:lnTo>
                    <a:pt x="507" y="17"/>
                  </a:lnTo>
                  <a:lnTo>
                    <a:pt x="10" y="355"/>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6" name="Freeform 12">
              <a:extLst>
                <a:ext uri="{FF2B5EF4-FFF2-40B4-BE49-F238E27FC236}">
                  <a16:creationId xmlns:a16="http://schemas.microsoft.com/office/drawing/2014/main" id="{1620046E-6B13-423C-87C7-12FDE78C3B9A}"/>
                </a:ext>
              </a:extLst>
            </p:cNvPr>
            <p:cNvSpPr>
              <a:spLocks/>
            </p:cNvSpPr>
            <p:nvPr/>
          </p:nvSpPr>
          <p:spPr bwMode="auto">
            <a:xfrm>
              <a:off x="9660660" y="4937515"/>
              <a:ext cx="310574" cy="214728"/>
            </a:xfrm>
            <a:custGeom>
              <a:avLst/>
              <a:gdLst>
                <a:gd name="T0" fmla="*/ 298476 w 509"/>
                <a:gd name="T1" fmla="*/ 210548 h 352"/>
                <a:gd name="T2" fmla="*/ 0 w 509"/>
                <a:gd name="T3" fmla="*/ 9570 h 352"/>
                <a:gd name="T4" fmla="*/ 7178 w 509"/>
                <a:gd name="T5" fmla="*/ 0 h 352"/>
                <a:gd name="T6" fmla="*/ 304457 w 509"/>
                <a:gd name="T7" fmla="*/ 200379 h 352"/>
                <a:gd name="T8" fmla="*/ 298476 w 509"/>
                <a:gd name="T9" fmla="*/ 210548 h 352"/>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509" h="352">
                  <a:moveTo>
                    <a:pt x="499" y="352"/>
                  </a:moveTo>
                  <a:lnTo>
                    <a:pt x="0" y="16"/>
                  </a:lnTo>
                  <a:lnTo>
                    <a:pt x="12" y="0"/>
                  </a:lnTo>
                  <a:lnTo>
                    <a:pt x="509" y="335"/>
                  </a:lnTo>
                  <a:lnTo>
                    <a:pt x="499" y="35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7" name="Freeform 13">
              <a:extLst>
                <a:ext uri="{FF2B5EF4-FFF2-40B4-BE49-F238E27FC236}">
                  <a16:creationId xmlns:a16="http://schemas.microsoft.com/office/drawing/2014/main" id="{79C144C8-8FA3-4B1E-89FE-C811FBF8C36B}"/>
                </a:ext>
              </a:extLst>
            </p:cNvPr>
            <p:cNvSpPr>
              <a:spLocks/>
            </p:cNvSpPr>
            <p:nvPr/>
          </p:nvSpPr>
          <p:spPr bwMode="auto">
            <a:xfrm>
              <a:off x="9796471" y="2700050"/>
              <a:ext cx="86643" cy="84793"/>
            </a:xfrm>
            <a:custGeom>
              <a:avLst/>
              <a:gdLst>
                <a:gd name="T0" fmla="*/ 46862 w 58"/>
                <a:gd name="T1" fmla="*/ 83142 h 58"/>
                <a:gd name="T2" fmla="*/ 0 w 58"/>
                <a:gd name="T3" fmla="*/ 37271 h 58"/>
                <a:gd name="T4" fmla="*/ 13180 w 58"/>
                <a:gd name="T5" fmla="*/ 4300 h 58"/>
                <a:gd name="T6" fmla="*/ 17573 w 58"/>
                <a:gd name="T7" fmla="*/ 0 h 58"/>
                <a:gd name="T8" fmla="*/ 26360 w 58"/>
                <a:gd name="T9" fmla="*/ 8601 h 58"/>
                <a:gd name="T10" fmla="*/ 21966 w 58"/>
                <a:gd name="T11" fmla="*/ 12901 h 58"/>
                <a:gd name="T12" fmla="*/ 11715 w 58"/>
                <a:gd name="T13" fmla="*/ 37271 h 58"/>
                <a:gd name="T14" fmla="*/ 46862 w 58"/>
                <a:gd name="T15" fmla="*/ 71674 h 58"/>
                <a:gd name="T16" fmla="*/ 71757 w 58"/>
                <a:gd name="T17" fmla="*/ 61640 h 58"/>
                <a:gd name="T18" fmla="*/ 76150 w 58"/>
                <a:gd name="T19" fmla="*/ 57339 h 58"/>
                <a:gd name="T20" fmla="*/ 84937 w 58"/>
                <a:gd name="T21" fmla="*/ 64507 h 58"/>
                <a:gd name="T22" fmla="*/ 80544 w 58"/>
                <a:gd name="T23" fmla="*/ 68807 h 58"/>
                <a:gd name="T24" fmla="*/ 46862 w 58"/>
                <a:gd name="T25" fmla="*/ 83142 h 58"/>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58" h="58">
                  <a:moveTo>
                    <a:pt x="32" y="58"/>
                  </a:moveTo>
                  <a:cubicBezTo>
                    <a:pt x="14" y="58"/>
                    <a:pt x="0" y="44"/>
                    <a:pt x="0" y="26"/>
                  </a:cubicBezTo>
                  <a:cubicBezTo>
                    <a:pt x="0" y="17"/>
                    <a:pt x="3" y="9"/>
                    <a:pt x="9" y="3"/>
                  </a:cubicBezTo>
                  <a:cubicBezTo>
                    <a:pt x="12" y="0"/>
                    <a:pt x="12" y="0"/>
                    <a:pt x="12" y="0"/>
                  </a:cubicBezTo>
                  <a:cubicBezTo>
                    <a:pt x="18" y="6"/>
                    <a:pt x="18" y="6"/>
                    <a:pt x="18" y="6"/>
                  </a:cubicBezTo>
                  <a:cubicBezTo>
                    <a:pt x="15" y="9"/>
                    <a:pt x="15" y="9"/>
                    <a:pt x="15" y="9"/>
                  </a:cubicBezTo>
                  <a:cubicBezTo>
                    <a:pt x="10" y="13"/>
                    <a:pt x="8" y="19"/>
                    <a:pt x="8" y="26"/>
                  </a:cubicBezTo>
                  <a:cubicBezTo>
                    <a:pt x="8" y="39"/>
                    <a:pt x="19" y="50"/>
                    <a:pt x="32" y="50"/>
                  </a:cubicBezTo>
                  <a:cubicBezTo>
                    <a:pt x="39" y="50"/>
                    <a:pt x="45" y="47"/>
                    <a:pt x="49" y="43"/>
                  </a:cubicBezTo>
                  <a:cubicBezTo>
                    <a:pt x="52" y="40"/>
                    <a:pt x="52" y="40"/>
                    <a:pt x="52" y="40"/>
                  </a:cubicBezTo>
                  <a:cubicBezTo>
                    <a:pt x="58" y="45"/>
                    <a:pt x="58" y="45"/>
                    <a:pt x="58" y="45"/>
                  </a:cubicBezTo>
                  <a:cubicBezTo>
                    <a:pt x="55" y="48"/>
                    <a:pt x="55" y="48"/>
                    <a:pt x="55" y="48"/>
                  </a:cubicBezTo>
                  <a:cubicBezTo>
                    <a:pt x="49" y="55"/>
                    <a:pt x="41" y="58"/>
                    <a:pt x="32" y="58"/>
                  </a:cubicBez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8" name="Freeform 14">
              <a:extLst>
                <a:ext uri="{FF2B5EF4-FFF2-40B4-BE49-F238E27FC236}">
                  <a16:creationId xmlns:a16="http://schemas.microsoft.com/office/drawing/2014/main" id="{48A96644-9E82-4E5C-9E33-CC09DCCE5800}"/>
                </a:ext>
              </a:extLst>
            </p:cNvPr>
            <p:cNvSpPr>
              <a:spLocks noEditPoints="1"/>
            </p:cNvSpPr>
            <p:nvPr/>
          </p:nvSpPr>
          <p:spPr bwMode="auto">
            <a:xfrm>
              <a:off x="9743997" y="2216302"/>
              <a:ext cx="630301" cy="615514"/>
            </a:xfrm>
            <a:custGeom>
              <a:avLst/>
              <a:gdLst>
                <a:gd name="T0" fmla="*/ 308944 w 422"/>
                <a:gd name="T1" fmla="*/ 603531 h 421"/>
                <a:gd name="T2" fmla="*/ 124456 w 422"/>
                <a:gd name="T3" fmla="*/ 544755 h 421"/>
                <a:gd name="T4" fmla="*/ 118599 w 422"/>
                <a:gd name="T5" fmla="*/ 540454 h 421"/>
                <a:gd name="T6" fmla="*/ 122992 w 422"/>
                <a:gd name="T7" fmla="*/ 536153 h 421"/>
                <a:gd name="T8" fmla="*/ 133241 w 422"/>
                <a:gd name="T9" fmla="*/ 511783 h 421"/>
                <a:gd name="T10" fmla="*/ 98101 w 422"/>
                <a:gd name="T11" fmla="*/ 477377 h 421"/>
                <a:gd name="T12" fmla="*/ 73209 w 422"/>
                <a:gd name="T13" fmla="*/ 487412 h 421"/>
                <a:gd name="T14" fmla="*/ 68817 w 422"/>
                <a:gd name="T15" fmla="*/ 491713 h 421"/>
                <a:gd name="T16" fmla="*/ 64424 w 422"/>
                <a:gd name="T17" fmla="*/ 485979 h 421"/>
                <a:gd name="T18" fmla="*/ 0 w 422"/>
                <a:gd name="T19" fmla="*/ 302482 h 421"/>
                <a:gd name="T20" fmla="*/ 308944 w 422"/>
                <a:gd name="T21" fmla="*/ 0 h 421"/>
                <a:gd name="T22" fmla="*/ 497824 w 422"/>
                <a:gd name="T23" fmla="*/ 63077 h 421"/>
                <a:gd name="T24" fmla="*/ 502216 w 422"/>
                <a:gd name="T25" fmla="*/ 65944 h 421"/>
                <a:gd name="T26" fmla="*/ 497824 w 422"/>
                <a:gd name="T27" fmla="*/ 70245 h 421"/>
                <a:gd name="T28" fmla="*/ 491967 w 422"/>
                <a:gd name="T29" fmla="*/ 91748 h 421"/>
                <a:gd name="T30" fmla="*/ 527107 w 422"/>
                <a:gd name="T31" fmla="*/ 126154 h 421"/>
                <a:gd name="T32" fmla="*/ 547606 w 422"/>
                <a:gd name="T33" fmla="*/ 118986 h 421"/>
                <a:gd name="T34" fmla="*/ 551999 w 422"/>
                <a:gd name="T35" fmla="*/ 116119 h 421"/>
                <a:gd name="T36" fmla="*/ 554927 w 422"/>
                <a:gd name="T37" fmla="*/ 120419 h 421"/>
                <a:gd name="T38" fmla="*/ 617887 w 422"/>
                <a:gd name="T39" fmla="*/ 302482 h 421"/>
                <a:gd name="T40" fmla="*/ 308944 w 422"/>
                <a:gd name="T41" fmla="*/ 603531 h 421"/>
                <a:gd name="T42" fmla="*/ 136169 w 422"/>
                <a:gd name="T43" fmla="*/ 539021 h 421"/>
                <a:gd name="T44" fmla="*/ 308944 w 422"/>
                <a:gd name="T45" fmla="*/ 592062 h 421"/>
                <a:gd name="T46" fmla="*/ 606174 w 422"/>
                <a:gd name="T47" fmla="*/ 302482 h 421"/>
                <a:gd name="T48" fmla="*/ 549070 w 422"/>
                <a:gd name="T49" fmla="*/ 131888 h 421"/>
                <a:gd name="T50" fmla="*/ 527107 w 422"/>
                <a:gd name="T51" fmla="*/ 137622 h 421"/>
                <a:gd name="T52" fmla="*/ 480253 w 422"/>
                <a:gd name="T53" fmla="*/ 91748 h 421"/>
                <a:gd name="T54" fmla="*/ 486110 w 422"/>
                <a:gd name="T55" fmla="*/ 68811 h 421"/>
                <a:gd name="T56" fmla="*/ 308944 w 422"/>
                <a:gd name="T57" fmla="*/ 11469 h 421"/>
                <a:gd name="T58" fmla="*/ 11713 w 422"/>
                <a:gd name="T59" fmla="*/ 302482 h 421"/>
                <a:gd name="T60" fmla="*/ 70281 w 422"/>
                <a:gd name="T61" fmla="*/ 474510 h 421"/>
                <a:gd name="T62" fmla="*/ 98101 w 422"/>
                <a:gd name="T63" fmla="*/ 465909 h 421"/>
                <a:gd name="T64" fmla="*/ 144955 w 422"/>
                <a:gd name="T65" fmla="*/ 511783 h 421"/>
                <a:gd name="T66" fmla="*/ 136169 w 422"/>
                <a:gd name="T67" fmla="*/ 539021 h 421"/>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Lst>
              <a:ahLst/>
              <a:cxnLst>
                <a:cxn ang="T68">
                  <a:pos x="T0" y="T1"/>
                </a:cxn>
                <a:cxn ang="T69">
                  <a:pos x="T2" y="T3"/>
                </a:cxn>
                <a:cxn ang="T70">
                  <a:pos x="T4" y="T5"/>
                </a:cxn>
                <a:cxn ang="T71">
                  <a:pos x="T6" y="T7"/>
                </a:cxn>
                <a:cxn ang="T72">
                  <a:pos x="T8" y="T9"/>
                </a:cxn>
                <a:cxn ang="T73">
                  <a:pos x="T10" y="T11"/>
                </a:cxn>
                <a:cxn ang="T74">
                  <a:pos x="T12" y="T13"/>
                </a:cxn>
                <a:cxn ang="T75">
                  <a:pos x="T14" y="T15"/>
                </a:cxn>
                <a:cxn ang="T76">
                  <a:pos x="T16" y="T17"/>
                </a:cxn>
                <a:cxn ang="T77">
                  <a:pos x="T18" y="T19"/>
                </a:cxn>
                <a:cxn ang="T78">
                  <a:pos x="T20" y="T21"/>
                </a:cxn>
                <a:cxn ang="T79">
                  <a:pos x="T22" y="T23"/>
                </a:cxn>
                <a:cxn ang="T80">
                  <a:pos x="T24" y="T25"/>
                </a:cxn>
                <a:cxn ang="T81">
                  <a:pos x="T26" y="T27"/>
                </a:cxn>
                <a:cxn ang="T82">
                  <a:pos x="T28" y="T29"/>
                </a:cxn>
                <a:cxn ang="T83">
                  <a:pos x="T30" y="T31"/>
                </a:cxn>
                <a:cxn ang="T84">
                  <a:pos x="T32" y="T33"/>
                </a:cxn>
                <a:cxn ang="T85">
                  <a:pos x="T34" y="T35"/>
                </a:cxn>
                <a:cxn ang="T86">
                  <a:pos x="T36" y="T37"/>
                </a:cxn>
                <a:cxn ang="T87">
                  <a:pos x="T38" y="T39"/>
                </a:cxn>
                <a:cxn ang="T88">
                  <a:pos x="T40" y="T41"/>
                </a:cxn>
                <a:cxn ang="T89">
                  <a:pos x="T42" y="T43"/>
                </a:cxn>
                <a:cxn ang="T90">
                  <a:pos x="T44" y="T45"/>
                </a:cxn>
                <a:cxn ang="T91">
                  <a:pos x="T46" y="T47"/>
                </a:cxn>
                <a:cxn ang="T92">
                  <a:pos x="T48" y="T49"/>
                </a:cxn>
                <a:cxn ang="T93">
                  <a:pos x="T50" y="T51"/>
                </a:cxn>
                <a:cxn ang="T94">
                  <a:pos x="T52" y="T53"/>
                </a:cxn>
                <a:cxn ang="T95">
                  <a:pos x="T54" y="T55"/>
                </a:cxn>
                <a:cxn ang="T96">
                  <a:pos x="T56" y="T57"/>
                </a:cxn>
                <a:cxn ang="T97">
                  <a:pos x="T58" y="T59"/>
                </a:cxn>
                <a:cxn ang="T98">
                  <a:pos x="T60" y="T61"/>
                </a:cxn>
                <a:cxn ang="T99">
                  <a:pos x="T62" y="T63"/>
                </a:cxn>
                <a:cxn ang="T100">
                  <a:pos x="T64" y="T65"/>
                </a:cxn>
                <a:cxn ang="T101">
                  <a:pos x="T66" y="T67"/>
                </a:cxn>
              </a:cxnLst>
              <a:rect l="0" t="0" r="r" b="b"/>
              <a:pathLst>
                <a:path w="422" h="421">
                  <a:moveTo>
                    <a:pt x="211" y="421"/>
                  </a:moveTo>
                  <a:cubicBezTo>
                    <a:pt x="165" y="421"/>
                    <a:pt x="122" y="407"/>
                    <a:pt x="85" y="380"/>
                  </a:cubicBezTo>
                  <a:cubicBezTo>
                    <a:pt x="81" y="377"/>
                    <a:pt x="81" y="377"/>
                    <a:pt x="81" y="377"/>
                  </a:cubicBezTo>
                  <a:cubicBezTo>
                    <a:pt x="84" y="374"/>
                    <a:pt x="84" y="374"/>
                    <a:pt x="84" y="374"/>
                  </a:cubicBezTo>
                  <a:cubicBezTo>
                    <a:pt x="89" y="369"/>
                    <a:pt x="91" y="363"/>
                    <a:pt x="91" y="357"/>
                  </a:cubicBezTo>
                  <a:cubicBezTo>
                    <a:pt x="91" y="344"/>
                    <a:pt x="80" y="333"/>
                    <a:pt x="67" y="333"/>
                  </a:cubicBezTo>
                  <a:cubicBezTo>
                    <a:pt x="61" y="333"/>
                    <a:pt x="55" y="335"/>
                    <a:pt x="50" y="340"/>
                  </a:cubicBezTo>
                  <a:cubicBezTo>
                    <a:pt x="47" y="343"/>
                    <a:pt x="47" y="343"/>
                    <a:pt x="47" y="343"/>
                  </a:cubicBezTo>
                  <a:cubicBezTo>
                    <a:pt x="44" y="339"/>
                    <a:pt x="44" y="339"/>
                    <a:pt x="44" y="339"/>
                  </a:cubicBezTo>
                  <a:cubicBezTo>
                    <a:pt x="15" y="302"/>
                    <a:pt x="0" y="258"/>
                    <a:pt x="0" y="211"/>
                  </a:cubicBezTo>
                  <a:cubicBezTo>
                    <a:pt x="0" y="95"/>
                    <a:pt x="95" y="0"/>
                    <a:pt x="211" y="0"/>
                  </a:cubicBezTo>
                  <a:cubicBezTo>
                    <a:pt x="258" y="0"/>
                    <a:pt x="302" y="15"/>
                    <a:pt x="340" y="44"/>
                  </a:cubicBezTo>
                  <a:cubicBezTo>
                    <a:pt x="343" y="46"/>
                    <a:pt x="343" y="46"/>
                    <a:pt x="343" y="46"/>
                  </a:cubicBezTo>
                  <a:cubicBezTo>
                    <a:pt x="340" y="49"/>
                    <a:pt x="340" y="49"/>
                    <a:pt x="340" y="49"/>
                  </a:cubicBezTo>
                  <a:cubicBezTo>
                    <a:pt x="337" y="54"/>
                    <a:pt x="336" y="59"/>
                    <a:pt x="336" y="64"/>
                  </a:cubicBezTo>
                  <a:cubicBezTo>
                    <a:pt x="336" y="77"/>
                    <a:pt x="346" y="88"/>
                    <a:pt x="360" y="88"/>
                  </a:cubicBezTo>
                  <a:cubicBezTo>
                    <a:pt x="365" y="88"/>
                    <a:pt x="370" y="86"/>
                    <a:pt x="374" y="83"/>
                  </a:cubicBezTo>
                  <a:cubicBezTo>
                    <a:pt x="377" y="81"/>
                    <a:pt x="377" y="81"/>
                    <a:pt x="377" y="81"/>
                  </a:cubicBezTo>
                  <a:cubicBezTo>
                    <a:pt x="379" y="84"/>
                    <a:pt x="379" y="84"/>
                    <a:pt x="379" y="84"/>
                  </a:cubicBezTo>
                  <a:cubicBezTo>
                    <a:pt x="407" y="121"/>
                    <a:pt x="422" y="165"/>
                    <a:pt x="422" y="211"/>
                  </a:cubicBezTo>
                  <a:cubicBezTo>
                    <a:pt x="422" y="327"/>
                    <a:pt x="327" y="421"/>
                    <a:pt x="211" y="421"/>
                  </a:cubicBezTo>
                  <a:close/>
                  <a:moveTo>
                    <a:pt x="93" y="376"/>
                  </a:moveTo>
                  <a:cubicBezTo>
                    <a:pt x="128" y="400"/>
                    <a:pt x="168" y="413"/>
                    <a:pt x="211" y="413"/>
                  </a:cubicBezTo>
                  <a:cubicBezTo>
                    <a:pt x="323" y="413"/>
                    <a:pt x="414" y="322"/>
                    <a:pt x="414" y="211"/>
                  </a:cubicBezTo>
                  <a:cubicBezTo>
                    <a:pt x="414" y="168"/>
                    <a:pt x="400" y="127"/>
                    <a:pt x="375" y="92"/>
                  </a:cubicBezTo>
                  <a:cubicBezTo>
                    <a:pt x="370" y="95"/>
                    <a:pt x="365" y="96"/>
                    <a:pt x="360" y="96"/>
                  </a:cubicBezTo>
                  <a:cubicBezTo>
                    <a:pt x="342" y="96"/>
                    <a:pt x="328" y="81"/>
                    <a:pt x="328" y="64"/>
                  </a:cubicBezTo>
                  <a:cubicBezTo>
                    <a:pt x="328" y="58"/>
                    <a:pt x="329" y="53"/>
                    <a:pt x="332" y="48"/>
                  </a:cubicBezTo>
                  <a:cubicBezTo>
                    <a:pt x="297" y="22"/>
                    <a:pt x="255" y="8"/>
                    <a:pt x="211" y="8"/>
                  </a:cubicBezTo>
                  <a:cubicBezTo>
                    <a:pt x="99" y="8"/>
                    <a:pt x="8" y="99"/>
                    <a:pt x="8" y="211"/>
                  </a:cubicBezTo>
                  <a:cubicBezTo>
                    <a:pt x="8" y="254"/>
                    <a:pt x="22" y="296"/>
                    <a:pt x="48" y="331"/>
                  </a:cubicBezTo>
                  <a:cubicBezTo>
                    <a:pt x="53" y="327"/>
                    <a:pt x="60" y="325"/>
                    <a:pt x="67" y="325"/>
                  </a:cubicBezTo>
                  <a:cubicBezTo>
                    <a:pt x="85" y="325"/>
                    <a:pt x="99" y="339"/>
                    <a:pt x="99" y="357"/>
                  </a:cubicBezTo>
                  <a:cubicBezTo>
                    <a:pt x="99" y="364"/>
                    <a:pt x="97" y="370"/>
                    <a:pt x="93" y="376"/>
                  </a:cubicBez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49" name="Freeform 16">
              <a:extLst>
                <a:ext uri="{FF2B5EF4-FFF2-40B4-BE49-F238E27FC236}">
                  <a16:creationId xmlns:a16="http://schemas.microsoft.com/office/drawing/2014/main" id="{CD28FCCD-0E0D-4AFF-A6C5-11FBBD54E215}"/>
                </a:ext>
              </a:extLst>
            </p:cNvPr>
            <p:cNvSpPr>
              <a:spLocks/>
            </p:cNvSpPr>
            <p:nvPr/>
          </p:nvSpPr>
          <p:spPr bwMode="auto">
            <a:xfrm>
              <a:off x="10240062" y="2263273"/>
              <a:ext cx="89084" cy="87843"/>
            </a:xfrm>
            <a:custGeom>
              <a:avLst/>
              <a:gdLst>
                <a:gd name="T0" fmla="*/ 62586 w 60"/>
                <a:gd name="T1" fmla="*/ 86133 h 60"/>
                <a:gd name="T2" fmla="*/ 56764 w 60"/>
                <a:gd name="T3" fmla="*/ 77520 h 60"/>
                <a:gd name="T4" fmla="*/ 61130 w 60"/>
                <a:gd name="T5" fmla="*/ 73213 h 60"/>
                <a:gd name="T6" fmla="*/ 75685 w 60"/>
                <a:gd name="T7" fmla="*/ 45938 h 60"/>
                <a:gd name="T8" fmla="*/ 40754 w 60"/>
                <a:gd name="T9" fmla="*/ 11484 h 60"/>
                <a:gd name="T10" fmla="*/ 11644 w 60"/>
                <a:gd name="T11" fmla="*/ 24404 h 60"/>
                <a:gd name="T12" fmla="*/ 8733 w 60"/>
                <a:gd name="T13" fmla="*/ 30147 h 60"/>
                <a:gd name="T14" fmla="*/ 0 w 60"/>
                <a:gd name="T15" fmla="*/ 22969 h 60"/>
                <a:gd name="T16" fmla="*/ 2911 w 60"/>
                <a:gd name="T17" fmla="*/ 18662 h 60"/>
                <a:gd name="T18" fmla="*/ 40754 w 60"/>
                <a:gd name="T19" fmla="*/ 0 h 60"/>
                <a:gd name="T20" fmla="*/ 87329 w 60"/>
                <a:gd name="T21" fmla="*/ 45938 h 60"/>
                <a:gd name="T22" fmla="*/ 68408 w 60"/>
                <a:gd name="T23" fmla="*/ 83262 h 60"/>
                <a:gd name="T24" fmla="*/ 62586 w 60"/>
                <a:gd name="T25" fmla="*/ 86133 h 6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60" h="60">
                  <a:moveTo>
                    <a:pt x="43" y="60"/>
                  </a:moveTo>
                  <a:cubicBezTo>
                    <a:pt x="39" y="54"/>
                    <a:pt x="39" y="54"/>
                    <a:pt x="39" y="54"/>
                  </a:cubicBezTo>
                  <a:cubicBezTo>
                    <a:pt x="42" y="51"/>
                    <a:pt x="42" y="51"/>
                    <a:pt x="42" y="51"/>
                  </a:cubicBezTo>
                  <a:cubicBezTo>
                    <a:pt x="48" y="47"/>
                    <a:pt x="52" y="39"/>
                    <a:pt x="52" y="32"/>
                  </a:cubicBezTo>
                  <a:cubicBezTo>
                    <a:pt x="52" y="18"/>
                    <a:pt x="41" y="8"/>
                    <a:pt x="28" y="8"/>
                  </a:cubicBezTo>
                  <a:cubicBezTo>
                    <a:pt x="20" y="8"/>
                    <a:pt x="13" y="11"/>
                    <a:pt x="8" y="17"/>
                  </a:cubicBezTo>
                  <a:cubicBezTo>
                    <a:pt x="6" y="21"/>
                    <a:pt x="6" y="21"/>
                    <a:pt x="6" y="21"/>
                  </a:cubicBezTo>
                  <a:cubicBezTo>
                    <a:pt x="0" y="16"/>
                    <a:pt x="0" y="16"/>
                    <a:pt x="0" y="16"/>
                  </a:cubicBezTo>
                  <a:cubicBezTo>
                    <a:pt x="2" y="13"/>
                    <a:pt x="2" y="13"/>
                    <a:pt x="2" y="13"/>
                  </a:cubicBezTo>
                  <a:cubicBezTo>
                    <a:pt x="8" y="4"/>
                    <a:pt x="18" y="0"/>
                    <a:pt x="28" y="0"/>
                  </a:cubicBezTo>
                  <a:cubicBezTo>
                    <a:pt x="46" y="0"/>
                    <a:pt x="60" y="14"/>
                    <a:pt x="60" y="32"/>
                  </a:cubicBezTo>
                  <a:cubicBezTo>
                    <a:pt x="60" y="42"/>
                    <a:pt x="55" y="52"/>
                    <a:pt x="47" y="58"/>
                  </a:cubicBezTo>
                  <a:lnTo>
                    <a:pt x="43" y="60"/>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0" name="Freeform 18">
              <a:extLst>
                <a:ext uri="{FF2B5EF4-FFF2-40B4-BE49-F238E27FC236}">
                  <a16:creationId xmlns:a16="http://schemas.microsoft.com/office/drawing/2014/main" id="{C04184CB-D108-42D6-ADE5-0C65ED7CB021}"/>
                </a:ext>
              </a:extLst>
            </p:cNvPr>
            <p:cNvSpPr>
              <a:spLocks noEditPoints="1"/>
            </p:cNvSpPr>
            <p:nvPr/>
          </p:nvSpPr>
          <p:spPr bwMode="auto">
            <a:xfrm>
              <a:off x="9554235" y="2032075"/>
              <a:ext cx="1007992" cy="986408"/>
            </a:xfrm>
            <a:custGeom>
              <a:avLst/>
              <a:gdLst>
                <a:gd name="T0" fmla="*/ 494802 w 675"/>
                <a:gd name="T1" fmla="*/ 967205 h 675"/>
                <a:gd name="T2" fmla="*/ 0 w 675"/>
                <a:gd name="T3" fmla="*/ 482886 h 675"/>
                <a:gd name="T4" fmla="*/ 494802 w 675"/>
                <a:gd name="T5" fmla="*/ 0 h 675"/>
                <a:gd name="T6" fmla="*/ 988140 w 675"/>
                <a:gd name="T7" fmla="*/ 482886 h 675"/>
                <a:gd name="T8" fmla="*/ 494802 w 675"/>
                <a:gd name="T9" fmla="*/ 967205 h 675"/>
                <a:gd name="T10" fmla="*/ 494802 w 675"/>
                <a:gd name="T11" fmla="*/ 22926 h 675"/>
                <a:gd name="T12" fmla="*/ 23423 w 675"/>
                <a:gd name="T13" fmla="*/ 482886 h 675"/>
                <a:gd name="T14" fmla="*/ 494802 w 675"/>
                <a:gd name="T15" fmla="*/ 944279 h 675"/>
                <a:gd name="T16" fmla="*/ 964717 w 675"/>
                <a:gd name="T17" fmla="*/ 482886 h 675"/>
                <a:gd name="T18" fmla="*/ 494802 w 675"/>
                <a:gd name="T19" fmla="*/ 22926 h 67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675" h="675">
                  <a:moveTo>
                    <a:pt x="338" y="675"/>
                  </a:moveTo>
                  <a:cubicBezTo>
                    <a:pt x="152" y="675"/>
                    <a:pt x="0" y="523"/>
                    <a:pt x="0" y="337"/>
                  </a:cubicBezTo>
                  <a:cubicBezTo>
                    <a:pt x="0" y="151"/>
                    <a:pt x="152" y="0"/>
                    <a:pt x="338" y="0"/>
                  </a:cubicBezTo>
                  <a:cubicBezTo>
                    <a:pt x="524" y="0"/>
                    <a:pt x="675" y="151"/>
                    <a:pt x="675" y="337"/>
                  </a:cubicBezTo>
                  <a:cubicBezTo>
                    <a:pt x="675" y="523"/>
                    <a:pt x="524" y="675"/>
                    <a:pt x="338" y="675"/>
                  </a:cubicBezTo>
                  <a:close/>
                  <a:moveTo>
                    <a:pt x="338" y="16"/>
                  </a:moveTo>
                  <a:cubicBezTo>
                    <a:pt x="161" y="16"/>
                    <a:pt x="16" y="160"/>
                    <a:pt x="16" y="337"/>
                  </a:cubicBezTo>
                  <a:cubicBezTo>
                    <a:pt x="16" y="515"/>
                    <a:pt x="161" y="659"/>
                    <a:pt x="338" y="659"/>
                  </a:cubicBezTo>
                  <a:cubicBezTo>
                    <a:pt x="515" y="659"/>
                    <a:pt x="659" y="515"/>
                    <a:pt x="659" y="337"/>
                  </a:cubicBezTo>
                  <a:cubicBezTo>
                    <a:pt x="659" y="160"/>
                    <a:pt x="515" y="16"/>
                    <a:pt x="338" y="16"/>
                  </a:cubicBez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1" name="Freeform 19">
              <a:extLst>
                <a:ext uri="{FF2B5EF4-FFF2-40B4-BE49-F238E27FC236}">
                  <a16:creationId xmlns:a16="http://schemas.microsoft.com/office/drawing/2014/main" id="{E1A4AE1E-7B64-42F2-BD03-2A8F8E38A12B}"/>
                </a:ext>
              </a:extLst>
            </p:cNvPr>
            <p:cNvSpPr>
              <a:spLocks noEditPoints="1"/>
            </p:cNvSpPr>
            <p:nvPr/>
          </p:nvSpPr>
          <p:spPr bwMode="auto">
            <a:xfrm>
              <a:off x="7366060" y="3150495"/>
              <a:ext cx="898772" cy="874164"/>
            </a:xfrm>
            <a:custGeom>
              <a:avLst/>
              <a:gdLst>
                <a:gd name="T0" fmla="*/ 881071 w 1473"/>
                <a:gd name="T1" fmla="*/ 857146 h 1433"/>
                <a:gd name="T2" fmla="*/ 0 w 1473"/>
                <a:gd name="T3" fmla="*/ 857146 h 1433"/>
                <a:gd name="T4" fmla="*/ 0 w 1473"/>
                <a:gd name="T5" fmla="*/ 0 h 1433"/>
                <a:gd name="T6" fmla="*/ 881071 w 1473"/>
                <a:gd name="T7" fmla="*/ 0 h 1433"/>
                <a:gd name="T8" fmla="*/ 881071 w 1473"/>
                <a:gd name="T9" fmla="*/ 857146 h 1433"/>
                <a:gd name="T10" fmla="*/ 23328 w 1473"/>
                <a:gd name="T11" fmla="*/ 833818 h 1433"/>
                <a:gd name="T12" fmla="*/ 857743 w 1473"/>
                <a:gd name="T13" fmla="*/ 833818 h 1433"/>
                <a:gd name="T14" fmla="*/ 857743 w 1473"/>
                <a:gd name="T15" fmla="*/ 23328 h 1433"/>
                <a:gd name="T16" fmla="*/ 23328 w 1473"/>
                <a:gd name="T17" fmla="*/ 23328 h 1433"/>
                <a:gd name="T18" fmla="*/ 23328 w 1473"/>
                <a:gd name="T19" fmla="*/ 833818 h 1433"/>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3" h="1433">
                  <a:moveTo>
                    <a:pt x="1473" y="1433"/>
                  </a:moveTo>
                  <a:lnTo>
                    <a:pt x="0" y="1433"/>
                  </a:lnTo>
                  <a:lnTo>
                    <a:pt x="0" y="0"/>
                  </a:lnTo>
                  <a:lnTo>
                    <a:pt x="1473" y="0"/>
                  </a:lnTo>
                  <a:lnTo>
                    <a:pt x="1473" y="1433"/>
                  </a:lnTo>
                  <a:close/>
                  <a:moveTo>
                    <a:pt x="39" y="1394"/>
                  </a:moveTo>
                  <a:lnTo>
                    <a:pt x="1434" y="1394"/>
                  </a:lnTo>
                  <a:lnTo>
                    <a:pt x="1434" y="39"/>
                  </a:lnTo>
                  <a:lnTo>
                    <a:pt x="39" y="39"/>
                  </a:lnTo>
                  <a:lnTo>
                    <a:pt x="39" y="1394"/>
                  </a:lnTo>
                  <a:close/>
                </a:path>
              </a:pathLst>
            </a:custGeom>
            <a:solidFill>
              <a:schemeClr val="bg1"/>
            </a:solidFill>
            <a:ln w="9525">
              <a:no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2" name="Freeform 20">
              <a:extLst>
                <a:ext uri="{FF2B5EF4-FFF2-40B4-BE49-F238E27FC236}">
                  <a16:creationId xmlns:a16="http://schemas.microsoft.com/office/drawing/2014/main" id="{DE4E0CC3-AD92-43F4-9C67-AA970B91E9E7}"/>
                </a:ext>
              </a:extLst>
            </p:cNvPr>
            <p:cNvSpPr>
              <a:spLocks noEditPoints="1"/>
            </p:cNvSpPr>
            <p:nvPr/>
          </p:nvSpPr>
          <p:spPr bwMode="auto">
            <a:xfrm>
              <a:off x="7535076" y="3312761"/>
              <a:ext cx="561351" cy="548411"/>
            </a:xfrm>
            <a:custGeom>
              <a:avLst/>
              <a:gdLst>
                <a:gd name="T0" fmla="*/ 550295 w 920"/>
                <a:gd name="T1" fmla="*/ 537735 h 899"/>
                <a:gd name="T2" fmla="*/ 0 w 920"/>
                <a:gd name="T3" fmla="*/ 537735 h 899"/>
                <a:gd name="T4" fmla="*/ 0 w 920"/>
                <a:gd name="T5" fmla="*/ 0 h 899"/>
                <a:gd name="T6" fmla="*/ 550295 w 920"/>
                <a:gd name="T7" fmla="*/ 0 h 899"/>
                <a:gd name="T8" fmla="*/ 550295 w 920"/>
                <a:gd name="T9" fmla="*/ 537735 h 899"/>
                <a:gd name="T10" fmla="*/ 11365 w 920"/>
                <a:gd name="T11" fmla="*/ 525772 h 899"/>
                <a:gd name="T12" fmla="*/ 538332 w 920"/>
                <a:gd name="T13" fmla="*/ 525772 h 899"/>
                <a:gd name="T14" fmla="*/ 538332 w 920"/>
                <a:gd name="T15" fmla="*/ 11365 h 899"/>
                <a:gd name="T16" fmla="*/ 11365 w 920"/>
                <a:gd name="T17" fmla="*/ 11365 h 899"/>
                <a:gd name="T18" fmla="*/ 11365 w 920"/>
                <a:gd name="T19" fmla="*/ 525772 h 899"/>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920" h="899">
                  <a:moveTo>
                    <a:pt x="920" y="899"/>
                  </a:moveTo>
                  <a:lnTo>
                    <a:pt x="0" y="899"/>
                  </a:lnTo>
                  <a:lnTo>
                    <a:pt x="0" y="0"/>
                  </a:lnTo>
                  <a:lnTo>
                    <a:pt x="920" y="0"/>
                  </a:lnTo>
                  <a:lnTo>
                    <a:pt x="920" y="899"/>
                  </a:lnTo>
                  <a:close/>
                  <a:moveTo>
                    <a:pt x="19" y="879"/>
                  </a:moveTo>
                  <a:lnTo>
                    <a:pt x="900" y="879"/>
                  </a:lnTo>
                  <a:lnTo>
                    <a:pt x="900" y="19"/>
                  </a:lnTo>
                  <a:lnTo>
                    <a:pt x="19" y="19"/>
                  </a:lnTo>
                  <a:lnTo>
                    <a:pt x="19" y="879"/>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3" name="Freeform 21">
              <a:extLst>
                <a:ext uri="{FF2B5EF4-FFF2-40B4-BE49-F238E27FC236}">
                  <a16:creationId xmlns:a16="http://schemas.microsoft.com/office/drawing/2014/main" id="{9106901B-F0BC-447E-9D6F-D2DCA87F62C6}"/>
                </a:ext>
              </a:extLst>
            </p:cNvPr>
            <p:cNvSpPr>
              <a:spLocks noEditPoints="1"/>
            </p:cNvSpPr>
            <p:nvPr/>
          </p:nvSpPr>
          <p:spPr bwMode="auto">
            <a:xfrm>
              <a:off x="7535076" y="3312761"/>
              <a:ext cx="87863" cy="86013"/>
            </a:xfrm>
            <a:custGeom>
              <a:avLst/>
              <a:gdLst>
                <a:gd name="T0" fmla="*/ 86133 w 144"/>
                <a:gd name="T1" fmla="*/ 84339 h 141"/>
                <a:gd name="T2" fmla="*/ 0 w 144"/>
                <a:gd name="T3" fmla="*/ 84339 h 141"/>
                <a:gd name="T4" fmla="*/ 0 w 144"/>
                <a:gd name="T5" fmla="*/ 0 h 141"/>
                <a:gd name="T6" fmla="*/ 86133 w 144"/>
                <a:gd name="T7" fmla="*/ 0 h 141"/>
                <a:gd name="T8" fmla="*/ 86133 w 144"/>
                <a:gd name="T9" fmla="*/ 84339 h 141"/>
                <a:gd name="T10" fmla="*/ 11365 w 144"/>
                <a:gd name="T11" fmla="*/ 72974 h 141"/>
                <a:gd name="T12" fmla="*/ 74170 w 144"/>
                <a:gd name="T13" fmla="*/ 72974 h 141"/>
                <a:gd name="T14" fmla="*/ 74170 w 144"/>
                <a:gd name="T15" fmla="*/ 11365 h 141"/>
                <a:gd name="T16" fmla="*/ 11365 w 144"/>
                <a:gd name="T17" fmla="*/ 11365 h 141"/>
                <a:gd name="T18" fmla="*/ 11365 w 144"/>
                <a:gd name="T19" fmla="*/ 72974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41">
                  <a:moveTo>
                    <a:pt x="144" y="141"/>
                  </a:moveTo>
                  <a:lnTo>
                    <a:pt x="0" y="141"/>
                  </a:lnTo>
                  <a:lnTo>
                    <a:pt x="0" y="0"/>
                  </a:lnTo>
                  <a:lnTo>
                    <a:pt x="144" y="0"/>
                  </a:lnTo>
                  <a:lnTo>
                    <a:pt x="144" y="141"/>
                  </a:lnTo>
                  <a:close/>
                  <a:moveTo>
                    <a:pt x="19" y="122"/>
                  </a:moveTo>
                  <a:lnTo>
                    <a:pt x="124" y="122"/>
                  </a:lnTo>
                  <a:lnTo>
                    <a:pt x="124" y="19"/>
                  </a:lnTo>
                  <a:lnTo>
                    <a:pt x="19" y="19"/>
                  </a:lnTo>
                  <a:lnTo>
                    <a:pt x="19" y="12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4" name="Freeform 22">
              <a:extLst>
                <a:ext uri="{FF2B5EF4-FFF2-40B4-BE49-F238E27FC236}">
                  <a16:creationId xmlns:a16="http://schemas.microsoft.com/office/drawing/2014/main" id="{D1680598-A8C3-4A20-BF73-1470CE378DBB}"/>
                </a:ext>
              </a:extLst>
            </p:cNvPr>
            <p:cNvSpPr>
              <a:spLocks noEditPoints="1"/>
            </p:cNvSpPr>
            <p:nvPr/>
          </p:nvSpPr>
          <p:spPr bwMode="auto">
            <a:xfrm>
              <a:off x="8007953" y="3312761"/>
              <a:ext cx="88473" cy="86013"/>
            </a:xfrm>
            <a:custGeom>
              <a:avLst/>
              <a:gdLst>
                <a:gd name="T0" fmla="*/ 86731 w 145"/>
                <a:gd name="T1" fmla="*/ 84339 h 141"/>
                <a:gd name="T2" fmla="*/ 0 w 145"/>
                <a:gd name="T3" fmla="*/ 84339 h 141"/>
                <a:gd name="T4" fmla="*/ 0 w 145"/>
                <a:gd name="T5" fmla="*/ 0 h 141"/>
                <a:gd name="T6" fmla="*/ 86731 w 145"/>
                <a:gd name="T7" fmla="*/ 0 h 141"/>
                <a:gd name="T8" fmla="*/ 86731 w 145"/>
                <a:gd name="T9" fmla="*/ 84339 h 141"/>
                <a:gd name="T10" fmla="*/ 11963 w 145"/>
                <a:gd name="T11" fmla="*/ 72974 h 141"/>
                <a:gd name="T12" fmla="*/ 74768 w 145"/>
                <a:gd name="T13" fmla="*/ 72974 h 141"/>
                <a:gd name="T14" fmla="*/ 74768 w 145"/>
                <a:gd name="T15" fmla="*/ 11365 h 141"/>
                <a:gd name="T16" fmla="*/ 11963 w 145"/>
                <a:gd name="T17" fmla="*/ 11365 h 141"/>
                <a:gd name="T18" fmla="*/ 11963 w 145"/>
                <a:gd name="T19" fmla="*/ 72974 h 141"/>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41">
                  <a:moveTo>
                    <a:pt x="145" y="141"/>
                  </a:moveTo>
                  <a:lnTo>
                    <a:pt x="0" y="141"/>
                  </a:lnTo>
                  <a:lnTo>
                    <a:pt x="0" y="0"/>
                  </a:lnTo>
                  <a:lnTo>
                    <a:pt x="145" y="0"/>
                  </a:lnTo>
                  <a:lnTo>
                    <a:pt x="145" y="141"/>
                  </a:lnTo>
                  <a:close/>
                  <a:moveTo>
                    <a:pt x="20" y="122"/>
                  </a:moveTo>
                  <a:lnTo>
                    <a:pt x="125" y="122"/>
                  </a:lnTo>
                  <a:lnTo>
                    <a:pt x="125" y="19"/>
                  </a:lnTo>
                  <a:lnTo>
                    <a:pt x="20" y="19"/>
                  </a:lnTo>
                  <a:lnTo>
                    <a:pt x="20" y="12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5" name="Freeform 23">
              <a:extLst>
                <a:ext uri="{FF2B5EF4-FFF2-40B4-BE49-F238E27FC236}">
                  <a16:creationId xmlns:a16="http://schemas.microsoft.com/office/drawing/2014/main" id="{7CB3EA2C-BC94-4F4A-9E31-5E36D7AAB85A}"/>
                </a:ext>
              </a:extLst>
            </p:cNvPr>
            <p:cNvSpPr>
              <a:spLocks noEditPoints="1"/>
            </p:cNvSpPr>
            <p:nvPr/>
          </p:nvSpPr>
          <p:spPr bwMode="auto">
            <a:xfrm>
              <a:off x="8007953" y="3774549"/>
              <a:ext cx="88473" cy="86623"/>
            </a:xfrm>
            <a:custGeom>
              <a:avLst/>
              <a:gdLst>
                <a:gd name="T0" fmla="*/ 86731 w 145"/>
                <a:gd name="T1" fmla="*/ 84937 h 142"/>
                <a:gd name="T2" fmla="*/ 0 w 145"/>
                <a:gd name="T3" fmla="*/ 84937 h 142"/>
                <a:gd name="T4" fmla="*/ 0 w 145"/>
                <a:gd name="T5" fmla="*/ 0 h 142"/>
                <a:gd name="T6" fmla="*/ 86731 w 145"/>
                <a:gd name="T7" fmla="*/ 0 h 142"/>
                <a:gd name="T8" fmla="*/ 86731 w 145"/>
                <a:gd name="T9" fmla="*/ 84937 h 142"/>
                <a:gd name="T10" fmla="*/ 11963 w 145"/>
                <a:gd name="T11" fmla="*/ 72974 h 142"/>
                <a:gd name="T12" fmla="*/ 74768 w 145"/>
                <a:gd name="T13" fmla="*/ 72974 h 142"/>
                <a:gd name="T14" fmla="*/ 74768 w 145"/>
                <a:gd name="T15" fmla="*/ 11365 h 142"/>
                <a:gd name="T16" fmla="*/ 11963 w 145"/>
                <a:gd name="T17" fmla="*/ 11365 h 142"/>
                <a:gd name="T18" fmla="*/ 11963 w 145"/>
                <a:gd name="T19" fmla="*/ 72974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5" h="142">
                  <a:moveTo>
                    <a:pt x="145" y="142"/>
                  </a:moveTo>
                  <a:lnTo>
                    <a:pt x="0" y="142"/>
                  </a:lnTo>
                  <a:lnTo>
                    <a:pt x="0" y="0"/>
                  </a:lnTo>
                  <a:lnTo>
                    <a:pt x="145" y="0"/>
                  </a:lnTo>
                  <a:lnTo>
                    <a:pt x="145" y="142"/>
                  </a:lnTo>
                  <a:close/>
                  <a:moveTo>
                    <a:pt x="20" y="122"/>
                  </a:moveTo>
                  <a:lnTo>
                    <a:pt x="125" y="122"/>
                  </a:lnTo>
                  <a:lnTo>
                    <a:pt x="125" y="19"/>
                  </a:lnTo>
                  <a:lnTo>
                    <a:pt x="20" y="19"/>
                  </a:lnTo>
                  <a:lnTo>
                    <a:pt x="20" y="12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6" name="Freeform 24">
              <a:extLst>
                <a:ext uri="{FF2B5EF4-FFF2-40B4-BE49-F238E27FC236}">
                  <a16:creationId xmlns:a16="http://schemas.microsoft.com/office/drawing/2014/main" id="{E974E505-85BB-4849-87B8-0CB1ABA80BDD}"/>
                </a:ext>
              </a:extLst>
            </p:cNvPr>
            <p:cNvSpPr>
              <a:spLocks noEditPoints="1"/>
            </p:cNvSpPr>
            <p:nvPr/>
          </p:nvSpPr>
          <p:spPr bwMode="auto">
            <a:xfrm>
              <a:off x="7535076" y="3774549"/>
              <a:ext cx="87863" cy="86623"/>
            </a:xfrm>
            <a:custGeom>
              <a:avLst/>
              <a:gdLst>
                <a:gd name="T0" fmla="*/ 86133 w 144"/>
                <a:gd name="T1" fmla="*/ 84937 h 142"/>
                <a:gd name="T2" fmla="*/ 0 w 144"/>
                <a:gd name="T3" fmla="*/ 84937 h 142"/>
                <a:gd name="T4" fmla="*/ 0 w 144"/>
                <a:gd name="T5" fmla="*/ 0 h 142"/>
                <a:gd name="T6" fmla="*/ 86133 w 144"/>
                <a:gd name="T7" fmla="*/ 0 h 142"/>
                <a:gd name="T8" fmla="*/ 86133 w 144"/>
                <a:gd name="T9" fmla="*/ 84937 h 142"/>
                <a:gd name="T10" fmla="*/ 11365 w 144"/>
                <a:gd name="T11" fmla="*/ 72974 h 142"/>
                <a:gd name="T12" fmla="*/ 74170 w 144"/>
                <a:gd name="T13" fmla="*/ 72974 h 142"/>
                <a:gd name="T14" fmla="*/ 74170 w 144"/>
                <a:gd name="T15" fmla="*/ 11365 h 142"/>
                <a:gd name="T16" fmla="*/ 11365 w 144"/>
                <a:gd name="T17" fmla="*/ 11365 h 142"/>
                <a:gd name="T18" fmla="*/ 11365 w 144"/>
                <a:gd name="T19" fmla="*/ 72974 h 14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4" h="142">
                  <a:moveTo>
                    <a:pt x="144" y="142"/>
                  </a:moveTo>
                  <a:lnTo>
                    <a:pt x="0" y="142"/>
                  </a:lnTo>
                  <a:lnTo>
                    <a:pt x="0" y="0"/>
                  </a:lnTo>
                  <a:lnTo>
                    <a:pt x="144" y="0"/>
                  </a:lnTo>
                  <a:lnTo>
                    <a:pt x="144" y="142"/>
                  </a:lnTo>
                  <a:close/>
                  <a:moveTo>
                    <a:pt x="19" y="122"/>
                  </a:moveTo>
                  <a:lnTo>
                    <a:pt x="124" y="122"/>
                  </a:lnTo>
                  <a:lnTo>
                    <a:pt x="124" y="19"/>
                  </a:lnTo>
                  <a:lnTo>
                    <a:pt x="19" y="19"/>
                  </a:lnTo>
                  <a:lnTo>
                    <a:pt x="19" y="122"/>
                  </a:lnTo>
                  <a:close/>
                </a:path>
              </a:pathLst>
            </a:custGeom>
            <a:solidFill>
              <a:schemeClr val="bg1"/>
            </a:solidFill>
            <a:ln w="9525">
              <a:solidFill>
                <a:schemeClr val="bg1"/>
              </a:solidFill>
              <a:round/>
              <a:headEnd/>
              <a:tailEnd/>
            </a:ln>
          </p:spPr>
          <p:txBody>
            <a:bodyPr lIns="89630" tIns="44814" rIns="89630" bIns="44814"/>
            <a:lstStyle/>
            <a:p>
              <a:pPr defTabSz="912638" eaLnBrk="0" fontAlgn="base" hangingPunct="0">
                <a:spcBef>
                  <a:spcPct val="0"/>
                </a:spcBef>
                <a:spcAft>
                  <a:spcPct val="0"/>
                </a:spcAft>
                <a:defRPr/>
              </a:pPr>
              <a:endParaRPr lang="en-US" sz="1700" kern="0">
                <a:solidFill>
                  <a:schemeClr val="bg1"/>
                </a:solidFill>
                <a:latin typeface="Segoe UI"/>
              </a:endParaRPr>
            </a:p>
          </p:txBody>
        </p:sp>
        <p:sp>
          <p:nvSpPr>
            <p:cNvPr id="57" name="TextBox 2">
              <a:extLst>
                <a:ext uri="{FF2B5EF4-FFF2-40B4-BE49-F238E27FC236}">
                  <a16:creationId xmlns:a16="http://schemas.microsoft.com/office/drawing/2014/main" id="{848D36C2-88B5-4AC4-A754-5B472DC71048}"/>
                </a:ext>
              </a:extLst>
            </p:cNvPr>
            <p:cNvSpPr txBox="1">
              <a:spLocks noChangeArrowheads="1"/>
            </p:cNvSpPr>
            <p:nvPr/>
          </p:nvSpPr>
          <p:spPr bwMode="auto">
            <a:xfrm>
              <a:off x="5488865" y="3172007"/>
              <a:ext cx="1873012" cy="69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54" tIns="146284" rIns="182854" bIns="146284">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fontAlgn="base">
                <a:spcBef>
                  <a:spcPct val="0"/>
                </a:spcBef>
                <a:spcAft>
                  <a:spcPct val="0"/>
                </a:spcAft>
                <a:defRPr sz="1700">
                  <a:solidFill>
                    <a:schemeClr val="tx1"/>
                  </a:solidFill>
                  <a:latin typeface="Segoe UI" panose="020B0502040204020203" pitchFamily="34" charset="0"/>
                </a:defRPr>
              </a:lvl6pPr>
              <a:lvl7pPr marL="2971800" indent="-228600" fontAlgn="base">
                <a:spcBef>
                  <a:spcPct val="0"/>
                </a:spcBef>
                <a:spcAft>
                  <a:spcPct val="0"/>
                </a:spcAft>
                <a:defRPr sz="1700">
                  <a:solidFill>
                    <a:schemeClr val="tx1"/>
                  </a:solidFill>
                  <a:latin typeface="Segoe UI" panose="020B0502040204020203" pitchFamily="34" charset="0"/>
                </a:defRPr>
              </a:lvl7pPr>
              <a:lvl8pPr marL="3429000" indent="-228600" fontAlgn="base">
                <a:spcBef>
                  <a:spcPct val="0"/>
                </a:spcBef>
                <a:spcAft>
                  <a:spcPct val="0"/>
                </a:spcAft>
                <a:defRPr sz="1700">
                  <a:solidFill>
                    <a:schemeClr val="tx1"/>
                  </a:solidFill>
                  <a:latin typeface="Segoe UI" panose="020B0502040204020203" pitchFamily="34" charset="0"/>
                </a:defRPr>
              </a:lvl8pPr>
              <a:lvl9pPr marL="3886200" indent="-228600" fontAlgn="base">
                <a:spcBef>
                  <a:spcPct val="0"/>
                </a:spcBef>
                <a:spcAft>
                  <a:spcPct val="0"/>
                </a:spcAft>
                <a:defRPr sz="1700">
                  <a:solidFill>
                    <a:schemeClr val="tx1"/>
                  </a:solidFill>
                  <a:latin typeface="Segoe UI" panose="020B0502040204020203" pitchFamily="34" charset="0"/>
                </a:defRPr>
              </a:lvl9pPr>
            </a:lstStyle>
            <a:p>
              <a:pPr algn="r" defTabSz="914225" fontAlgn="base">
                <a:lnSpc>
                  <a:spcPct val="90000"/>
                </a:lnSpc>
                <a:spcBef>
                  <a:spcPct val="0"/>
                </a:spcBef>
                <a:spcAft>
                  <a:spcPts val="600"/>
                </a:spcAft>
                <a:defRPr/>
              </a:pPr>
              <a:r>
                <a:rPr lang="en-US" altLang="en-US" sz="1400">
                  <a:solidFill>
                    <a:schemeClr val="accent5"/>
                  </a:solidFill>
                  <a:latin typeface="+mj-lt"/>
                </a:rPr>
                <a:t>Azure Sphere certified chips</a:t>
              </a:r>
            </a:p>
          </p:txBody>
        </p:sp>
        <p:sp>
          <p:nvSpPr>
            <p:cNvPr id="58" name="TextBox 27">
              <a:extLst>
                <a:ext uri="{FF2B5EF4-FFF2-40B4-BE49-F238E27FC236}">
                  <a16:creationId xmlns:a16="http://schemas.microsoft.com/office/drawing/2014/main" id="{A4158D8A-3E01-4180-8466-25C1F6FFB10E}"/>
                </a:ext>
              </a:extLst>
            </p:cNvPr>
            <p:cNvSpPr txBox="1">
              <a:spLocks noChangeArrowheads="1"/>
            </p:cNvSpPr>
            <p:nvPr/>
          </p:nvSpPr>
          <p:spPr bwMode="auto">
            <a:xfrm>
              <a:off x="10515214" y="2093603"/>
              <a:ext cx="2045921" cy="69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54" tIns="146284" rIns="182854" bIns="146284">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fontAlgn="base">
                <a:spcBef>
                  <a:spcPct val="0"/>
                </a:spcBef>
                <a:spcAft>
                  <a:spcPct val="0"/>
                </a:spcAft>
                <a:defRPr sz="1700">
                  <a:solidFill>
                    <a:schemeClr val="tx1"/>
                  </a:solidFill>
                  <a:latin typeface="Segoe UI" panose="020B0502040204020203" pitchFamily="34" charset="0"/>
                </a:defRPr>
              </a:lvl6pPr>
              <a:lvl7pPr marL="2971800" indent="-228600" fontAlgn="base">
                <a:spcBef>
                  <a:spcPct val="0"/>
                </a:spcBef>
                <a:spcAft>
                  <a:spcPct val="0"/>
                </a:spcAft>
                <a:defRPr sz="1700">
                  <a:solidFill>
                    <a:schemeClr val="tx1"/>
                  </a:solidFill>
                  <a:latin typeface="Segoe UI" panose="020B0502040204020203" pitchFamily="34" charset="0"/>
                </a:defRPr>
              </a:lvl7pPr>
              <a:lvl8pPr marL="3429000" indent="-228600" fontAlgn="base">
                <a:spcBef>
                  <a:spcPct val="0"/>
                </a:spcBef>
                <a:spcAft>
                  <a:spcPct val="0"/>
                </a:spcAft>
                <a:defRPr sz="1700">
                  <a:solidFill>
                    <a:schemeClr val="tx1"/>
                  </a:solidFill>
                  <a:latin typeface="Segoe UI" panose="020B0502040204020203" pitchFamily="34" charset="0"/>
                </a:defRPr>
              </a:lvl8pPr>
              <a:lvl9pPr marL="3886200" indent="-228600" fontAlgn="base">
                <a:spcBef>
                  <a:spcPct val="0"/>
                </a:spcBef>
                <a:spcAft>
                  <a:spcPct val="0"/>
                </a:spcAft>
                <a:defRPr sz="1700">
                  <a:solidFill>
                    <a:schemeClr val="tx1"/>
                  </a:solidFill>
                  <a:latin typeface="Segoe UI" panose="020B0502040204020203" pitchFamily="34" charset="0"/>
                </a:defRPr>
              </a:lvl9pPr>
            </a:lstStyle>
            <a:p>
              <a:pPr defTabSz="914225" fontAlgn="base">
                <a:lnSpc>
                  <a:spcPct val="90000"/>
                </a:lnSpc>
                <a:spcBef>
                  <a:spcPct val="0"/>
                </a:spcBef>
                <a:spcAft>
                  <a:spcPts val="600"/>
                </a:spcAft>
                <a:defRPr/>
              </a:pPr>
              <a:r>
                <a:rPr lang="en-US" altLang="en-US" sz="1400">
                  <a:solidFill>
                    <a:schemeClr val="accent5"/>
                  </a:solidFill>
                  <a:latin typeface="+mj-lt"/>
                </a:rPr>
                <a:t>Azure Sphere operating system</a:t>
              </a:r>
            </a:p>
          </p:txBody>
        </p:sp>
        <p:sp>
          <p:nvSpPr>
            <p:cNvPr id="59" name="TextBox 28">
              <a:extLst>
                <a:ext uri="{FF2B5EF4-FFF2-40B4-BE49-F238E27FC236}">
                  <a16:creationId xmlns:a16="http://schemas.microsoft.com/office/drawing/2014/main" id="{F7514D9E-538B-44C0-9376-8334E9E30A03}"/>
                </a:ext>
              </a:extLst>
            </p:cNvPr>
            <p:cNvSpPr txBox="1">
              <a:spLocks noChangeArrowheads="1"/>
            </p:cNvSpPr>
            <p:nvPr/>
          </p:nvSpPr>
          <p:spPr bwMode="auto">
            <a:xfrm>
              <a:off x="10484452" y="4860649"/>
              <a:ext cx="1638529" cy="696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82854" tIns="146284" rIns="182854" bIns="146284">
              <a:spAutoFit/>
            </a:bodyPr>
            <a:lstStyle>
              <a:lvl1pPr>
                <a:defRPr sz="1700">
                  <a:solidFill>
                    <a:schemeClr val="tx1"/>
                  </a:solidFill>
                  <a:latin typeface="Segoe UI" panose="020B0502040204020203" pitchFamily="34" charset="0"/>
                </a:defRPr>
              </a:lvl1pPr>
              <a:lvl2pPr marL="742950" indent="-285750">
                <a:defRPr sz="1700">
                  <a:solidFill>
                    <a:schemeClr val="tx1"/>
                  </a:solidFill>
                  <a:latin typeface="Segoe UI" panose="020B0502040204020203" pitchFamily="34" charset="0"/>
                </a:defRPr>
              </a:lvl2pPr>
              <a:lvl3pPr marL="1143000" indent="-228600">
                <a:defRPr sz="1700">
                  <a:solidFill>
                    <a:schemeClr val="tx1"/>
                  </a:solidFill>
                  <a:latin typeface="Segoe UI" panose="020B0502040204020203" pitchFamily="34" charset="0"/>
                </a:defRPr>
              </a:lvl3pPr>
              <a:lvl4pPr marL="1600200" indent="-228600">
                <a:defRPr sz="1700">
                  <a:solidFill>
                    <a:schemeClr val="tx1"/>
                  </a:solidFill>
                  <a:latin typeface="Segoe UI" panose="020B0502040204020203" pitchFamily="34" charset="0"/>
                </a:defRPr>
              </a:lvl4pPr>
              <a:lvl5pPr marL="2057400" indent="-228600">
                <a:defRPr sz="1700">
                  <a:solidFill>
                    <a:schemeClr val="tx1"/>
                  </a:solidFill>
                  <a:latin typeface="Segoe UI" panose="020B0502040204020203" pitchFamily="34" charset="0"/>
                </a:defRPr>
              </a:lvl5pPr>
              <a:lvl6pPr marL="2514600" indent="-228600" fontAlgn="base">
                <a:spcBef>
                  <a:spcPct val="0"/>
                </a:spcBef>
                <a:spcAft>
                  <a:spcPct val="0"/>
                </a:spcAft>
                <a:defRPr sz="1700">
                  <a:solidFill>
                    <a:schemeClr val="tx1"/>
                  </a:solidFill>
                  <a:latin typeface="Segoe UI" panose="020B0502040204020203" pitchFamily="34" charset="0"/>
                </a:defRPr>
              </a:lvl6pPr>
              <a:lvl7pPr marL="2971800" indent="-228600" fontAlgn="base">
                <a:spcBef>
                  <a:spcPct val="0"/>
                </a:spcBef>
                <a:spcAft>
                  <a:spcPct val="0"/>
                </a:spcAft>
                <a:defRPr sz="1700">
                  <a:solidFill>
                    <a:schemeClr val="tx1"/>
                  </a:solidFill>
                  <a:latin typeface="Segoe UI" panose="020B0502040204020203" pitchFamily="34" charset="0"/>
                </a:defRPr>
              </a:lvl7pPr>
              <a:lvl8pPr marL="3429000" indent="-228600" fontAlgn="base">
                <a:spcBef>
                  <a:spcPct val="0"/>
                </a:spcBef>
                <a:spcAft>
                  <a:spcPct val="0"/>
                </a:spcAft>
                <a:defRPr sz="1700">
                  <a:solidFill>
                    <a:schemeClr val="tx1"/>
                  </a:solidFill>
                  <a:latin typeface="Segoe UI" panose="020B0502040204020203" pitchFamily="34" charset="0"/>
                </a:defRPr>
              </a:lvl8pPr>
              <a:lvl9pPr marL="3886200" indent="-228600" fontAlgn="base">
                <a:spcBef>
                  <a:spcPct val="0"/>
                </a:spcBef>
                <a:spcAft>
                  <a:spcPct val="0"/>
                </a:spcAft>
                <a:defRPr sz="1700">
                  <a:solidFill>
                    <a:schemeClr val="tx1"/>
                  </a:solidFill>
                  <a:latin typeface="Segoe UI" panose="020B0502040204020203" pitchFamily="34" charset="0"/>
                </a:defRPr>
              </a:lvl9pPr>
            </a:lstStyle>
            <a:p>
              <a:pPr defTabSz="914225" fontAlgn="base">
                <a:lnSpc>
                  <a:spcPct val="90000"/>
                </a:lnSpc>
                <a:spcBef>
                  <a:spcPct val="0"/>
                </a:spcBef>
                <a:spcAft>
                  <a:spcPts val="600"/>
                </a:spcAft>
                <a:defRPr/>
              </a:pPr>
              <a:r>
                <a:rPr lang="en-US" altLang="en-US" sz="1400">
                  <a:solidFill>
                    <a:schemeClr val="accent5"/>
                  </a:solidFill>
                  <a:latin typeface="+mj-lt"/>
                </a:rPr>
                <a:t>Azure Sphere security service</a:t>
              </a:r>
            </a:p>
          </p:txBody>
        </p:sp>
        <p:sp>
          <p:nvSpPr>
            <p:cNvPr id="61" name="TextBox 60">
              <a:extLst>
                <a:ext uri="{FF2B5EF4-FFF2-40B4-BE49-F238E27FC236}">
                  <a16:creationId xmlns:a16="http://schemas.microsoft.com/office/drawing/2014/main" id="{82F1486B-F35F-42FB-9E01-3F2790D96521}"/>
                </a:ext>
              </a:extLst>
            </p:cNvPr>
            <p:cNvSpPr txBox="1"/>
            <p:nvPr/>
          </p:nvSpPr>
          <p:spPr>
            <a:xfrm>
              <a:off x="8185081" y="3369614"/>
              <a:ext cx="2161502" cy="809945"/>
            </a:xfrm>
            <a:prstGeom prst="rect">
              <a:avLst/>
            </a:prstGeom>
            <a:noFill/>
          </p:spPr>
          <p:txBody>
            <a:bodyPr lIns="182854" tIns="146284" rIns="182854" bIns="146284">
              <a:spAutoFit/>
            </a:bodyPr>
            <a:lstStyle/>
            <a:p>
              <a:pPr algn="ctr" defTabSz="914225">
                <a:lnSpc>
                  <a:spcPct val="90000"/>
                </a:lnSpc>
                <a:spcAft>
                  <a:spcPts val="600"/>
                </a:spcAft>
                <a:defRPr/>
              </a:pPr>
              <a:r>
                <a:rPr lang="en-US">
                  <a:solidFill>
                    <a:schemeClr val="bg1"/>
                  </a:solidFill>
                  <a:latin typeface="+mj-lt"/>
                </a:rPr>
                <a:t>Ongoing </a:t>
              </a:r>
              <a:br>
                <a:rPr lang="en-US">
                  <a:solidFill>
                    <a:schemeClr val="bg1"/>
                  </a:solidFill>
                  <a:latin typeface="+mj-lt"/>
                </a:rPr>
              </a:br>
              <a:r>
                <a:rPr lang="en-US">
                  <a:solidFill>
                    <a:schemeClr val="bg1"/>
                  </a:solidFill>
                  <a:latin typeface="+mj-lt"/>
                </a:rPr>
                <a:t>support</a:t>
              </a:r>
            </a:p>
          </p:txBody>
        </p:sp>
      </p:grpSp>
      <p:sp>
        <p:nvSpPr>
          <p:cNvPr id="2" name="Rectangle 1">
            <a:extLst>
              <a:ext uri="{FF2B5EF4-FFF2-40B4-BE49-F238E27FC236}">
                <a16:creationId xmlns:a16="http://schemas.microsoft.com/office/drawing/2014/main" id="{A63D75E4-5EC9-40D4-B7C0-7E22B1418CE8}"/>
              </a:ext>
            </a:extLst>
          </p:cNvPr>
          <p:cNvSpPr/>
          <p:nvPr/>
        </p:nvSpPr>
        <p:spPr>
          <a:xfrm>
            <a:off x="455995" y="2787706"/>
            <a:ext cx="3727386" cy="1708160"/>
          </a:xfrm>
          <a:prstGeom prst="rect">
            <a:avLst/>
          </a:prstGeom>
        </p:spPr>
        <p:txBody>
          <a:bodyPr wrap="square" lIns="0" tIns="0" rIns="0" bIns="0">
            <a:spAutoFit/>
          </a:bodyPr>
          <a:lstStyle/>
          <a:p>
            <a:pPr marL="0" lvl="1" defTabSz="932563">
              <a:spcBef>
                <a:spcPts val="2400"/>
              </a:spcBef>
              <a:buClr>
                <a:srgbClr val="FFFFFF"/>
              </a:buClr>
              <a:defRPr/>
            </a:pPr>
            <a:r>
              <a:rPr lang="en-US" altLang="en-US" sz="1600">
                <a:solidFill>
                  <a:schemeClr val="bg1"/>
                </a:solidFill>
                <a:latin typeface="Segoe UI Semibold"/>
              </a:rPr>
              <a:t>Azure Sphere certified chips</a:t>
            </a:r>
          </a:p>
          <a:p>
            <a:pPr marL="0" lvl="1" defTabSz="932563">
              <a:spcBef>
                <a:spcPts val="1800"/>
              </a:spcBef>
              <a:buClr>
                <a:srgbClr val="FFFFFF"/>
              </a:buClr>
              <a:defRPr/>
            </a:pPr>
            <a:r>
              <a:rPr lang="en-US" altLang="en-US" sz="1600">
                <a:solidFill>
                  <a:schemeClr val="bg1"/>
                </a:solidFill>
                <a:latin typeface="Segoe UI Semibold"/>
              </a:rPr>
              <a:t>Azure Sphere operating system (OS)</a:t>
            </a:r>
          </a:p>
          <a:p>
            <a:pPr marL="0" lvl="1" defTabSz="932563">
              <a:spcBef>
                <a:spcPts val="1800"/>
              </a:spcBef>
              <a:buClr>
                <a:srgbClr val="FFFFFF"/>
              </a:buClr>
              <a:defRPr/>
            </a:pPr>
            <a:r>
              <a:rPr lang="en-US" altLang="en-US" sz="1600">
                <a:solidFill>
                  <a:schemeClr val="bg1"/>
                </a:solidFill>
                <a:latin typeface="Segoe UI Semibold"/>
              </a:rPr>
              <a:t>Azure Sphere security service</a:t>
            </a:r>
          </a:p>
          <a:p>
            <a:pPr marL="0" lvl="1" defTabSz="932563">
              <a:spcBef>
                <a:spcPts val="1800"/>
              </a:spcBef>
              <a:buClr>
                <a:srgbClr val="FFFFFF"/>
              </a:buClr>
              <a:defRPr/>
            </a:pPr>
            <a:r>
              <a:rPr lang="en-US" altLang="en-US" sz="1600">
                <a:solidFill>
                  <a:schemeClr val="bg1"/>
                </a:solidFill>
                <a:latin typeface="Segoe UI Semibold"/>
              </a:rPr>
              <a:t>Ongoing OS and security updates</a:t>
            </a:r>
          </a:p>
        </p:txBody>
      </p:sp>
      <p:sp>
        <p:nvSpPr>
          <p:cNvPr id="6" name="Rectangle 5">
            <a:extLst>
              <a:ext uri="{FF2B5EF4-FFF2-40B4-BE49-F238E27FC236}">
                <a16:creationId xmlns:a16="http://schemas.microsoft.com/office/drawing/2014/main" id="{5256C82E-C8DF-4F7F-AD16-A2C7F90B7F2E}"/>
              </a:ext>
            </a:extLst>
          </p:cNvPr>
          <p:cNvSpPr/>
          <p:nvPr/>
        </p:nvSpPr>
        <p:spPr>
          <a:xfrm>
            <a:off x="455996" y="1096373"/>
            <a:ext cx="4473356" cy="738664"/>
          </a:xfrm>
          <a:prstGeom prst="rect">
            <a:avLst/>
          </a:prstGeom>
        </p:spPr>
        <p:txBody>
          <a:bodyPr wrap="square" lIns="0" tIns="0" rIns="0" bIns="0">
            <a:spAutoFit/>
          </a:bodyPr>
          <a:lstStyle/>
          <a:p>
            <a:r>
              <a:rPr lang="en-US" sz="1600">
                <a:solidFill>
                  <a:schemeClr val="bg1"/>
                </a:solidFill>
              </a:rPr>
              <a:t>An end-to-end solution for securely connecting existing equipment and creating new IoT devices with built-in security </a:t>
            </a:r>
          </a:p>
        </p:txBody>
      </p:sp>
    </p:spTree>
    <p:extLst>
      <p:ext uri="{BB962C8B-B14F-4D97-AF65-F5344CB8AC3E}">
        <p14:creationId xmlns:p14="http://schemas.microsoft.com/office/powerpoint/2010/main" val="4282918150"/>
      </p:ext>
    </p:extLst>
  </p:cSld>
  <p:clrMapOvr>
    <a:masterClrMapping/>
  </p:clrMapOvr>
  <p:transition spd="med">
    <p:fade/>
  </p:transition>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7FDFE17E-9096-46E9-BEFA-FF23E5A8FA32}"/>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8" name="Group 37">
            <a:extLst>
              <a:ext uri="{FF2B5EF4-FFF2-40B4-BE49-F238E27FC236}">
                <a16:creationId xmlns:a16="http://schemas.microsoft.com/office/drawing/2014/main" id="{44481FBE-50F9-4FD0-896D-35551C256EF2}"/>
              </a:ext>
            </a:extLst>
          </p:cNvPr>
          <p:cNvGrpSpPr/>
          <p:nvPr/>
        </p:nvGrpSpPr>
        <p:grpSpPr>
          <a:xfrm>
            <a:off x="2742961" y="2140961"/>
            <a:ext cx="2158607" cy="2612572"/>
            <a:chOff x="2742961" y="2140961"/>
            <a:chExt cx="2158607" cy="2612572"/>
          </a:xfrm>
        </p:grpSpPr>
        <p:sp>
          <p:nvSpPr>
            <p:cNvPr id="40" name="Rectangle 39">
              <a:extLst>
                <a:ext uri="{FF2B5EF4-FFF2-40B4-BE49-F238E27FC236}">
                  <a16:creationId xmlns:a16="http://schemas.microsoft.com/office/drawing/2014/main" id="{C4B8BC5D-2103-41D8-953C-E0F9AE04DF26}"/>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52" name="Graphic 44">
              <a:extLst>
                <a:ext uri="{FF2B5EF4-FFF2-40B4-BE49-F238E27FC236}">
                  <a16:creationId xmlns:a16="http://schemas.microsoft.com/office/drawing/2014/main" id="{13ECEAFD-D04C-4A26-AC14-0CE1C67EFD15}"/>
                </a:ext>
              </a:extLst>
            </p:cNvPr>
            <p:cNvGrpSpPr/>
            <p:nvPr/>
          </p:nvGrpSpPr>
          <p:grpSpPr>
            <a:xfrm>
              <a:off x="4120025" y="3864533"/>
              <a:ext cx="583987" cy="740101"/>
              <a:chOff x="4120025" y="3846286"/>
              <a:chExt cx="583987" cy="740101"/>
            </a:xfrm>
          </p:grpSpPr>
          <p:sp>
            <p:nvSpPr>
              <p:cNvPr id="53" name="Freeform: Shape 52">
                <a:extLst>
                  <a:ext uri="{FF2B5EF4-FFF2-40B4-BE49-F238E27FC236}">
                    <a16:creationId xmlns:a16="http://schemas.microsoft.com/office/drawing/2014/main" id="{07D46E4A-B1E8-4751-B9CD-9393C360CAD8}"/>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54" name="Freeform: Shape 53">
                <a:extLst>
                  <a:ext uri="{FF2B5EF4-FFF2-40B4-BE49-F238E27FC236}">
                    <a16:creationId xmlns:a16="http://schemas.microsoft.com/office/drawing/2014/main" id="{ED638B0B-5510-45E3-94A4-31E567E56683}"/>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55" name="Freeform: Shape 54">
                <a:extLst>
                  <a:ext uri="{FF2B5EF4-FFF2-40B4-BE49-F238E27FC236}">
                    <a16:creationId xmlns:a16="http://schemas.microsoft.com/office/drawing/2014/main" id="{0284261B-5CC3-4200-AEAC-FA83787D7349}"/>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63" name="Group 62">
            <a:extLst>
              <a:ext uri="{FF2B5EF4-FFF2-40B4-BE49-F238E27FC236}">
                <a16:creationId xmlns:a16="http://schemas.microsoft.com/office/drawing/2014/main" id="{20582ED9-5569-4355-9101-E3B4EE024D31}"/>
              </a:ext>
            </a:extLst>
          </p:cNvPr>
          <p:cNvGrpSpPr/>
          <p:nvPr/>
        </p:nvGrpSpPr>
        <p:grpSpPr>
          <a:xfrm>
            <a:off x="455995" y="2140961"/>
            <a:ext cx="2158607" cy="2612572"/>
            <a:chOff x="455995" y="2140961"/>
            <a:chExt cx="2158607" cy="2612572"/>
          </a:xfrm>
        </p:grpSpPr>
        <p:sp>
          <p:nvSpPr>
            <p:cNvPr id="64" name="Rectangle 63">
              <a:extLst>
                <a:ext uri="{FF2B5EF4-FFF2-40B4-BE49-F238E27FC236}">
                  <a16:creationId xmlns:a16="http://schemas.microsoft.com/office/drawing/2014/main" id="{E151EA4A-A627-4862-B608-B3ACBAE35120}"/>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65" name="Graphic 54">
              <a:extLst>
                <a:ext uri="{FF2B5EF4-FFF2-40B4-BE49-F238E27FC236}">
                  <a16:creationId xmlns:a16="http://schemas.microsoft.com/office/drawing/2014/main" id="{908B77A6-3E83-4DFA-89AD-B1E2C925E8EB}"/>
                </a:ext>
              </a:extLst>
            </p:cNvPr>
            <p:cNvGrpSpPr/>
            <p:nvPr/>
          </p:nvGrpSpPr>
          <p:grpSpPr>
            <a:xfrm>
              <a:off x="1851758" y="3841207"/>
              <a:ext cx="477142" cy="763428"/>
              <a:chOff x="1851758" y="3841207"/>
              <a:chExt cx="477142" cy="763428"/>
            </a:xfrm>
          </p:grpSpPr>
          <p:sp>
            <p:nvSpPr>
              <p:cNvPr id="66" name="Freeform: Shape 65">
                <a:extLst>
                  <a:ext uri="{FF2B5EF4-FFF2-40B4-BE49-F238E27FC236}">
                    <a16:creationId xmlns:a16="http://schemas.microsoft.com/office/drawing/2014/main" id="{07E4B7D5-4DF8-4960-BB17-C28EEC0BEBE1}"/>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805C1CA3-1643-4625-9204-50FB8A76147D}"/>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2194951F-42BC-4A4C-8D5B-D077941446C9}"/>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69" name="Freeform: Shape 68">
                <a:extLst>
                  <a:ext uri="{FF2B5EF4-FFF2-40B4-BE49-F238E27FC236}">
                    <a16:creationId xmlns:a16="http://schemas.microsoft.com/office/drawing/2014/main" id="{B2C7F2EE-BA73-48A4-A77D-D8FA8D18DDB4}"/>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70" name="Freeform: Shape 69">
                <a:extLst>
                  <a:ext uri="{FF2B5EF4-FFF2-40B4-BE49-F238E27FC236}">
                    <a16:creationId xmlns:a16="http://schemas.microsoft.com/office/drawing/2014/main" id="{75C80E34-43D1-4617-B054-E25556B6FAE3}"/>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71" name="Freeform: Shape 70">
                <a:extLst>
                  <a:ext uri="{FF2B5EF4-FFF2-40B4-BE49-F238E27FC236}">
                    <a16:creationId xmlns:a16="http://schemas.microsoft.com/office/drawing/2014/main" id="{4DDC2671-C9F1-4BBE-8EAB-3AE5BE839E6A}"/>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72" name="Group 71">
            <a:extLst>
              <a:ext uri="{FF2B5EF4-FFF2-40B4-BE49-F238E27FC236}">
                <a16:creationId xmlns:a16="http://schemas.microsoft.com/office/drawing/2014/main" id="{F18B70A7-FB45-4427-8801-3C06A12E330B}"/>
              </a:ext>
            </a:extLst>
          </p:cNvPr>
          <p:cNvGrpSpPr/>
          <p:nvPr/>
        </p:nvGrpSpPr>
        <p:grpSpPr>
          <a:xfrm>
            <a:off x="5029927" y="2140961"/>
            <a:ext cx="2158607" cy="2612572"/>
            <a:chOff x="5029927" y="2140961"/>
            <a:chExt cx="2158607" cy="2612572"/>
          </a:xfrm>
        </p:grpSpPr>
        <p:sp>
          <p:nvSpPr>
            <p:cNvPr id="73" name="Rectangle 72">
              <a:extLst>
                <a:ext uri="{FF2B5EF4-FFF2-40B4-BE49-F238E27FC236}">
                  <a16:creationId xmlns:a16="http://schemas.microsoft.com/office/drawing/2014/main" id="{90533CF4-5A1D-427E-A09E-7788F486AB48}"/>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74" name="Graphic 66">
              <a:extLst>
                <a:ext uri="{FF2B5EF4-FFF2-40B4-BE49-F238E27FC236}">
                  <a16:creationId xmlns:a16="http://schemas.microsoft.com/office/drawing/2014/main" id="{FACD0142-08DA-4521-9502-A3DED4269F70}"/>
                </a:ext>
              </a:extLst>
            </p:cNvPr>
            <p:cNvGrpSpPr/>
            <p:nvPr/>
          </p:nvGrpSpPr>
          <p:grpSpPr>
            <a:xfrm>
              <a:off x="6332529" y="3851879"/>
              <a:ext cx="701004" cy="752756"/>
              <a:chOff x="6332529" y="3851879"/>
              <a:chExt cx="701004" cy="752756"/>
            </a:xfrm>
          </p:grpSpPr>
          <p:sp>
            <p:nvSpPr>
              <p:cNvPr id="75" name="Freeform: Shape 74">
                <a:extLst>
                  <a:ext uri="{FF2B5EF4-FFF2-40B4-BE49-F238E27FC236}">
                    <a16:creationId xmlns:a16="http://schemas.microsoft.com/office/drawing/2014/main" id="{FC58A720-3CC8-491F-9F6E-5367D4167D59}"/>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76" name="Freeform: Shape 75">
                <a:extLst>
                  <a:ext uri="{FF2B5EF4-FFF2-40B4-BE49-F238E27FC236}">
                    <a16:creationId xmlns:a16="http://schemas.microsoft.com/office/drawing/2014/main" id="{60EE0425-4C27-474D-969C-DF5BB20AEC1F}"/>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77" name="Freeform: Shape 76">
                <a:extLst>
                  <a:ext uri="{FF2B5EF4-FFF2-40B4-BE49-F238E27FC236}">
                    <a16:creationId xmlns:a16="http://schemas.microsoft.com/office/drawing/2014/main" id="{E93490D5-5C5F-4DB6-AB4F-5575FEEAC89D}"/>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78" name="Group 77">
            <a:extLst>
              <a:ext uri="{FF2B5EF4-FFF2-40B4-BE49-F238E27FC236}">
                <a16:creationId xmlns:a16="http://schemas.microsoft.com/office/drawing/2014/main" id="{AA47A34D-5936-4CE6-B11A-6650E34E185A}"/>
              </a:ext>
            </a:extLst>
          </p:cNvPr>
          <p:cNvGrpSpPr/>
          <p:nvPr/>
        </p:nvGrpSpPr>
        <p:grpSpPr>
          <a:xfrm>
            <a:off x="9603857" y="2140961"/>
            <a:ext cx="2158607" cy="2612572"/>
            <a:chOff x="9603857" y="2140961"/>
            <a:chExt cx="2158607" cy="2612572"/>
          </a:xfrm>
        </p:grpSpPr>
        <p:sp>
          <p:nvSpPr>
            <p:cNvPr id="79" name="Rectangle 78">
              <a:extLst>
                <a:ext uri="{FF2B5EF4-FFF2-40B4-BE49-F238E27FC236}">
                  <a16:creationId xmlns:a16="http://schemas.microsoft.com/office/drawing/2014/main" id="{0B72CF58-FCBA-4F5B-8314-5BAFB5129629}"/>
                </a:ext>
              </a:extLst>
            </p:cNvPr>
            <p:cNvSpPr/>
            <p:nvPr/>
          </p:nvSpPr>
          <p:spPr bwMode="auto">
            <a:xfrm>
              <a:off x="960385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Scale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globally </a:t>
              </a:r>
            </a:p>
          </p:txBody>
        </p:sp>
        <p:grpSp>
          <p:nvGrpSpPr>
            <p:cNvPr id="80" name="Graphic 4">
              <a:extLst>
                <a:ext uri="{FF2B5EF4-FFF2-40B4-BE49-F238E27FC236}">
                  <a16:creationId xmlns:a16="http://schemas.microsoft.com/office/drawing/2014/main" id="{E90A7DE1-0885-4B43-A19F-D0D17A9FBEA8}"/>
                </a:ext>
              </a:extLst>
            </p:cNvPr>
            <p:cNvGrpSpPr/>
            <p:nvPr/>
          </p:nvGrpSpPr>
          <p:grpSpPr>
            <a:xfrm>
              <a:off x="10900461" y="3870261"/>
              <a:ext cx="680268" cy="680268"/>
              <a:chOff x="10873664" y="3912394"/>
              <a:chExt cx="680268" cy="680268"/>
            </a:xfrm>
          </p:grpSpPr>
          <p:sp>
            <p:nvSpPr>
              <p:cNvPr id="81" name="Freeform: Shape 80">
                <a:extLst>
                  <a:ext uri="{FF2B5EF4-FFF2-40B4-BE49-F238E27FC236}">
                    <a16:creationId xmlns:a16="http://schemas.microsoft.com/office/drawing/2014/main" id="{36FDE454-2AF7-4E92-AACE-BFC5904CC00B}"/>
                  </a:ext>
                </a:extLst>
              </p:cNvPr>
              <p:cNvSpPr/>
              <p:nvPr/>
            </p:nvSpPr>
            <p:spPr>
              <a:xfrm>
                <a:off x="10873664" y="3912394"/>
                <a:ext cx="680268" cy="680268"/>
              </a:xfrm>
              <a:custGeom>
                <a:avLst/>
                <a:gdLst>
                  <a:gd name="connsiteX0" fmla="*/ 0 w 680268"/>
                  <a:gd name="connsiteY0" fmla="*/ 0 h 680268"/>
                  <a:gd name="connsiteX1" fmla="*/ 680268 w 680268"/>
                  <a:gd name="connsiteY1" fmla="*/ 0 h 680268"/>
                  <a:gd name="connsiteX2" fmla="*/ 680268 w 680268"/>
                  <a:gd name="connsiteY2" fmla="*/ 680268 h 680268"/>
                  <a:gd name="connsiteX3" fmla="*/ 0 w 680268"/>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680268" h="680268">
                    <a:moveTo>
                      <a:pt x="0" y="0"/>
                    </a:moveTo>
                    <a:lnTo>
                      <a:pt x="680268" y="0"/>
                    </a:lnTo>
                    <a:lnTo>
                      <a:pt x="680268" y="680268"/>
                    </a:lnTo>
                    <a:lnTo>
                      <a:pt x="0" y="680268"/>
                    </a:lnTo>
                    <a:close/>
                  </a:path>
                </a:pathLst>
              </a:custGeom>
              <a:noFill/>
              <a:ln w="5283" cap="flat">
                <a:noFill/>
                <a:prstDash val="solid"/>
                <a:miter/>
              </a:ln>
            </p:spPr>
            <p:txBody>
              <a:bodyPr rtlCol="0" anchor="ctr"/>
              <a:lstStyle/>
              <a:p>
                <a:endParaRPr lang="en-US"/>
              </a:p>
            </p:txBody>
          </p:sp>
          <p:grpSp>
            <p:nvGrpSpPr>
              <p:cNvPr id="82" name="Graphic 4">
                <a:extLst>
                  <a:ext uri="{FF2B5EF4-FFF2-40B4-BE49-F238E27FC236}">
                    <a16:creationId xmlns:a16="http://schemas.microsoft.com/office/drawing/2014/main" id="{B2011D67-C362-45FD-923D-141592D41C34}"/>
                  </a:ext>
                </a:extLst>
              </p:cNvPr>
              <p:cNvGrpSpPr/>
              <p:nvPr/>
            </p:nvGrpSpPr>
            <p:grpSpPr>
              <a:xfrm>
                <a:off x="10873664" y="3912394"/>
                <a:ext cx="680268" cy="680268"/>
                <a:chOff x="10873664" y="3912394"/>
                <a:chExt cx="680268" cy="680268"/>
              </a:xfrm>
            </p:grpSpPr>
            <p:sp>
              <p:nvSpPr>
                <p:cNvPr id="83" name="Freeform: Shape 82">
                  <a:extLst>
                    <a:ext uri="{FF2B5EF4-FFF2-40B4-BE49-F238E27FC236}">
                      <a16:creationId xmlns:a16="http://schemas.microsoft.com/office/drawing/2014/main" id="{39DA4582-66D5-4771-90F2-9DE2DE0822C0}"/>
                    </a:ext>
                  </a:extLst>
                </p:cNvPr>
                <p:cNvSpPr/>
                <p:nvPr/>
              </p:nvSpPr>
              <p:spPr>
                <a:xfrm>
                  <a:off x="10873664" y="4273786"/>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4" name="Freeform: Shape 83">
                  <a:extLst>
                    <a:ext uri="{FF2B5EF4-FFF2-40B4-BE49-F238E27FC236}">
                      <a16:creationId xmlns:a16="http://schemas.microsoft.com/office/drawing/2014/main" id="{91375123-2964-468C-ACB7-2D393E56D3B7}"/>
                    </a:ext>
                  </a:extLst>
                </p:cNvPr>
                <p:cNvSpPr/>
                <p:nvPr/>
              </p:nvSpPr>
              <p:spPr>
                <a:xfrm>
                  <a:off x="10873664" y="3912394"/>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85" name="Freeform: Shape 84">
                  <a:extLst>
                    <a:ext uri="{FF2B5EF4-FFF2-40B4-BE49-F238E27FC236}">
                      <a16:creationId xmlns:a16="http://schemas.microsoft.com/office/drawing/2014/main" id="{8EEA5CD2-4C81-4F07-B5FA-21BB3893006C}"/>
                    </a:ext>
                  </a:extLst>
                </p:cNvPr>
                <p:cNvSpPr/>
                <p:nvPr/>
              </p:nvSpPr>
              <p:spPr>
                <a:xfrm>
                  <a:off x="11256314" y="3912394"/>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grpSp>
      <p:grpSp>
        <p:nvGrpSpPr>
          <p:cNvPr id="88" name="Group 87">
            <a:extLst>
              <a:ext uri="{FF2B5EF4-FFF2-40B4-BE49-F238E27FC236}">
                <a16:creationId xmlns:a16="http://schemas.microsoft.com/office/drawing/2014/main" id="{A2A0AEBF-2EF0-44C7-A992-D1E110E51725}"/>
              </a:ext>
            </a:extLst>
          </p:cNvPr>
          <p:cNvGrpSpPr/>
          <p:nvPr/>
        </p:nvGrpSpPr>
        <p:grpSpPr>
          <a:xfrm>
            <a:off x="7316893" y="1299821"/>
            <a:ext cx="2158607" cy="4302256"/>
            <a:chOff x="455995" y="1299821"/>
            <a:chExt cx="2158607" cy="4302256"/>
          </a:xfrm>
        </p:grpSpPr>
        <p:sp>
          <p:nvSpPr>
            <p:cNvPr id="89" name="Rectangle 88">
              <a:extLst>
                <a:ext uri="{FF2B5EF4-FFF2-40B4-BE49-F238E27FC236}">
                  <a16:creationId xmlns:a16="http://schemas.microsoft.com/office/drawing/2014/main" id="{FC2FB6C8-1FD8-4FEA-A690-174E7686F8AF}"/>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IoT Edge</a:t>
              </a:r>
            </a:p>
          </p:txBody>
        </p:sp>
        <p:sp>
          <p:nvSpPr>
            <p:cNvPr id="90" name="Rectangle 89">
              <a:extLst>
                <a:ext uri="{FF2B5EF4-FFF2-40B4-BE49-F238E27FC236}">
                  <a16:creationId xmlns:a16="http://schemas.microsoft.com/office/drawing/2014/main" id="{94535D78-0033-4674-B50A-D533B16BEA59}"/>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72273" rtl="0" eaLnBrk="1" fontAlgn="base" latinLnBrk="0" hangingPunct="1">
                <a:lnSpc>
                  <a:spcPct val="100000"/>
                </a:lnSpc>
                <a:spcBef>
                  <a:spcPts val="588"/>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Power </a:t>
              </a:r>
              <a:b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the Edge</a:t>
              </a:r>
            </a:p>
          </p:txBody>
        </p:sp>
      </p:grpSp>
      <p:grpSp>
        <p:nvGrpSpPr>
          <p:cNvPr id="14" name="Group 13">
            <a:extLst>
              <a:ext uri="{FF2B5EF4-FFF2-40B4-BE49-F238E27FC236}">
                <a16:creationId xmlns:a16="http://schemas.microsoft.com/office/drawing/2014/main" id="{C1E34DC4-666F-47B3-B550-02DBE4CFE021}"/>
              </a:ext>
            </a:extLst>
          </p:cNvPr>
          <p:cNvGrpSpPr/>
          <p:nvPr/>
        </p:nvGrpSpPr>
        <p:grpSpPr>
          <a:xfrm>
            <a:off x="8544934" y="2945606"/>
            <a:ext cx="763427" cy="763427"/>
            <a:chOff x="8544934" y="3841207"/>
            <a:chExt cx="763427" cy="763427"/>
          </a:xfrm>
        </p:grpSpPr>
        <p:sp>
          <p:nvSpPr>
            <p:cNvPr id="4" name="Freeform: Shape 3">
              <a:extLst>
                <a:ext uri="{FF2B5EF4-FFF2-40B4-BE49-F238E27FC236}">
                  <a16:creationId xmlns:a16="http://schemas.microsoft.com/office/drawing/2014/main" id="{374631E6-EF78-44F8-9A57-3F1BBF84B016}"/>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5" name="Freeform: Shape 4">
              <a:extLst>
                <a:ext uri="{FF2B5EF4-FFF2-40B4-BE49-F238E27FC236}">
                  <a16:creationId xmlns:a16="http://schemas.microsoft.com/office/drawing/2014/main" id="{2E7E701F-6513-4EBE-8CC9-6E49400F07F6}"/>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1665F266-DF11-460C-9991-1372446D0297}"/>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spTree>
    <p:extLst>
      <p:ext uri="{BB962C8B-B14F-4D97-AF65-F5344CB8AC3E}">
        <p14:creationId xmlns:p14="http://schemas.microsoft.com/office/powerpoint/2010/main" val="236497190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3"/>
                                        </p:tgtEl>
                                        <p:attrNameLst>
                                          <p:attrName>style.visibility</p:attrName>
                                        </p:attrNameLst>
                                      </p:cBhvr>
                                      <p:to>
                                        <p:strVal val="visible"/>
                                      </p:to>
                                    </p:set>
                                    <p:animEffect transition="in" filter="fade">
                                      <p:cBhvr>
                                        <p:cTn id="7" dur="500"/>
                                        <p:tgtEl>
                                          <p:spTgt spid="63"/>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63"/>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38"/>
                                        </p:tgtEl>
                                        <p:attrNameLst>
                                          <p:attrName>style.visibility</p:attrName>
                                        </p:attrNameLst>
                                      </p:cBhvr>
                                      <p:to>
                                        <p:strVal val="visible"/>
                                      </p:to>
                                    </p:set>
                                    <p:animEffect transition="in" filter="fade">
                                      <p:cBhvr>
                                        <p:cTn id="12" dur="500"/>
                                        <p:tgtEl>
                                          <p:spTgt spid="38"/>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38"/>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500"/>
                                        <p:tgtEl>
                                          <p:spTgt spid="72"/>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72"/>
                                        </p:tgtEl>
                                        <p:attrNameLst>
                                          <p:attrName>ppt_x</p:attrName>
                                          <p:attrName>ppt_y</p:attrName>
                                        </p:attrNameLst>
                                      </p:cBhvr>
                                      <p:rCtr x="0" y="949"/>
                                    </p:animMotion>
                                  </p:childTnLst>
                                </p:cTn>
                              </p:par>
                              <p:par>
                                <p:cTn id="20" presetID="10" presetClass="entr" presetSubtype="0" fill="hold" nodeType="withEffect">
                                  <p:stCondLst>
                                    <p:cond delay="1000"/>
                                  </p:stCondLst>
                                  <p:childTnLst>
                                    <p:set>
                                      <p:cBhvr>
                                        <p:cTn id="21" dur="1" fill="hold">
                                          <p:stCondLst>
                                            <p:cond delay="0"/>
                                          </p:stCondLst>
                                        </p:cTn>
                                        <p:tgtEl>
                                          <p:spTgt spid="78"/>
                                        </p:tgtEl>
                                        <p:attrNameLst>
                                          <p:attrName>style.visibility</p:attrName>
                                        </p:attrNameLst>
                                      </p:cBhvr>
                                      <p:to>
                                        <p:strVal val="visible"/>
                                      </p:to>
                                    </p:set>
                                    <p:animEffect transition="in" filter="fade">
                                      <p:cBhvr>
                                        <p:cTn id="22" dur="500"/>
                                        <p:tgtEl>
                                          <p:spTgt spid="78"/>
                                        </p:tgtEl>
                                      </p:cBhvr>
                                    </p:animEffect>
                                  </p:childTnLst>
                                </p:cTn>
                              </p:par>
                              <p:par>
                                <p:cTn id="23" presetID="42" presetClass="path" presetSubtype="0" decel="100000" fill="hold" nodeType="withEffect">
                                  <p:stCondLst>
                                    <p:cond delay="1000"/>
                                  </p:stCondLst>
                                  <p:childTnLst>
                                    <p:animMotion origin="layout" path="M 0 4.44444E-6 L 0 0.01898 " pathEditMode="relative" rAng="0" ptsTypes="AA">
                                      <p:cBhvr>
                                        <p:cTn id="24" dur="700" spd="-100000" fill="hold"/>
                                        <p:tgtEl>
                                          <p:spTgt spid="78"/>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E1069E4E-AC84-4443-89C1-7FF10472BF85}"/>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7EED2C8-1951-48AD-AB3C-04330381BBBE}"/>
              </a:ext>
            </a:extLst>
          </p:cNvPr>
          <p:cNvSpPr>
            <a:spLocks noGrp="1"/>
          </p:cNvSpPr>
          <p:nvPr>
            <p:ph type="title"/>
          </p:nvPr>
        </p:nvSpPr>
        <p:spPr/>
        <p:txBody>
          <a:bodyPr/>
          <a:lstStyle/>
          <a:p>
            <a:r>
              <a:rPr lang="en-US" sz="2800">
                <a:solidFill>
                  <a:schemeClr val="bg1"/>
                </a:solidFill>
              </a:rPr>
              <a:t>IoT Edge</a:t>
            </a:r>
          </a:p>
        </p:txBody>
      </p:sp>
      <p:grpSp>
        <p:nvGrpSpPr>
          <p:cNvPr id="11" name="Group 10">
            <a:extLst>
              <a:ext uri="{FF2B5EF4-FFF2-40B4-BE49-F238E27FC236}">
                <a16:creationId xmlns:a16="http://schemas.microsoft.com/office/drawing/2014/main" id="{77C34EEC-3EB4-47B6-B3B8-128D0D6003E4}"/>
              </a:ext>
            </a:extLst>
          </p:cNvPr>
          <p:cNvGrpSpPr/>
          <p:nvPr/>
        </p:nvGrpSpPr>
        <p:grpSpPr>
          <a:xfrm>
            <a:off x="2767166" y="1970074"/>
            <a:ext cx="2061777" cy="3579289"/>
            <a:chOff x="2767166" y="1970074"/>
            <a:chExt cx="2061777" cy="3579289"/>
          </a:xfrm>
        </p:grpSpPr>
        <p:sp>
          <p:nvSpPr>
            <p:cNvPr id="64" name="Rectangle 63">
              <a:extLst>
                <a:ext uri="{FF2B5EF4-FFF2-40B4-BE49-F238E27FC236}">
                  <a16:creationId xmlns:a16="http://schemas.microsoft.com/office/drawing/2014/main" id="{CBBB9396-5A6F-4D82-B0E0-A7DA014B9838}"/>
                </a:ext>
              </a:extLst>
            </p:cNvPr>
            <p:cNvSpPr/>
            <p:nvPr/>
          </p:nvSpPr>
          <p:spPr>
            <a:xfrm>
              <a:off x="2767166"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Operate offline or with intermittent connectivity</a:t>
              </a:r>
            </a:p>
          </p:txBody>
        </p:sp>
        <p:grpSp>
          <p:nvGrpSpPr>
            <p:cNvPr id="85" name="management at scale" descr="management at scale">
              <a:extLst>
                <a:ext uri="{FF2B5EF4-FFF2-40B4-BE49-F238E27FC236}">
                  <a16:creationId xmlns:a16="http://schemas.microsoft.com/office/drawing/2014/main" id="{E58F02AB-3E2D-44AF-BD55-FB2C777BCDE4}"/>
                </a:ext>
              </a:extLst>
            </p:cNvPr>
            <p:cNvGrpSpPr/>
            <p:nvPr/>
          </p:nvGrpSpPr>
          <p:grpSpPr>
            <a:xfrm>
              <a:off x="3331710" y="2637436"/>
              <a:ext cx="932708" cy="929502"/>
              <a:chOff x="11058224" y="1271011"/>
              <a:chExt cx="402255" cy="400872"/>
            </a:xfrm>
          </p:grpSpPr>
          <p:sp>
            <p:nvSpPr>
              <p:cNvPr id="86" name="Freeform 749">
                <a:extLst>
                  <a:ext uri="{FF2B5EF4-FFF2-40B4-BE49-F238E27FC236}">
                    <a16:creationId xmlns:a16="http://schemas.microsoft.com/office/drawing/2014/main" id="{AAC0FAB7-B677-4684-B9E1-2B4A33C0AC5A}"/>
                  </a:ext>
                </a:extLst>
              </p:cNvPr>
              <p:cNvSpPr>
                <a:spLocks/>
              </p:cNvSpPr>
              <p:nvPr/>
            </p:nvSpPr>
            <p:spPr bwMode="auto">
              <a:xfrm>
                <a:off x="11096928" y="1271011"/>
                <a:ext cx="363551" cy="362167"/>
              </a:xfrm>
              <a:custGeom>
                <a:avLst/>
                <a:gdLst>
                  <a:gd name="T0" fmla="*/ 338 w 354"/>
                  <a:gd name="T1" fmla="*/ 167 h 354"/>
                  <a:gd name="T2" fmla="*/ 285 w 354"/>
                  <a:gd name="T3" fmla="*/ 164 h 354"/>
                  <a:gd name="T4" fmla="*/ 190 w 354"/>
                  <a:gd name="T5" fmla="*/ 69 h 354"/>
                  <a:gd name="T6" fmla="*/ 186 w 354"/>
                  <a:gd name="T7" fmla="*/ 16 h 354"/>
                  <a:gd name="T8" fmla="*/ 129 w 354"/>
                  <a:gd name="T9" fmla="*/ 16 h 354"/>
                  <a:gd name="T10" fmla="*/ 127 w 354"/>
                  <a:gd name="T11" fmla="*/ 70 h 354"/>
                  <a:gd name="T12" fmla="*/ 0 w 354"/>
                  <a:gd name="T13" fmla="*/ 197 h 354"/>
                  <a:gd name="T14" fmla="*/ 161 w 354"/>
                  <a:gd name="T15" fmla="*/ 354 h 354"/>
                  <a:gd name="T16" fmla="*/ 286 w 354"/>
                  <a:gd name="T17" fmla="*/ 229 h 354"/>
                  <a:gd name="T18" fmla="*/ 338 w 354"/>
                  <a:gd name="T19" fmla="*/ 224 h 354"/>
                  <a:gd name="T20" fmla="*/ 338 w 354"/>
                  <a:gd name="T21" fmla="*/ 167 h 3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54" h="354">
                    <a:moveTo>
                      <a:pt x="338" y="167"/>
                    </a:moveTo>
                    <a:cubicBezTo>
                      <a:pt x="323" y="153"/>
                      <a:pt x="301" y="152"/>
                      <a:pt x="285" y="164"/>
                    </a:cubicBezTo>
                    <a:cubicBezTo>
                      <a:pt x="190" y="69"/>
                      <a:pt x="190" y="69"/>
                      <a:pt x="190" y="69"/>
                    </a:cubicBezTo>
                    <a:cubicBezTo>
                      <a:pt x="202" y="53"/>
                      <a:pt x="201" y="30"/>
                      <a:pt x="186" y="16"/>
                    </a:cubicBezTo>
                    <a:cubicBezTo>
                      <a:pt x="171" y="0"/>
                      <a:pt x="145" y="0"/>
                      <a:pt x="129" y="16"/>
                    </a:cubicBezTo>
                    <a:cubicBezTo>
                      <a:pt x="115" y="31"/>
                      <a:pt x="114" y="54"/>
                      <a:pt x="127" y="70"/>
                    </a:cubicBezTo>
                    <a:cubicBezTo>
                      <a:pt x="0" y="197"/>
                      <a:pt x="0" y="197"/>
                      <a:pt x="0" y="197"/>
                    </a:cubicBezTo>
                    <a:cubicBezTo>
                      <a:pt x="161" y="354"/>
                      <a:pt x="161" y="354"/>
                      <a:pt x="161" y="354"/>
                    </a:cubicBezTo>
                    <a:cubicBezTo>
                      <a:pt x="286" y="229"/>
                      <a:pt x="286" y="229"/>
                      <a:pt x="286" y="229"/>
                    </a:cubicBezTo>
                    <a:cubicBezTo>
                      <a:pt x="302" y="240"/>
                      <a:pt x="324" y="239"/>
                      <a:pt x="338" y="224"/>
                    </a:cubicBezTo>
                    <a:cubicBezTo>
                      <a:pt x="354" y="209"/>
                      <a:pt x="354" y="183"/>
                      <a:pt x="338" y="167"/>
                    </a:cubicBez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87" name="Freeform 750">
                <a:extLst>
                  <a:ext uri="{FF2B5EF4-FFF2-40B4-BE49-F238E27FC236}">
                    <a16:creationId xmlns:a16="http://schemas.microsoft.com/office/drawing/2014/main" id="{411650C2-7563-48F3-A2BD-F99B08FB6D67}"/>
                  </a:ext>
                </a:extLst>
              </p:cNvPr>
              <p:cNvSpPr>
                <a:spLocks/>
              </p:cNvSpPr>
              <p:nvPr/>
            </p:nvSpPr>
            <p:spPr bwMode="auto">
              <a:xfrm>
                <a:off x="11112129" y="1348421"/>
                <a:ext cx="270935" cy="269552"/>
              </a:xfrm>
              <a:custGeom>
                <a:avLst/>
                <a:gdLst>
                  <a:gd name="T0" fmla="*/ 146 w 264"/>
                  <a:gd name="T1" fmla="*/ 264 h 264"/>
                  <a:gd name="T2" fmla="*/ 0 w 264"/>
                  <a:gd name="T3" fmla="*/ 121 h 264"/>
                  <a:gd name="T4" fmla="*/ 119 w 264"/>
                  <a:gd name="T5" fmla="*/ 1 h 264"/>
                  <a:gd name="T6" fmla="*/ 139 w 264"/>
                  <a:gd name="T7" fmla="*/ 9 h 264"/>
                  <a:gd name="T8" fmla="*/ 139 w 264"/>
                  <a:gd name="T9" fmla="*/ 254 h 264"/>
                  <a:gd name="T10" fmla="*/ 149 w 264"/>
                  <a:gd name="T11" fmla="*/ 254 h 264"/>
                  <a:gd name="T12" fmla="*/ 149 w 264"/>
                  <a:gd name="T13" fmla="*/ 9 h 264"/>
                  <a:gd name="T14" fmla="*/ 168 w 264"/>
                  <a:gd name="T15" fmla="*/ 0 h 264"/>
                  <a:gd name="T16" fmla="*/ 263 w 264"/>
                  <a:gd name="T17" fmla="*/ 95 h 264"/>
                  <a:gd name="T18" fmla="*/ 264 w 264"/>
                  <a:gd name="T19" fmla="*/ 146 h 264"/>
                  <a:gd name="T20" fmla="*/ 146 w 264"/>
                  <a:gd name="T21" fmla="*/ 264 h 2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64" h="264">
                    <a:moveTo>
                      <a:pt x="146" y="264"/>
                    </a:moveTo>
                    <a:cubicBezTo>
                      <a:pt x="0" y="121"/>
                      <a:pt x="0" y="121"/>
                      <a:pt x="0" y="121"/>
                    </a:cubicBezTo>
                    <a:cubicBezTo>
                      <a:pt x="119" y="1"/>
                      <a:pt x="119" y="1"/>
                      <a:pt x="119" y="1"/>
                    </a:cubicBezTo>
                    <a:cubicBezTo>
                      <a:pt x="125" y="5"/>
                      <a:pt x="132" y="8"/>
                      <a:pt x="139" y="9"/>
                    </a:cubicBezTo>
                    <a:cubicBezTo>
                      <a:pt x="139" y="254"/>
                      <a:pt x="139" y="254"/>
                      <a:pt x="139" y="254"/>
                    </a:cubicBezTo>
                    <a:cubicBezTo>
                      <a:pt x="149" y="254"/>
                      <a:pt x="149" y="254"/>
                      <a:pt x="149" y="254"/>
                    </a:cubicBezTo>
                    <a:cubicBezTo>
                      <a:pt x="149" y="9"/>
                      <a:pt x="149" y="9"/>
                      <a:pt x="149" y="9"/>
                    </a:cubicBezTo>
                    <a:cubicBezTo>
                      <a:pt x="156" y="8"/>
                      <a:pt x="162" y="5"/>
                      <a:pt x="168" y="0"/>
                    </a:cubicBezTo>
                    <a:cubicBezTo>
                      <a:pt x="263" y="95"/>
                      <a:pt x="263" y="95"/>
                      <a:pt x="263" y="95"/>
                    </a:cubicBezTo>
                    <a:cubicBezTo>
                      <a:pt x="251" y="110"/>
                      <a:pt x="251" y="131"/>
                      <a:pt x="264" y="146"/>
                    </a:cubicBezTo>
                    <a:lnTo>
                      <a:pt x="146" y="264"/>
                    </a:lnTo>
                    <a:close/>
                  </a:path>
                </a:pathLst>
              </a:custGeom>
              <a:solidFill>
                <a:schemeClr val="tx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88" name="Freeform 751">
                <a:extLst>
                  <a:ext uri="{FF2B5EF4-FFF2-40B4-BE49-F238E27FC236}">
                    <a16:creationId xmlns:a16="http://schemas.microsoft.com/office/drawing/2014/main" id="{E115C459-FEC8-44EE-A091-F409891E878B}"/>
                  </a:ext>
                </a:extLst>
              </p:cNvPr>
              <p:cNvSpPr>
                <a:spLocks/>
              </p:cNvSpPr>
              <p:nvPr/>
            </p:nvSpPr>
            <p:spPr bwMode="auto">
              <a:xfrm>
                <a:off x="11214427" y="1580650"/>
                <a:ext cx="89851" cy="91233"/>
              </a:xfrm>
              <a:custGeom>
                <a:avLst/>
                <a:gdLst>
                  <a:gd name="T0" fmla="*/ 72 w 88"/>
                  <a:gd name="T1" fmla="*/ 16 h 89"/>
                  <a:gd name="T2" fmla="*/ 73 w 88"/>
                  <a:gd name="T3" fmla="*/ 73 h 89"/>
                  <a:gd name="T4" fmla="*/ 16 w 88"/>
                  <a:gd name="T5" fmla="*/ 73 h 89"/>
                  <a:gd name="T6" fmla="*/ 15 w 88"/>
                  <a:gd name="T7" fmla="*/ 16 h 89"/>
                  <a:gd name="T8" fmla="*/ 72 w 88"/>
                  <a:gd name="T9" fmla="*/ 16 h 89"/>
                </a:gdLst>
                <a:ahLst/>
                <a:cxnLst>
                  <a:cxn ang="0">
                    <a:pos x="T0" y="T1"/>
                  </a:cxn>
                  <a:cxn ang="0">
                    <a:pos x="T2" y="T3"/>
                  </a:cxn>
                  <a:cxn ang="0">
                    <a:pos x="T4" y="T5"/>
                  </a:cxn>
                  <a:cxn ang="0">
                    <a:pos x="T6" y="T7"/>
                  </a:cxn>
                  <a:cxn ang="0">
                    <a:pos x="T8" y="T9"/>
                  </a:cxn>
                </a:cxnLst>
                <a:rect l="0" t="0" r="r" b="b"/>
                <a:pathLst>
                  <a:path w="88" h="89">
                    <a:moveTo>
                      <a:pt x="72" y="16"/>
                    </a:moveTo>
                    <a:cubicBezTo>
                      <a:pt x="88" y="31"/>
                      <a:pt x="88" y="57"/>
                      <a:pt x="73" y="73"/>
                    </a:cubicBezTo>
                    <a:cubicBezTo>
                      <a:pt x="57" y="89"/>
                      <a:pt x="32" y="89"/>
                      <a:pt x="16" y="73"/>
                    </a:cubicBezTo>
                    <a:cubicBezTo>
                      <a:pt x="0" y="58"/>
                      <a:pt x="0" y="32"/>
                      <a:pt x="15" y="16"/>
                    </a:cubicBezTo>
                    <a:cubicBezTo>
                      <a:pt x="31" y="0"/>
                      <a:pt x="57" y="0"/>
                      <a:pt x="72" y="16"/>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89" name="Freeform 752">
                <a:extLst>
                  <a:ext uri="{FF2B5EF4-FFF2-40B4-BE49-F238E27FC236}">
                    <a16:creationId xmlns:a16="http://schemas.microsoft.com/office/drawing/2014/main" id="{0C8A6385-4021-4F65-9513-65A59F36E3A5}"/>
                  </a:ext>
                </a:extLst>
              </p:cNvPr>
              <p:cNvSpPr>
                <a:spLocks/>
              </p:cNvSpPr>
              <p:nvPr/>
            </p:nvSpPr>
            <p:spPr bwMode="auto">
              <a:xfrm>
                <a:off x="11058224" y="1425831"/>
                <a:ext cx="91233" cy="89851"/>
              </a:xfrm>
              <a:custGeom>
                <a:avLst/>
                <a:gdLst>
                  <a:gd name="T0" fmla="*/ 73 w 89"/>
                  <a:gd name="T1" fmla="*/ 72 h 88"/>
                  <a:gd name="T2" fmla="*/ 16 w 89"/>
                  <a:gd name="T3" fmla="*/ 73 h 88"/>
                  <a:gd name="T4" fmla="*/ 16 w 89"/>
                  <a:gd name="T5" fmla="*/ 16 h 88"/>
                  <a:gd name="T6" fmla="*/ 73 w 89"/>
                  <a:gd name="T7" fmla="*/ 15 h 88"/>
                  <a:gd name="T8" fmla="*/ 73 w 89"/>
                  <a:gd name="T9" fmla="*/ 72 h 88"/>
                </a:gdLst>
                <a:ahLst/>
                <a:cxnLst>
                  <a:cxn ang="0">
                    <a:pos x="T0" y="T1"/>
                  </a:cxn>
                  <a:cxn ang="0">
                    <a:pos x="T2" y="T3"/>
                  </a:cxn>
                  <a:cxn ang="0">
                    <a:pos x="T4" y="T5"/>
                  </a:cxn>
                  <a:cxn ang="0">
                    <a:pos x="T6" y="T7"/>
                  </a:cxn>
                  <a:cxn ang="0">
                    <a:pos x="T8" y="T9"/>
                  </a:cxn>
                </a:cxnLst>
                <a:rect l="0" t="0" r="r" b="b"/>
                <a:pathLst>
                  <a:path w="89" h="88">
                    <a:moveTo>
                      <a:pt x="73" y="72"/>
                    </a:moveTo>
                    <a:cubicBezTo>
                      <a:pt x="58" y="88"/>
                      <a:pt x="32" y="88"/>
                      <a:pt x="16" y="73"/>
                    </a:cubicBezTo>
                    <a:cubicBezTo>
                      <a:pt x="0" y="57"/>
                      <a:pt x="0" y="31"/>
                      <a:pt x="16" y="16"/>
                    </a:cubicBezTo>
                    <a:cubicBezTo>
                      <a:pt x="31" y="0"/>
                      <a:pt x="57" y="0"/>
                      <a:pt x="73" y="15"/>
                    </a:cubicBezTo>
                    <a:cubicBezTo>
                      <a:pt x="89" y="31"/>
                      <a:pt x="89" y="57"/>
                      <a:pt x="73" y="72"/>
                    </a:cubicBez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grpSp>
      </p:grpSp>
      <p:grpSp>
        <p:nvGrpSpPr>
          <p:cNvPr id="10" name="Group 9">
            <a:extLst>
              <a:ext uri="{FF2B5EF4-FFF2-40B4-BE49-F238E27FC236}">
                <a16:creationId xmlns:a16="http://schemas.microsoft.com/office/drawing/2014/main" id="{D92F2405-3201-4270-87C7-EFCD3861A4B5}"/>
              </a:ext>
            </a:extLst>
          </p:cNvPr>
          <p:cNvGrpSpPr/>
          <p:nvPr/>
        </p:nvGrpSpPr>
        <p:grpSpPr>
          <a:xfrm>
            <a:off x="455993" y="1970074"/>
            <a:ext cx="2061777" cy="3579289"/>
            <a:chOff x="455993" y="1970074"/>
            <a:chExt cx="2061777" cy="3579289"/>
          </a:xfrm>
        </p:grpSpPr>
        <p:sp>
          <p:nvSpPr>
            <p:cNvPr id="63" name="Rectangle 62">
              <a:extLst>
                <a:ext uri="{FF2B5EF4-FFF2-40B4-BE49-F238E27FC236}">
                  <a16:creationId xmlns:a16="http://schemas.microsoft.com/office/drawing/2014/main" id="{D36EE159-FAF3-4C1D-AFD9-25E0D66EEC63}"/>
                </a:ext>
              </a:extLst>
            </p:cNvPr>
            <p:cNvSpPr/>
            <p:nvPr/>
          </p:nvSpPr>
          <p:spPr>
            <a:xfrm>
              <a:off x="455993"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Offload AI and analytics workloads to the edge</a:t>
              </a:r>
            </a:p>
          </p:txBody>
        </p:sp>
        <p:grpSp>
          <p:nvGrpSpPr>
            <p:cNvPr id="90" name="extend" descr="extend, connect, datacenters">
              <a:extLst>
                <a:ext uri="{FF2B5EF4-FFF2-40B4-BE49-F238E27FC236}">
                  <a16:creationId xmlns:a16="http://schemas.microsoft.com/office/drawing/2014/main" id="{D36BCD61-4B47-464B-804E-56BCEC801887}"/>
                </a:ext>
              </a:extLst>
            </p:cNvPr>
            <p:cNvGrpSpPr>
              <a:grpSpLocks noChangeAspect="1"/>
            </p:cNvGrpSpPr>
            <p:nvPr/>
          </p:nvGrpSpPr>
          <p:grpSpPr bwMode="auto">
            <a:xfrm>
              <a:off x="1045056" y="2660362"/>
              <a:ext cx="883652" cy="883652"/>
              <a:chOff x="1633" y="784"/>
              <a:chExt cx="280" cy="280"/>
            </a:xfrm>
          </p:grpSpPr>
          <p:sp>
            <p:nvSpPr>
              <p:cNvPr id="91" name="Rectangle 18">
                <a:extLst>
                  <a:ext uri="{FF2B5EF4-FFF2-40B4-BE49-F238E27FC236}">
                    <a16:creationId xmlns:a16="http://schemas.microsoft.com/office/drawing/2014/main" id="{F3CF34A8-83D5-4053-9570-53188FFA436E}"/>
                  </a:ext>
                </a:extLst>
              </p:cNvPr>
              <p:cNvSpPr>
                <a:spLocks noChangeArrowheads="1"/>
              </p:cNvSpPr>
              <p:nvPr/>
            </p:nvSpPr>
            <p:spPr bwMode="auto">
              <a:xfrm>
                <a:off x="1717" y="784"/>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2" name="Rectangle 19">
                <a:extLst>
                  <a:ext uri="{FF2B5EF4-FFF2-40B4-BE49-F238E27FC236}">
                    <a16:creationId xmlns:a16="http://schemas.microsoft.com/office/drawing/2014/main" id="{8AF0B9CD-C79D-435E-8B61-54AADEC786AD}"/>
                  </a:ext>
                </a:extLst>
              </p:cNvPr>
              <p:cNvSpPr>
                <a:spLocks noChangeArrowheads="1"/>
              </p:cNvSpPr>
              <p:nvPr/>
            </p:nvSpPr>
            <p:spPr bwMode="auto">
              <a:xfrm>
                <a:off x="1758" y="784"/>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3" name="Rectangle 20">
                <a:extLst>
                  <a:ext uri="{FF2B5EF4-FFF2-40B4-BE49-F238E27FC236}">
                    <a16:creationId xmlns:a16="http://schemas.microsoft.com/office/drawing/2014/main" id="{14399357-611F-4D5E-BB82-4C21FE331412}"/>
                  </a:ext>
                </a:extLst>
              </p:cNvPr>
              <p:cNvSpPr>
                <a:spLocks noChangeArrowheads="1"/>
              </p:cNvSpPr>
              <p:nvPr/>
            </p:nvSpPr>
            <p:spPr bwMode="auto">
              <a:xfrm>
                <a:off x="1758" y="826"/>
                <a:ext cx="30"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4" name="Rectangle 21">
                <a:extLst>
                  <a:ext uri="{FF2B5EF4-FFF2-40B4-BE49-F238E27FC236}">
                    <a16:creationId xmlns:a16="http://schemas.microsoft.com/office/drawing/2014/main" id="{0ACC2E10-723F-4DD5-B89D-AD80AED70D73}"/>
                  </a:ext>
                </a:extLst>
              </p:cNvPr>
              <p:cNvSpPr>
                <a:spLocks noChangeArrowheads="1"/>
              </p:cNvSpPr>
              <p:nvPr/>
            </p:nvSpPr>
            <p:spPr bwMode="auto">
              <a:xfrm>
                <a:off x="1800" y="826"/>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5" name="Rectangle 22">
                <a:extLst>
                  <a:ext uri="{FF2B5EF4-FFF2-40B4-BE49-F238E27FC236}">
                    <a16:creationId xmlns:a16="http://schemas.microsoft.com/office/drawing/2014/main" id="{B2568D84-4E52-4D36-94C9-B75E16A2C0AB}"/>
                  </a:ext>
                </a:extLst>
              </p:cNvPr>
              <p:cNvSpPr>
                <a:spLocks noChangeArrowheads="1"/>
              </p:cNvSpPr>
              <p:nvPr/>
            </p:nvSpPr>
            <p:spPr bwMode="auto">
              <a:xfrm>
                <a:off x="1800" y="868"/>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6" name="Rectangle 23">
                <a:extLst>
                  <a:ext uri="{FF2B5EF4-FFF2-40B4-BE49-F238E27FC236}">
                    <a16:creationId xmlns:a16="http://schemas.microsoft.com/office/drawing/2014/main" id="{9D8B123F-75D1-4235-945B-4EEC8B90D0E2}"/>
                  </a:ext>
                </a:extLst>
              </p:cNvPr>
              <p:cNvSpPr>
                <a:spLocks noChangeArrowheads="1"/>
              </p:cNvSpPr>
              <p:nvPr/>
            </p:nvSpPr>
            <p:spPr bwMode="auto">
              <a:xfrm>
                <a:off x="1842" y="868"/>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7" name="Rectangle 24">
                <a:extLst>
                  <a:ext uri="{FF2B5EF4-FFF2-40B4-BE49-F238E27FC236}">
                    <a16:creationId xmlns:a16="http://schemas.microsoft.com/office/drawing/2014/main" id="{9FAB97E1-91B8-4C28-96D3-E2CDBAAC6A0A}"/>
                  </a:ext>
                </a:extLst>
              </p:cNvPr>
              <p:cNvSpPr>
                <a:spLocks noChangeArrowheads="1"/>
              </p:cNvSpPr>
              <p:nvPr/>
            </p:nvSpPr>
            <p:spPr bwMode="auto">
              <a:xfrm>
                <a:off x="1633"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8" name="Rectangle 25">
                <a:extLst>
                  <a:ext uri="{FF2B5EF4-FFF2-40B4-BE49-F238E27FC236}">
                    <a16:creationId xmlns:a16="http://schemas.microsoft.com/office/drawing/2014/main" id="{5967C0E4-4EF4-4D78-B6EC-639D2F94742D}"/>
                  </a:ext>
                </a:extLst>
              </p:cNvPr>
              <p:cNvSpPr>
                <a:spLocks noChangeArrowheads="1"/>
              </p:cNvSpPr>
              <p:nvPr/>
            </p:nvSpPr>
            <p:spPr bwMode="auto">
              <a:xfrm>
                <a:off x="1675"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99" name="Rectangle 26">
                <a:extLst>
                  <a:ext uri="{FF2B5EF4-FFF2-40B4-BE49-F238E27FC236}">
                    <a16:creationId xmlns:a16="http://schemas.microsoft.com/office/drawing/2014/main" id="{89E1D23A-2727-4E5D-AD41-4474A1D2CE98}"/>
                  </a:ext>
                </a:extLst>
              </p:cNvPr>
              <p:cNvSpPr>
                <a:spLocks noChangeArrowheads="1"/>
              </p:cNvSpPr>
              <p:nvPr/>
            </p:nvSpPr>
            <p:spPr bwMode="auto">
              <a:xfrm>
                <a:off x="1717"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0" name="Oval 27">
                <a:extLst>
                  <a:ext uri="{FF2B5EF4-FFF2-40B4-BE49-F238E27FC236}">
                    <a16:creationId xmlns:a16="http://schemas.microsoft.com/office/drawing/2014/main" id="{2E73C39D-07BA-4769-A39E-C91A0A5E4842}"/>
                  </a:ext>
                </a:extLst>
              </p:cNvPr>
              <p:cNvSpPr>
                <a:spLocks noChangeArrowheads="1"/>
              </p:cNvSpPr>
              <p:nvPr/>
            </p:nvSpPr>
            <p:spPr bwMode="auto">
              <a:xfrm>
                <a:off x="1758" y="909"/>
                <a:ext cx="30" cy="30"/>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1" name="Rectangle 28">
                <a:extLst>
                  <a:ext uri="{FF2B5EF4-FFF2-40B4-BE49-F238E27FC236}">
                    <a16:creationId xmlns:a16="http://schemas.microsoft.com/office/drawing/2014/main" id="{E49524B6-735D-4C08-8AAE-82494019940B}"/>
                  </a:ext>
                </a:extLst>
              </p:cNvPr>
              <p:cNvSpPr>
                <a:spLocks noChangeArrowheads="1"/>
              </p:cNvSpPr>
              <p:nvPr/>
            </p:nvSpPr>
            <p:spPr bwMode="auto">
              <a:xfrm>
                <a:off x="1800"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2" name="Rectangle 29">
                <a:extLst>
                  <a:ext uri="{FF2B5EF4-FFF2-40B4-BE49-F238E27FC236}">
                    <a16:creationId xmlns:a16="http://schemas.microsoft.com/office/drawing/2014/main" id="{B6E0EE31-2689-4630-BDED-3ADDEB3B83EB}"/>
                  </a:ext>
                </a:extLst>
              </p:cNvPr>
              <p:cNvSpPr>
                <a:spLocks noChangeArrowheads="1"/>
              </p:cNvSpPr>
              <p:nvPr/>
            </p:nvSpPr>
            <p:spPr bwMode="auto">
              <a:xfrm>
                <a:off x="1842" y="909"/>
                <a:ext cx="29" cy="30"/>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3" name="Rectangle 30">
                <a:extLst>
                  <a:ext uri="{FF2B5EF4-FFF2-40B4-BE49-F238E27FC236}">
                    <a16:creationId xmlns:a16="http://schemas.microsoft.com/office/drawing/2014/main" id="{548CC5B8-74D8-4B9A-9109-8FA8C8F8CD3A}"/>
                  </a:ext>
                </a:extLst>
              </p:cNvPr>
              <p:cNvSpPr>
                <a:spLocks noChangeArrowheads="1"/>
              </p:cNvSpPr>
              <p:nvPr/>
            </p:nvSpPr>
            <p:spPr bwMode="auto">
              <a:xfrm>
                <a:off x="1884" y="909"/>
                <a:ext cx="29" cy="30"/>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4" name="Rectangle 31">
                <a:extLst>
                  <a:ext uri="{FF2B5EF4-FFF2-40B4-BE49-F238E27FC236}">
                    <a16:creationId xmlns:a16="http://schemas.microsoft.com/office/drawing/2014/main" id="{21440273-9024-49D9-8466-2416E57793FA}"/>
                  </a:ext>
                </a:extLst>
              </p:cNvPr>
              <p:cNvSpPr>
                <a:spLocks noChangeArrowheads="1"/>
              </p:cNvSpPr>
              <p:nvPr/>
            </p:nvSpPr>
            <p:spPr bwMode="auto">
              <a:xfrm>
                <a:off x="1800" y="951"/>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5" name="Oval 32">
                <a:extLst>
                  <a:ext uri="{FF2B5EF4-FFF2-40B4-BE49-F238E27FC236}">
                    <a16:creationId xmlns:a16="http://schemas.microsoft.com/office/drawing/2014/main" id="{F32635DB-E978-47D6-91EB-A44761EDBEBC}"/>
                  </a:ext>
                </a:extLst>
              </p:cNvPr>
              <p:cNvSpPr>
                <a:spLocks noChangeArrowheads="1"/>
              </p:cNvSpPr>
              <p:nvPr/>
            </p:nvSpPr>
            <p:spPr bwMode="auto">
              <a:xfrm>
                <a:off x="1842" y="951"/>
                <a:ext cx="29" cy="29"/>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6" name="Oval 33">
                <a:extLst>
                  <a:ext uri="{FF2B5EF4-FFF2-40B4-BE49-F238E27FC236}">
                    <a16:creationId xmlns:a16="http://schemas.microsoft.com/office/drawing/2014/main" id="{363803A3-3A76-4B5A-9542-5EF64D8CD2C5}"/>
                  </a:ext>
                </a:extLst>
              </p:cNvPr>
              <p:cNvSpPr>
                <a:spLocks noChangeArrowheads="1"/>
              </p:cNvSpPr>
              <p:nvPr/>
            </p:nvSpPr>
            <p:spPr bwMode="auto">
              <a:xfrm>
                <a:off x="1758" y="993"/>
                <a:ext cx="30" cy="29"/>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7" name="Rectangle 34">
                <a:extLst>
                  <a:ext uri="{FF2B5EF4-FFF2-40B4-BE49-F238E27FC236}">
                    <a16:creationId xmlns:a16="http://schemas.microsoft.com/office/drawing/2014/main" id="{26AA8560-1CB9-4233-A29B-292995EDF084}"/>
                  </a:ext>
                </a:extLst>
              </p:cNvPr>
              <p:cNvSpPr>
                <a:spLocks noChangeArrowheads="1"/>
              </p:cNvSpPr>
              <p:nvPr/>
            </p:nvSpPr>
            <p:spPr bwMode="auto">
              <a:xfrm>
                <a:off x="1800" y="993"/>
                <a:ext cx="29"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8" name="Rectangle 35">
                <a:extLst>
                  <a:ext uri="{FF2B5EF4-FFF2-40B4-BE49-F238E27FC236}">
                    <a16:creationId xmlns:a16="http://schemas.microsoft.com/office/drawing/2014/main" id="{279E79CE-0CFD-478A-82B8-6A37C18A7A9D}"/>
                  </a:ext>
                </a:extLst>
              </p:cNvPr>
              <p:cNvSpPr>
                <a:spLocks noChangeArrowheads="1"/>
              </p:cNvSpPr>
              <p:nvPr/>
            </p:nvSpPr>
            <p:spPr bwMode="auto">
              <a:xfrm>
                <a:off x="1717" y="1035"/>
                <a:ext cx="29" cy="29"/>
              </a:xfrm>
              <a:prstGeom prst="rect">
                <a:avLst/>
              </a:prstGeom>
              <a:solidFill>
                <a:srgbClr val="0078D4"/>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sp>
            <p:nvSpPr>
              <p:cNvPr id="109" name="Rectangle 36">
                <a:extLst>
                  <a:ext uri="{FF2B5EF4-FFF2-40B4-BE49-F238E27FC236}">
                    <a16:creationId xmlns:a16="http://schemas.microsoft.com/office/drawing/2014/main" id="{4F88DDB7-0BE0-4596-82F8-797F67201E6D}"/>
                  </a:ext>
                </a:extLst>
              </p:cNvPr>
              <p:cNvSpPr>
                <a:spLocks noChangeArrowheads="1"/>
              </p:cNvSpPr>
              <p:nvPr/>
            </p:nvSpPr>
            <p:spPr bwMode="auto">
              <a:xfrm>
                <a:off x="1758" y="1035"/>
                <a:ext cx="30" cy="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765">
                  <a:solidFill>
                    <a:schemeClr val="bg1"/>
                  </a:solidFill>
                  <a:latin typeface="Segoe UI"/>
                </a:endParaRPr>
              </a:p>
            </p:txBody>
          </p:sp>
        </p:grpSp>
      </p:grpSp>
      <p:grpSp>
        <p:nvGrpSpPr>
          <p:cNvPr id="12" name="Group 11">
            <a:extLst>
              <a:ext uri="{FF2B5EF4-FFF2-40B4-BE49-F238E27FC236}">
                <a16:creationId xmlns:a16="http://schemas.microsoft.com/office/drawing/2014/main" id="{4F3B56B5-993D-4250-B26B-4C575E740DF4}"/>
              </a:ext>
            </a:extLst>
          </p:cNvPr>
          <p:cNvGrpSpPr/>
          <p:nvPr/>
        </p:nvGrpSpPr>
        <p:grpSpPr>
          <a:xfrm>
            <a:off x="5078339" y="1970074"/>
            <a:ext cx="2061777" cy="3579289"/>
            <a:chOff x="5078339" y="1970074"/>
            <a:chExt cx="2061777" cy="3579289"/>
          </a:xfrm>
        </p:grpSpPr>
        <p:sp>
          <p:nvSpPr>
            <p:cNvPr id="66" name="Rectangle 65">
              <a:extLst>
                <a:ext uri="{FF2B5EF4-FFF2-40B4-BE49-F238E27FC236}">
                  <a16:creationId xmlns:a16="http://schemas.microsoft.com/office/drawing/2014/main" id="{70505C6A-031C-420E-9524-5E1D17CA6B96}"/>
                </a:ext>
              </a:extLst>
            </p:cNvPr>
            <p:cNvSpPr/>
            <p:nvPr/>
          </p:nvSpPr>
          <p:spPr>
            <a:xfrm>
              <a:off x="5078339"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Respond in real-time since analytics happen at the edge</a:t>
              </a:r>
            </a:p>
          </p:txBody>
        </p:sp>
        <p:grpSp>
          <p:nvGrpSpPr>
            <p:cNvPr id="110" name="speed 2" descr=" speed">
              <a:extLst>
                <a:ext uri="{FF2B5EF4-FFF2-40B4-BE49-F238E27FC236}">
                  <a16:creationId xmlns:a16="http://schemas.microsoft.com/office/drawing/2014/main" id="{769076FE-322E-45F6-9706-AAB69CBAD3F8}"/>
                </a:ext>
              </a:extLst>
            </p:cNvPr>
            <p:cNvGrpSpPr/>
            <p:nvPr/>
          </p:nvGrpSpPr>
          <p:grpSpPr>
            <a:xfrm>
              <a:off x="5721892" y="2714853"/>
              <a:ext cx="774672" cy="774668"/>
              <a:chOff x="1600639" y="3957576"/>
              <a:chExt cx="462421" cy="462421"/>
            </a:xfrm>
          </p:grpSpPr>
          <p:sp>
            <p:nvSpPr>
              <p:cNvPr id="111" name="Oval 110">
                <a:extLst>
                  <a:ext uri="{FF2B5EF4-FFF2-40B4-BE49-F238E27FC236}">
                    <a16:creationId xmlns:a16="http://schemas.microsoft.com/office/drawing/2014/main" id="{E264C1A0-69D8-486F-B5B7-9191B73C659E}"/>
                  </a:ext>
                </a:extLst>
              </p:cNvPr>
              <p:cNvSpPr>
                <a:spLocks noChangeArrowheads="1"/>
              </p:cNvSpPr>
              <p:nvPr/>
            </p:nvSpPr>
            <p:spPr bwMode="auto">
              <a:xfrm>
                <a:off x="1600639" y="3957576"/>
                <a:ext cx="462421" cy="462421"/>
              </a:xfrm>
              <a:prstGeom prst="ellipse">
                <a:avLst/>
              </a:pr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2" name="Freeform 169">
                <a:extLst>
                  <a:ext uri="{FF2B5EF4-FFF2-40B4-BE49-F238E27FC236}">
                    <a16:creationId xmlns:a16="http://schemas.microsoft.com/office/drawing/2014/main" id="{2D6A78F7-F77E-4966-9777-D0CB5D6CD094}"/>
                  </a:ext>
                </a:extLst>
              </p:cNvPr>
              <p:cNvSpPr>
                <a:spLocks/>
              </p:cNvSpPr>
              <p:nvPr/>
            </p:nvSpPr>
            <p:spPr bwMode="auto">
              <a:xfrm>
                <a:off x="1659621" y="4016558"/>
                <a:ext cx="342098" cy="301989"/>
              </a:xfrm>
              <a:custGeom>
                <a:avLst/>
                <a:gdLst>
                  <a:gd name="T0" fmla="*/ 24 w 137"/>
                  <a:gd name="T1" fmla="*/ 121 h 121"/>
                  <a:gd name="T2" fmla="*/ 0 w 137"/>
                  <a:gd name="T3" fmla="*/ 69 h 121"/>
                  <a:gd name="T4" fmla="*/ 69 w 137"/>
                  <a:gd name="T5" fmla="*/ 0 h 121"/>
                  <a:gd name="T6" fmla="*/ 137 w 137"/>
                  <a:gd name="T7" fmla="*/ 69 h 121"/>
                  <a:gd name="T8" fmla="*/ 114 w 137"/>
                  <a:gd name="T9" fmla="*/ 121 h 121"/>
                </a:gdLst>
                <a:ahLst/>
                <a:cxnLst>
                  <a:cxn ang="0">
                    <a:pos x="T0" y="T1"/>
                  </a:cxn>
                  <a:cxn ang="0">
                    <a:pos x="T2" y="T3"/>
                  </a:cxn>
                  <a:cxn ang="0">
                    <a:pos x="T4" y="T5"/>
                  </a:cxn>
                  <a:cxn ang="0">
                    <a:pos x="T6" y="T7"/>
                  </a:cxn>
                  <a:cxn ang="0">
                    <a:pos x="T8" y="T9"/>
                  </a:cxn>
                </a:cxnLst>
                <a:rect l="0" t="0" r="r" b="b"/>
                <a:pathLst>
                  <a:path w="137" h="121">
                    <a:moveTo>
                      <a:pt x="24" y="121"/>
                    </a:moveTo>
                    <a:cubicBezTo>
                      <a:pt x="9" y="108"/>
                      <a:pt x="0" y="90"/>
                      <a:pt x="0" y="69"/>
                    </a:cubicBezTo>
                    <a:cubicBezTo>
                      <a:pt x="0" y="31"/>
                      <a:pt x="31" y="0"/>
                      <a:pt x="69" y="0"/>
                    </a:cubicBezTo>
                    <a:cubicBezTo>
                      <a:pt x="107" y="0"/>
                      <a:pt x="137" y="31"/>
                      <a:pt x="137" y="69"/>
                    </a:cubicBezTo>
                    <a:cubicBezTo>
                      <a:pt x="137" y="90"/>
                      <a:pt x="128" y="108"/>
                      <a:pt x="114" y="121"/>
                    </a:cubicBezTo>
                  </a:path>
                </a:pathLst>
              </a:custGeom>
              <a:noFill/>
              <a:ln w="19050" cap="flat">
                <a:solidFill>
                  <a:srgbClr val="4FE4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3" name="Oval 112">
                <a:extLst>
                  <a:ext uri="{FF2B5EF4-FFF2-40B4-BE49-F238E27FC236}">
                    <a16:creationId xmlns:a16="http://schemas.microsoft.com/office/drawing/2014/main" id="{533B012D-A441-406E-A642-E879C7424F9F}"/>
                  </a:ext>
                </a:extLst>
              </p:cNvPr>
              <p:cNvSpPr>
                <a:spLocks noChangeArrowheads="1"/>
              </p:cNvSpPr>
              <p:nvPr/>
            </p:nvSpPr>
            <p:spPr bwMode="auto">
              <a:xfrm>
                <a:off x="1798819" y="4155756"/>
                <a:ext cx="68420" cy="68420"/>
              </a:xfrm>
              <a:prstGeom prst="ellipse">
                <a:avLst/>
              </a:prstGeom>
              <a:noFill/>
              <a:ln w="17463" cap="flat">
                <a:solidFill>
                  <a:srgbClr val="FFFFFF"/>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4" name="Line 171">
                <a:extLst>
                  <a:ext uri="{FF2B5EF4-FFF2-40B4-BE49-F238E27FC236}">
                    <a16:creationId xmlns:a16="http://schemas.microsoft.com/office/drawing/2014/main" id="{8327C471-FCDD-4A1F-AE5D-BB8017153732}"/>
                  </a:ext>
                </a:extLst>
              </p:cNvPr>
              <p:cNvSpPr>
                <a:spLocks noChangeShapeType="1"/>
              </p:cNvSpPr>
              <p:nvPr/>
            </p:nvSpPr>
            <p:spPr bwMode="auto">
              <a:xfrm flipV="1">
                <a:off x="1857801" y="4056666"/>
                <a:ext cx="106169" cy="108527"/>
              </a:xfrm>
              <a:prstGeom prst="line">
                <a:avLst/>
              </a:prstGeom>
              <a:noFill/>
              <a:ln w="17463" cap="flat">
                <a:solidFill>
                  <a:srgbClr val="FFFFFF"/>
                </a:solidFill>
                <a:prstDash val="solid"/>
                <a:miter lim="800000"/>
                <a:headEnd/>
                <a:tailEnd/>
              </a:ln>
              <a:extLst>
                <a:ext uri="{909E8E84-426E-40DD-AFC4-6F175D3DCCD1}">
                  <a14:hiddenFill xmlns:a14="http://schemas.microsoft.com/office/drawing/2010/main">
                    <a:noFill/>
                  </a14:hiddenFill>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grpSp>
      </p:grpSp>
      <p:grpSp>
        <p:nvGrpSpPr>
          <p:cNvPr id="13" name="Group 12">
            <a:extLst>
              <a:ext uri="{FF2B5EF4-FFF2-40B4-BE49-F238E27FC236}">
                <a16:creationId xmlns:a16="http://schemas.microsoft.com/office/drawing/2014/main" id="{724DC76C-16D0-4AF5-B6C5-2890B387348A}"/>
              </a:ext>
            </a:extLst>
          </p:cNvPr>
          <p:cNvGrpSpPr/>
          <p:nvPr/>
        </p:nvGrpSpPr>
        <p:grpSpPr>
          <a:xfrm>
            <a:off x="7389512" y="1970074"/>
            <a:ext cx="2061777" cy="3579289"/>
            <a:chOff x="7389512" y="1970074"/>
            <a:chExt cx="2061777" cy="3579289"/>
          </a:xfrm>
        </p:grpSpPr>
        <p:sp>
          <p:nvSpPr>
            <p:cNvPr id="68" name="Rectangle 67">
              <a:extLst>
                <a:ext uri="{FF2B5EF4-FFF2-40B4-BE49-F238E27FC236}">
                  <a16:creationId xmlns:a16="http://schemas.microsoft.com/office/drawing/2014/main" id="{27F55B87-4A67-4C3F-878E-3A0D9C4909B9}"/>
                </a:ext>
              </a:extLst>
            </p:cNvPr>
            <p:cNvSpPr/>
            <p:nvPr/>
          </p:nvSpPr>
          <p:spPr>
            <a:xfrm>
              <a:off x="7389512"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Open source, </a:t>
              </a:r>
              <a:br>
                <a:rPr lang="en-US" sz="1400">
                  <a:solidFill>
                    <a:schemeClr val="bg1"/>
                  </a:solidFill>
                  <a:latin typeface="+mj-lt"/>
                </a:rPr>
              </a:br>
              <a:r>
                <a:rPr lang="en-US" sz="1400">
                  <a:solidFill>
                    <a:schemeClr val="bg1"/>
                  </a:solidFill>
                  <a:latin typeface="+mj-lt"/>
                </a:rPr>
                <a:t>cross platform, container-based </a:t>
              </a:r>
              <a:br>
                <a:rPr lang="en-US" sz="1400">
                  <a:solidFill>
                    <a:schemeClr val="bg1"/>
                  </a:solidFill>
                  <a:latin typeface="+mj-lt"/>
                </a:rPr>
              </a:br>
              <a:r>
                <a:rPr lang="en-US" sz="1400">
                  <a:solidFill>
                    <a:schemeClr val="bg1"/>
                  </a:solidFill>
                  <a:latin typeface="+mj-lt"/>
                </a:rPr>
                <a:t>edge runtime</a:t>
              </a:r>
            </a:p>
          </p:txBody>
        </p:sp>
        <p:grpSp>
          <p:nvGrpSpPr>
            <p:cNvPr id="115" name="speed" descr="speed">
              <a:extLst>
                <a:ext uri="{FF2B5EF4-FFF2-40B4-BE49-F238E27FC236}">
                  <a16:creationId xmlns:a16="http://schemas.microsoft.com/office/drawing/2014/main" id="{08360A0D-C26D-48A9-8F31-37DBF7508D4A}"/>
                </a:ext>
              </a:extLst>
            </p:cNvPr>
            <p:cNvGrpSpPr/>
            <p:nvPr/>
          </p:nvGrpSpPr>
          <p:grpSpPr>
            <a:xfrm>
              <a:off x="7834491" y="2703270"/>
              <a:ext cx="1171819" cy="797834"/>
              <a:chOff x="8106593" y="3934792"/>
              <a:chExt cx="658312" cy="448212"/>
            </a:xfrm>
          </p:grpSpPr>
          <p:sp>
            <p:nvSpPr>
              <p:cNvPr id="116" name="Freeform 5">
                <a:extLst>
                  <a:ext uri="{FF2B5EF4-FFF2-40B4-BE49-F238E27FC236}">
                    <a16:creationId xmlns:a16="http://schemas.microsoft.com/office/drawing/2014/main" id="{330CB569-89DA-4C8F-9F73-B8926C691984}"/>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 name="T8" fmla="*/ 26 w 37"/>
                  <a:gd name="T9" fmla="*/ 46 h 46"/>
                </a:gdLst>
                <a:ahLst/>
                <a:cxnLst>
                  <a:cxn ang="0">
                    <a:pos x="T0" y="T1"/>
                  </a:cxn>
                  <a:cxn ang="0">
                    <a:pos x="T2" y="T3"/>
                  </a:cxn>
                  <a:cxn ang="0">
                    <a:pos x="T4" y="T5"/>
                  </a:cxn>
                  <a:cxn ang="0">
                    <a:pos x="T6" y="T7"/>
                  </a:cxn>
                  <a:cxn ang="0">
                    <a:pos x="T8" y="T9"/>
                  </a:cxn>
                </a:cxnLst>
                <a:rect l="0" t="0" r="r" b="b"/>
                <a:pathLst>
                  <a:path w="37" h="46">
                    <a:moveTo>
                      <a:pt x="26" y="46"/>
                    </a:moveTo>
                    <a:lnTo>
                      <a:pt x="0" y="20"/>
                    </a:lnTo>
                    <a:lnTo>
                      <a:pt x="20" y="0"/>
                    </a:lnTo>
                    <a:lnTo>
                      <a:pt x="37" y="16"/>
                    </a:lnTo>
                    <a:lnTo>
                      <a:pt x="26" y="46"/>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7" name="Freeform 6">
                <a:extLst>
                  <a:ext uri="{FF2B5EF4-FFF2-40B4-BE49-F238E27FC236}">
                    <a16:creationId xmlns:a16="http://schemas.microsoft.com/office/drawing/2014/main" id="{455B8FE0-7FEC-4227-9A3F-14E17F8A71B4}"/>
                  </a:ext>
                </a:extLst>
              </p:cNvPr>
              <p:cNvSpPr>
                <a:spLocks/>
              </p:cNvSpPr>
              <p:nvPr/>
            </p:nvSpPr>
            <p:spPr bwMode="auto">
              <a:xfrm>
                <a:off x="8397620" y="4042176"/>
                <a:ext cx="57583" cy="71589"/>
              </a:xfrm>
              <a:custGeom>
                <a:avLst/>
                <a:gdLst>
                  <a:gd name="T0" fmla="*/ 26 w 37"/>
                  <a:gd name="T1" fmla="*/ 46 h 46"/>
                  <a:gd name="T2" fmla="*/ 0 w 37"/>
                  <a:gd name="T3" fmla="*/ 20 h 46"/>
                  <a:gd name="T4" fmla="*/ 20 w 37"/>
                  <a:gd name="T5" fmla="*/ 0 h 46"/>
                  <a:gd name="T6" fmla="*/ 37 w 37"/>
                  <a:gd name="T7" fmla="*/ 16 h 46"/>
                </a:gdLst>
                <a:ahLst/>
                <a:cxnLst>
                  <a:cxn ang="0">
                    <a:pos x="T0" y="T1"/>
                  </a:cxn>
                  <a:cxn ang="0">
                    <a:pos x="T2" y="T3"/>
                  </a:cxn>
                  <a:cxn ang="0">
                    <a:pos x="T4" y="T5"/>
                  </a:cxn>
                  <a:cxn ang="0">
                    <a:pos x="T6" y="T7"/>
                  </a:cxn>
                </a:cxnLst>
                <a:rect l="0" t="0" r="r" b="b"/>
                <a:pathLst>
                  <a:path w="37" h="46">
                    <a:moveTo>
                      <a:pt x="26" y="46"/>
                    </a:moveTo>
                    <a:lnTo>
                      <a:pt x="0" y="20"/>
                    </a:lnTo>
                    <a:lnTo>
                      <a:pt x="20" y="0"/>
                    </a:lnTo>
                    <a:lnTo>
                      <a:pt x="37" y="16"/>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8" name="Freeform 7">
                <a:extLst>
                  <a:ext uri="{FF2B5EF4-FFF2-40B4-BE49-F238E27FC236}">
                    <a16:creationId xmlns:a16="http://schemas.microsoft.com/office/drawing/2014/main" id="{28D2FDC9-35D1-43BB-B3EB-1846F9351736}"/>
                  </a:ext>
                </a:extLst>
              </p:cNvPr>
              <p:cNvSpPr>
                <a:spLocks/>
              </p:cNvSpPr>
              <p:nvPr/>
            </p:nvSpPr>
            <p:spPr bwMode="auto">
              <a:xfrm>
                <a:off x="8708878" y="4042176"/>
                <a:ext cx="56027" cy="68477"/>
              </a:xfrm>
              <a:custGeom>
                <a:avLst/>
                <a:gdLst>
                  <a:gd name="T0" fmla="*/ 13 w 36"/>
                  <a:gd name="T1" fmla="*/ 44 h 44"/>
                  <a:gd name="T2" fmla="*/ 36 w 36"/>
                  <a:gd name="T3" fmla="*/ 20 h 44"/>
                  <a:gd name="T4" fmla="*/ 15 w 36"/>
                  <a:gd name="T5" fmla="*/ 0 h 44"/>
                  <a:gd name="T6" fmla="*/ 0 w 36"/>
                  <a:gd name="T7" fmla="*/ 16 h 44"/>
                  <a:gd name="T8" fmla="*/ 13 w 36"/>
                  <a:gd name="T9" fmla="*/ 44 h 44"/>
                </a:gdLst>
                <a:ahLst/>
                <a:cxnLst>
                  <a:cxn ang="0">
                    <a:pos x="T0" y="T1"/>
                  </a:cxn>
                  <a:cxn ang="0">
                    <a:pos x="T2" y="T3"/>
                  </a:cxn>
                  <a:cxn ang="0">
                    <a:pos x="T4" y="T5"/>
                  </a:cxn>
                  <a:cxn ang="0">
                    <a:pos x="T6" y="T7"/>
                  </a:cxn>
                  <a:cxn ang="0">
                    <a:pos x="T8" y="T9"/>
                  </a:cxn>
                </a:cxnLst>
                <a:rect l="0" t="0" r="r" b="b"/>
                <a:pathLst>
                  <a:path w="36" h="44">
                    <a:moveTo>
                      <a:pt x="13" y="44"/>
                    </a:moveTo>
                    <a:lnTo>
                      <a:pt x="36" y="20"/>
                    </a:lnTo>
                    <a:lnTo>
                      <a:pt x="15" y="0"/>
                    </a:lnTo>
                    <a:lnTo>
                      <a:pt x="0" y="16"/>
                    </a:lnTo>
                    <a:lnTo>
                      <a:pt x="13" y="44"/>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19" name="Oval 9">
                <a:extLst>
                  <a:ext uri="{FF2B5EF4-FFF2-40B4-BE49-F238E27FC236}">
                    <a16:creationId xmlns:a16="http://schemas.microsoft.com/office/drawing/2014/main" id="{BF2C4929-B95B-4677-9063-4A88068F3939}"/>
                  </a:ext>
                </a:extLst>
              </p:cNvPr>
              <p:cNvSpPr>
                <a:spLocks noChangeArrowheads="1"/>
              </p:cNvSpPr>
              <p:nvPr/>
            </p:nvSpPr>
            <p:spPr bwMode="auto">
              <a:xfrm>
                <a:off x="8397620" y="4015719"/>
                <a:ext cx="367285" cy="367285"/>
              </a:xfrm>
              <a:prstGeom prst="ellipse">
                <a:avLst/>
              </a:prstGeom>
              <a:solidFill>
                <a:srgbClr val="4FE4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0" name="Freeform 10">
                <a:extLst>
                  <a:ext uri="{FF2B5EF4-FFF2-40B4-BE49-F238E27FC236}">
                    <a16:creationId xmlns:a16="http://schemas.microsoft.com/office/drawing/2014/main" id="{E77AF76A-3793-4449-8874-6026CC804B76}"/>
                  </a:ext>
                </a:extLst>
              </p:cNvPr>
              <p:cNvSpPr>
                <a:spLocks/>
              </p:cNvSpPr>
              <p:nvPr/>
            </p:nvSpPr>
            <p:spPr bwMode="auto">
              <a:xfrm>
                <a:off x="8470766" y="4045289"/>
                <a:ext cx="264570" cy="308146"/>
              </a:xfrm>
              <a:custGeom>
                <a:avLst/>
                <a:gdLst>
                  <a:gd name="T0" fmla="*/ 11 w 289"/>
                  <a:gd name="T1" fmla="*/ 60 h 337"/>
                  <a:gd name="T2" fmla="*/ 229 w 289"/>
                  <a:gd name="T3" fmla="*/ 60 h 337"/>
                  <a:gd name="T4" fmla="*/ 229 w 289"/>
                  <a:gd name="T5" fmla="*/ 277 h 337"/>
                  <a:gd name="T6" fmla="*/ 11 w 289"/>
                  <a:gd name="T7" fmla="*/ 277 h 337"/>
                  <a:gd name="T8" fmla="*/ 122 w 289"/>
                  <a:gd name="T9" fmla="*/ 168 h 337"/>
                  <a:gd name="T10" fmla="*/ 0 w 289"/>
                  <a:gd name="T11" fmla="*/ 77 h 337"/>
                  <a:gd name="T12" fmla="*/ 11 w 289"/>
                  <a:gd name="T13" fmla="*/ 60 h 337"/>
                </a:gdLst>
                <a:ahLst/>
                <a:cxnLst>
                  <a:cxn ang="0">
                    <a:pos x="T0" y="T1"/>
                  </a:cxn>
                  <a:cxn ang="0">
                    <a:pos x="T2" y="T3"/>
                  </a:cxn>
                  <a:cxn ang="0">
                    <a:pos x="T4" y="T5"/>
                  </a:cxn>
                  <a:cxn ang="0">
                    <a:pos x="T6" y="T7"/>
                  </a:cxn>
                  <a:cxn ang="0">
                    <a:pos x="T8" y="T9"/>
                  </a:cxn>
                  <a:cxn ang="0">
                    <a:pos x="T10" y="T11"/>
                  </a:cxn>
                  <a:cxn ang="0">
                    <a:pos x="T12" y="T13"/>
                  </a:cxn>
                </a:cxnLst>
                <a:rect l="0" t="0" r="r" b="b"/>
                <a:pathLst>
                  <a:path w="289" h="337">
                    <a:moveTo>
                      <a:pt x="11" y="60"/>
                    </a:moveTo>
                    <a:cubicBezTo>
                      <a:pt x="71" y="0"/>
                      <a:pt x="169" y="0"/>
                      <a:pt x="229" y="60"/>
                    </a:cubicBezTo>
                    <a:cubicBezTo>
                      <a:pt x="289" y="120"/>
                      <a:pt x="289" y="217"/>
                      <a:pt x="229" y="277"/>
                    </a:cubicBezTo>
                    <a:cubicBezTo>
                      <a:pt x="169" y="337"/>
                      <a:pt x="71" y="337"/>
                      <a:pt x="11" y="277"/>
                    </a:cubicBezTo>
                    <a:cubicBezTo>
                      <a:pt x="122" y="168"/>
                      <a:pt x="122" y="168"/>
                      <a:pt x="122" y="168"/>
                    </a:cubicBezTo>
                    <a:cubicBezTo>
                      <a:pt x="0" y="77"/>
                      <a:pt x="0" y="77"/>
                      <a:pt x="0" y="77"/>
                    </a:cubicBezTo>
                    <a:lnTo>
                      <a:pt x="11" y="60"/>
                    </a:lnTo>
                    <a:close/>
                  </a:path>
                </a:pathLst>
              </a:custGeom>
              <a:solidFill>
                <a:srgbClr val="0078D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1" name="Rectangle 11">
                <a:extLst>
                  <a:ext uri="{FF2B5EF4-FFF2-40B4-BE49-F238E27FC236}">
                    <a16:creationId xmlns:a16="http://schemas.microsoft.com/office/drawing/2014/main" id="{EC4F0FB3-7890-4B98-B64E-8455127DBB14}"/>
                  </a:ext>
                </a:extLst>
              </p:cNvPr>
              <p:cNvSpPr>
                <a:spLocks noChangeArrowheads="1"/>
              </p:cNvSpPr>
              <p:nvPr/>
            </p:nvSpPr>
            <p:spPr bwMode="auto">
              <a:xfrm>
                <a:off x="8523680" y="3934792"/>
                <a:ext cx="115166" cy="40464"/>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2" name="Rectangle 12">
                <a:extLst>
                  <a:ext uri="{FF2B5EF4-FFF2-40B4-BE49-F238E27FC236}">
                    <a16:creationId xmlns:a16="http://schemas.microsoft.com/office/drawing/2014/main" id="{7EAE0E9E-B0EE-4D21-84B1-427143284143}"/>
                  </a:ext>
                </a:extLst>
              </p:cNvPr>
              <p:cNvSpPr>
                <a:spLocks noChangeArrowheads="1"/>
              </p:cNvSpPr>
              <p:nvPr/>
            </p:nvSpPr>
            <p:spPr bwMode="auto">
              <a:xfrm>
                <a:off x="8573481" y="3973699"/>
                <a:ext cx="10894" cy="42020"/>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3" name="Oval 13">
                <a:extLst>
                  <a:ext uri="{FF2B5EF4-FFF2-40B4-BE49-F238E27FC236}">
                    <a16:creationId xmlns:a16="http://schemas.microsoft.com/office/drawing/2014/main" id="{02E18C80-9544-4991-B853-1999442A33FF}"/>
                  </a:ext>
                </a:extLst>
              </p:cNvPr>
              <p:cNvSpPr>
                <a:spLocks noChangeArrowheads="1"/>
              </p:cNvSpPr>
              <p:nvPr/>
            </p:nvSpPr>
            <p:spPr bwMode="auto">
              <a:xfrm>
                <a:off x="8562587" y="4180686"/>
                <a:ext cx="37351" cy="37351"/>
              </a:xfrm>
              <a:prstGeom prst="ellipse">
                <a:avLst/>
              </a:pr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4" name="Freeform 14">
                <a:extLst>
                  <a:ext uri="{FF2B5EF4-FFF2-40B4-BE49-F238E27FC236}">
                    <a16:creationId xmlns:a16="http://schemas.microsoft.com/office/drawing/2014/main" id="{44205BB1-2260-445F-B0F9-DA502077AA6E}"/>
                  </a:ext>
                </a:extLst>
              </p:cNvPr>
              <p:cNvSpPr>
                <a:spLocks/>
              </p:cNvSpPr>
              <p:nvPr/>
            </p:nvSpPr>
            <p:spPr bwMode="auto">
              <a:xfrm>
                <a:off x="8469209" y="4105984"/>
                <a:ext cx="101159" cy="85596"/>
              </a:xfrm>
              <a:custGeom>
                <a:avLst/>
                <a:gdLst>
                  <a:gd name="T0" fmla="*/ 4 w 65"/>
                  <a:gd name="T1" fmla="*/ 0 h 55"/>
                  <a:gd name="T2" fmla="*/ 0 w 65"/>
                  <a:gd name="T3" fmla="*/ 6 h 55"/>
                  <a:gd name="T4" fmla="*/ 60 w 65"/>
                  <a:gd name="T5" fmla="*/ 55 h 55"/>
                  <a:gd name="T6" fmla="*/ 65 w 65"/>
                  <a:gd name="T7" fmla="*/ 50 h 55"/>
                  <a:gd name="T8" fmla="*/ 4 w 65"/>
                  <a:gd name="T9" fmla="*/ 0 h 55"/>
                </a:gdLst>
                <a:ahLst/>
                <a:cxnLst>
                  <a:cxn ang="0">
                    <a:pos x="T0" y="T1"/>
                  </a:cxn>
                  <a:cxn ang="0">
                    <a:pos x="T2" y="T3"/>
                  </a:cxn>
                  <a:cxn ang="0">
                    <a:pos x="T4" y="T5"/>
                  </a:cxn>
                  <a:cxn ang="0">
                    <a:pos x="T6" y="T7"/>
                  </a:cxn>
                  <a:cxn ang="0">
                    <a:pos x="T8" y="T9"/>
                  </a:cxn>
                </a:cxnLst>
                <a:rect l="0" t="0" r="r" b="b"/>
                <a:pathLst>
                  <a:path w="65" h="55">
                    <a:moveTo>
                      <a:pt x="4" y="0"/>
                    </a:moveTo>
                    <a:lnTo>
                      <a:pt x="0" y="6"/>
                    </a:lnTo>
                    <a:lnTo>
                      <a:pt x="60" y="55"/>
                    </a:lnTo>
                    <a:lnTo>
                      <a:pt x="65" y="50"/>
                    </a:lnTo>
                    <a:lnTo>
                      <a:pt x="4" y="0"/>
                    </a:lnTo>
                    <a:close/>
                  </a:path>
                </a:pathLst>
              </a:custGeom>
              <a:solidFill>
                <a:srgbClr val="50E6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5" name="Freeform 15">
                <a:extLst>
                  <a:ext uri="{FF2B5EF4-FFF2-40B4-BE49-F238E27FC236}">
                    <a16:creationId xmlns:a16="http://schemas.microsoft.com/office/drawing/2014/main" id="{ADAE8D3B-AE8B-42C6-93B5-5C7DABBD5842}"/>
                  </a:ext>
                </a:extLst>
              </p:cNvPr>
              <p:cNvSpPr>
                <a:spLocks/>
              </p:cNvSpPr>
              <p:nvPr/>
            </p:nvSpPr>
            <p:spPr bwMode="auto">
              <a:xfrm>
                <a:off x="8235765" y="4194693"/>
                <a:ext cx="121391" cy="7781"/>
              </a:xfrm>
              <a:custGeom>
                <a:avLst/>
                <a:gdLst>
                  <a:gd name="T0" fmla="*/ 129 w 133"/>
                  <a:gd name="T1" fmla="*/ 8 h 8"/>
                  <a:gd name="T2" fmla="*/ 4 w 133"/>
                  <a:gd name="T3" fmla="*/ 8 h 8"/>
                  <a:gd name="T4" fmla="*/ 0 w 133"/>
                  <a:gd name="T5" fmla="*/ 4 h 8"/>
                  <a:gd name="T6" fmla="*/ 4 w 133"/>
                  <a:gd name="T7" fmla="*/ 0 h 8"/>
                  <a:gd name="T8" fmla="*/ 129 w 133"/>
                  <a:gd name="T9" fmla="*/ 0 h 8"/>
                  <a:gd name="T10" fmla="*/ 133 w 133"/>
                  <a:gd name="T11" fmla="*/ 4 h 8"/>
                  <a:gd name="T12" fmla="*/ 129 w 133"/>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133" h="8">
                    <a:moveTo>
                      <a:pt x="129" y="8"/>
                    </a:moveTo>
                    <a:cubicBezTo>
                      <a:pt x="4" y="8"/>
                      <a:pt x="4" y="8"/>
                      <a:pt x="4" y="8"/>
                    </a:cubicBezTo>
                    <a:cubicBezTo>
                      <a:pt x="2" y="8"/>
                      <a:pt x="0" y="7"/>
                      <a:pt x="0" y="4"/>
                    </a:cubicBezTo>
                    <a:cubicBezTo>
                      <a:pt x="0" y="2"/>
                      <a:pt x="2" y="0"/>
                      <a:pt x="4" y="0"/>
                    </a:cubicBezTo>
                    <a:cubicBezTo>
                      <a:pt x="129" y="0"/>
                      <a:pt x="129" y="0"/>
                      <a:pt x="129" y="0"/>
                    </a:cubicBezTo>
                    <a:cubicBezTo>
                      <a:pt x="131" y="0"/>
                      <a:pt x="133" y="2"/>
                      <a:pt x="133" y="4"/>
                    </a:cubicBezTo>
                    <a:cubicBezTo>
                      <a:pt x="133" y="7"/>
                      <a:pt x="131" y="8"/>
                      <a:pt x="129" y="8"/>
                    </a:cubicBezTo>
                    <a:close/>
                  </a:path>
                </a:pathLst>
              </a:custGeom>
              <a:solidFill>
                <a:srgbClr val="0078D4"/>
              </a:solidFill>
              <a:ln w="15875">
                <a:solidFill>
                  <a:srgbClr val="0078D4"/>
                </a:solidFill>
                <a:round/>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sp>
            <p:nvSpPr>
              <p:cNvPr id="126" name="Freeform 16">
                <a:extLst>
                  <a:ext uri="{FF2B5EF4-FFF2-40B4-BE49-F238E27FC236}">
                    <a16:creationId xmlns:a16="http://schemas.microsoft.com/office/drawing/2014/main" id="{BD6F7DE6-5313-4ED7-9762-C12BF2DFC92E}"/>
                  </a:ext>
                </a:extLst>
              </p:cNvPr>
              <p:cNvSpPr>
                <a:spLocks/>
              </p:cNvSpPr>
              <p:nvPr/>
            </p:nvSpPr>
            <p:spPr bwMode="auto">
              <a:xfrm>
                <a:off x="8106593" y="4278732"/>
                <a:ext cx="242782" cy="7781"/>
              </a:xfrm>
              <a:custGeom>
                <a:avLst/>
                <a:gdLst>
                  <a:gd name="T0" fmla="*/ 262 w 266"/>
                  <a:gd name="T1" fmla="*/ 8 h 8"/>
                  <a:gd name="T2" fmla="*/ 4 w 266"/>
                  <a:gd name="T3" fmla="*/ 8 h 8"/>
                  <a:gd name="T4" fmla="*/ 0 w 266"/>
                  <a:gd name="T5" fmla="*/ 4 h 8"/>
                  <a:gd name="T6" fmla="*/ 4 w 266"/>
                  <a:gd name="T7" fmla="*/ 0 h 8"/>
                  <a:gd name="T8" fmla="*/ 262 w 266"/>
                  <a:gd name="T9" fmla="*/ 0 h 8"/>
                  <a:gd name="T10" fmla="*/ 266 w 266"/>
                  <a:gd name="T11" fmla="*/ 4 h 8"/>
                  <a:gd name="T12" fmla="*/ 262 w 266"/>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266" h="8">
                    <a:moveTo>
                      <a:pt x="262" y="8"/>
                    </a:moveTo>
                    <a:cubicBezTo>
                      <a:pt x="4" y="8"/>
                      <a:pt x="4" y="8"/>
                      <a:pt x="4" y="8"/>
                    </a:cubicBezTo>
                    <a:cubicBezTo>
                      <a:pt x="2" y="8"/>
                      <a:pt x="0" y="6"/>
                      <a:pt x="0" y="4"/>
                    </a:cubicBezTo>
                    <a:cubicBezTo>
                      <a:pt x="0" y="2"/>
                      <a:pt x="2" y="0"/>
                      <a:pt x="4" y="0"/>
                    </a:cubicBezTo>
                    <a:cubicBezTo>
                      <a:pt x="262" y="0"/>
                      <a:pt x="262" y="0"/>
                      <a:pt x="262" y="0"/>
                    </a:cubicBezTo>
                    <a:cubicBezTo>
                      <a:pt x="264" y="0"/>
                      <a:pt x="266" y="2"/>
                      <a:pt x="266" y="4"/>
                    </a:cubicBezTo>
                    <a:cubicBezTo>
                      <a:pt x="266" y="6"/>
                      <a:pt x="264" y="8"/>
                      <a:pt x="262" y="8"/>
                    </a:cubicBezTo>
                    <a:close/>
                  </a:path>
                </a:pathLst>
              </a:custGeom>
              <a:solidFill>
                <a:srgbClr val="0078D4"/>
              </a:solidFill>
              <a:ln w="15875">
                <a:solidFill>
                  <a:srgbClr val="0078D4"/>
                </a:solidFill>
                <a:round/>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634">
                  <a:solidFill>
                    <a:schemeClr val="bg1"/>
                  </a:solidFill>
                  <a:latin typeface="Segoe UI"/>
                </a:endParaRPr>
              </a:p>
            </p:txBody>
          </p:sp>
        </p:grpSp>
      </p:grpSp>
      <p:grpSp>
        <p:nvGrpSpPr>
          <p:cNvPr id="14" name="Group 13">
            <a:extLst>
              <a:ext uri="{FF2B5EF4-FFF2-40B4-BE49-F238E27FC236}">
                <a16:creationId xmlns:a16="http://schemas.microsoft.com/office/drawing/2014/main" id="{D422C8C1-1DFE-40A0-B656-C2760A7AE4CA}"/>
              </a:ext>
            </a:extLst>
          </p:cNvPr>
          <p:cNvGrpSpPr/>
          <p:nvPr/>
        </p:nvGrpSpPr>
        <p:grpSpPr>
          <a:xfrm>
            <a:off x="9700684" y="1970074"/>
            <a:ext cx="2061777" cy="3579289"/>
            <a:chOff x="9700684" y="1970074"/>
            <a:chExt cx="2061777" cy="3579289"/>
          </a:xfrm>
        </p:grpSpPr>
        <p:sp>
          <p:nvSpPr>
            <p:cNvPr id="65" name="Rectangle 64">
              <a:extLst>
                <a:ext uri="{FF2B5EF4-FFF2-40B4-BE49-F238E27FC236}">
                  <a16:creationId xmlns:a16="http://schemas.microsoft.com/office/drawing/2014/main" id="{80A97644-201E-4204-904A-C8296AE2BC71}"/>
                </a:ext>
              </a:extLst>
            </p:cNvPr>
            <p:cNvSpPr/>
            <p:nvPr/>
          </p:nvSpPr>
          <p:spPr>
            <a:xfrm>
              <a:off x="9700684" y="1970074"/>
              <a:ext cx="2061777" cy="3579289"/>
            </a:xfrm>
            <a:prstGeom prst="rect">
              <a:avLst/>
            </a:prstGeom>
            <a:noFill/>
            <a:ln w="15875">
              <a:gradFill>
                <a:gsLst>
                  <a:gs pos="0">
                    <a:schemeClr val="accent5"/>
                  </a:gs>
                  <a:gs pos="100000">
                    <a:schemeClr val="tx2"/>
                  </a:gs>
                </a:gsLst>
                <a:lin ang="2700000" scaled="0"/>
              </a:gradFill>
              <a:prstDash val="sysDash"/>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79285" tIns="2151420" rIns="179285" bIns="179285" numCol="1" spcCol="0" rtlCol="0" fromWordArt="0" anchor="t" anchorCtr="0" forceAA="0" compatLnSpc="1">
              <a:prstTxWarp prst="textNoShape">
                <a:avLst/>
              </a:prstTxWarp>
              <a:noAutofit/>
            </a:bodyPr>
            <a:lstStyle/>
            <a:p>
              <a:pPr defTabSz="914225">
                <a:spcAft>
                  <a:spcPts val="588"/>
                </a:spcAft>
                <a:defRPr/>
              </a:pPr>
              <a:r>
                <a:rPr lang="en-US" sz="1400">
                  <a:solidFill>
                    <a:schemeClr val="bg1"/>
                  </a:solidFill>
                  <a:latin typeface="+mj-lt"/>
                </a:rPr>
                <a:t>Simplify development using language skills you already have</a:t>
              </a:r>
            </a:p>
          </p:txBody>
        </p:sp>
        <p:pic>
          <p:nvPicPr>
            <p:cNvPr id="127" name="Graphic 126">
              <a:extLst>
                <a:ext uri="{FF2B5EF4-FFF2-40B4-BE49-F238E27FC236}">
                  <a16:creationId xmlns:a16="http://schemas.microsoft.com/office/drawing/2014/main" id="{0207722D-A3E5-4E70-A49F-48B79CD6F88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329098" y="2699713"/>
              <a:ext cx="804949" cy="804949"/>
            </a:xfrm>
            <a:prstGeom prst="rect">
              <a:avLst/>
            </a:prstGeom>
          </p:spPr>
        </p:pic>
      </p:grpSp>
      <p:sp>
        <p:nvSpPr>
          <p:cNvPr id="4" name="Rectangle 3">
            <a:extLst>
              <a:ext uri="{FF2B5EF4-FFF2-40B4-BE49-F238E27FC236}">
                <a16:creationId xmlns:a16="http://schemas.microsoft.com/office/drawing/2014/main" id="{946B5012-4AFB-4755-B6C5-2C222D5AE0A0}"/>
              </a:ext>
            </a:extLst>
          </p:cNvPr>
          <p:cNvSpPr/>
          <p:nvPr/>
        </p:nvSpPr>
        <p:spPr>
          <a:xfrm>
            <a:off x="455996" y="1096373"/>
            <a:ext cx="7156384" cy="246221"/>
          </a:xfrm>
          <a:prstGeom prst="rect">
            <a:avLst/>
          </a:prstGeom>
        </p:spPr>
        <p:txBody>
          <a:bodyPr wrap="square" lIns="0" tIns="0" rIns="0" bIns="0">
            <a:spAutoFit/>
          </a:bodyPr>
          <a:lstStyle/>
          <a:p>
            <a:r>
              <a:rPr lang="en-US" sz="1600">
                <a:solidFill>
                  <a:schemeClr val="bg1"/>
                </a:solidFill>
              </a:rPr>
              <a:t>Run Azure AI, Azure Services and Custom Services directly on IoT devices</a:t>
            </a:r>
          </a:p>
        </p:txBody>
      </p:sp>
    </p:spTree>
    <p:extLst>
      <p:ext uri="{BB962C8B-B14F-4D97-AF65-F5344CB8AC3E}">
        <p14:creationId xmlns:p14="http://schemas.microsoft.com/office/powerpoint/2010/main" val="2896263762"/>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show="0">
  <p:cSld>
    <p:bg>
      <p:bgPr>
        <a:solidFill>
          <a:schemeClr val="tx1"/>
        </a:solidFill>
        <a:effectLst/>
      </p:bgPr>
    </p:bg>
    <p:spTree>
      <p:nvGrpSpPr>
        <p:cNvPr id="1" name=""/>
        <p:cNvGrpSpPr/>
        <p:nvPr/>
      </p:nvGrpSpPr>
      <p:grpSpPr>
        <a:xfrm>
          <a:off x="0" y="0"/>
          <a:ext cx="0" cy="0"/>
          <a:chOff x="0" y="0"/>
          <a:chExt cx="0" cy="0"/>
        </a:xfrm>
      </p:grpSpPr>
      <p:sp>
        <p:nvSpPr>
          <p:cNvPr id="5" name="Title 16">
            <a:extLst>
              <a:ext uri="{FF2B5EF4-FFF2-40B4-BE49-F238E27FC236}">
                <a16:creationId xmlns:a16="http://schemas.microsoft.com/office/drawing/2014/main" id="{261D7554-1A34-4B7B-B878-D4FE3F86D421}"/>
              </a:ext>
            </a:extLst>
          </p:cNvPr>
          <p:cNvSpPr>
            <a:spLocks noGrp="1"/>
          </p:cNvSpPr>
          <p:nvPr>
            <p:ph type="title"/>
          </p:nvPr>
        </p:nvSpPr>
        <p:spPr>
          <a:xfrm>
            <a:off x="588263" y="457200"/>
            <a:ext cx="11018520" cy="430887"/>
          </a:xfrm>
        </p:spPr>
        <p:txBody>
          <a:bodyPr/>
          <a:lstStyle/>
          <a:p>
            <a:r>
              <a:rPr lang="en-US" sz="2800">
                <a:solidFill>
                  <a:schemeClr val="bg1"/>
                </a:solidFill>
                <a:cs typeface="Segoe UI"/>
              </a:rPr>
              <a:t>Please inform the attendees about Teams functions</a:t>
            </a:r>
            <a:endParaRPr lang="en-US">
              <a:solidFill>
                <a:schemeClr val="bg1"/>
              </a:solidFill>
            </a:endParaRPr>
          </a:p>
        </p:txBody>
      </p:sp>
      <p:grpSp>
        <p:nvGrpSpPr>
          <p:cNvPr id="16" name="Group 15">
            <a:extLst>
              <a:ext uri="{FF2B5EF4-FFF2-40B4-BE49-F238E27FC236}">
                <a16:creationId xmlns:a16="http://schemas.microsoft.com/office/drawing/2014/main" id="{60AB9913-CDAA-4AD7-80ED-85FE512C5CF2}"/>
              </a:ext>
            </a:extLst>
          </p:cNvPr>
          <p:cNvGrpSpPr/>
          <p:nvPr/>
        </p:nvGrpSpPr>
        <p:grpSpPr>
          <a:xfrm>
            <a:off x="598518" y="1178657"/>
            <a:ext cx="5640624" cy="2344023"/>
            <a:chOff x="598518" y="1149507"/>
            <a:chExt cx="5640624" cy="2344023"/>
          </a:xfrm>
        </p:grpSpPr>
        <p:sp>
          <p:nvSpPr>
            <p:cNvPr id="7" name="Textplatzhalter 2">
              <a:extLst>
                <a:ext uri="{FF2B5EF4-FFF2-40B4-BE49-F238E27FC236}">
                  <a16:creationId xmlns:a16="http://schemas.microsoft.com/office/drawing/2014/main" id="{5D615B46-FC03-4E28-83AF-DA4BF8FC7C3D}"/>
                </a:ext>
              </a:extLst>
            </p:cNvPr>
            <p:cNvSpPr txBox="1">
              <a:spLocks/>
            </p:cNvSpPr>
            <p:nvPr/>
          </p:nvSpPr>
          <p:spPr>
            <a:xfrm>
              <a:off x="598518" y="1149507"/>
              <a:ext cx="5123014" cy="1723549"/>
            </a:xfrm>
            <a:prstGeom prst="rect">
              <a:avLst/>
            </a:prstGeom>
            <a:noFill/>
          </p:spPr>
          <p:txBody>
            <a:bodyPr vert="horz" wrap="square" lIns="0" tIns="0" rIns="0" bIns="0" numCol="1"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5750" indent="-285750">
                <a:spcAft>
                  <a:spcPts val="600"/>
                </a:spcAft>
                <a:buSzPct val="110000"/>
                <a:buFont typeface="Arial" panose="05000000000000000000" pitchFamily="2" charset="2"/>
                <a:buChar char="•"/>
              </a:pPr>
              <a:r>
                <a:rPr lang="en-US" sz="1400" spc="-50">
                  <a:ln w="3175">
                    <a:noFill/>
                  </a:ln>
                  <a:solidFill>
                    <a:schemeClr val="bg1"/>
                  </a:solidFill>
                  <a:cs typeface="Segoe UI"/>
                </a:rPr>
                <a:t>Attendees should mute themselves (otherwise please do it yourself in the “attendee” section</a:t>
              </a:r>
            </a:p>
            <a:p>
              <a:pPr marL="285750" indent="-285750">
                <a:spcAft>
                  <a:spcPts val="600"/>
                </a:spcAft>
                <a:buSzPct val="110000"/>
                <a:buFont typeface="Arial" panose="05000000000000000000" pitchFamily="2" charset="2"/>
                <a:buChar char="•"/>
              </a:pPr>
              <a:r>
                <a:rPr lang="en-US" sz="1400" spc="-50">
                  <a:ln w="3175">
                    <a:noFill/>
                  </a:ln>
                  <a:solidFill>
                    <a:schemeClr val="bg1"/>
                  </a:solidFill>
                  <a:cs typeface="Segoe UI"/>
                </a:rPr>
                <a:t>Please inform in the beginning that they could always use the chat (that has to be monitored by you or your proctors – we recommend to have at least one proctor for chat communication only, so that the presenter does not have to do the job in parallel) </a:t>
              </a:r>
            </a:p>
            <a:p>
              <a:pPr marL="285750" indent="-285750">
                <a:spcAft>
                  <a:spcPts val="600"/>
                </a:spcAft>
                <a:buSzPct val="110000"/>
                <a:buFont typeface="Arial" panose="05000000000000000000" pitchFamily="2" charset="2"/>
                <a:buChar char="•"/>
              </a:pPr>
              <a:endParaRPr lang="en-US" sz="1800" spc="-50">
                <a:ln w="3175">
                  <a:noFill/>
                </a:ln>
                <a:solidFill>
                  <a:schemeClr val="tx1"/>
                </a:solidFill>
                <a:cs typeface="Segoe UI"/>
              </a:endParaRPr>
            </a:p>
          </p:txBody>
        </p:sp>
        <p:grpSp>
          <p:nvGrpSpPr>
            <p:cNvPr id="14" name="Group 13">
              <a:extLst>
                <a:ext uri="{FF2B5EF4-FFF2-40B4-BE49-F238E27FC236}">
                  <a16:creationId xmlns:a16="http://schemas.microsoft.com/office/drawing/2014/main" id="{BD173BD5-FDBA-43E3-AB77-D003D25C7193}"/>
                </a:ext>
              </a:extLst>
            </p:cNvPr>
            <p:cNvGrpSpPr/>
            <p:nvPr/>
          </p:nvGrpSpPr>
          <p:grpSpPr>
            <a:xfrm>
              <a:off x="835320" y="2752100"/>
              <a:ext cx="5403822" cy="741430"/>
              <a:chOff x="835320" y="2752100"/>
              <a:chExt cx="5403822" cy="741430"/>
            </a:xfrm>
          </p:grpSpPr>
          <p:pic>
            <p:nvPicPr>
              <p:cNvPr id="4" name="Picture 7">
                <a:extLst>
                  <a:ext uri="{FF2B5EF4-FFF2-40B4-BE49-F238E27FC236}">
                    <a16:creationId xmlns:a16="http://schemas.microsoft.com/office/drawing/2014/main" id="{AD41D0DE-61BE-4B12-8358-E29CCDFA5065}"/>
                  </a:ext>
                </a:extLst>
              </p:cNvPr>
              <p:cNvPicPr>
                <a:picLocks noChangeAspect="1"/>
              </p:cNvPicPr>
              <p:nvPr/>
            </p:nvPicPr>
            <p:blipFill rotWithShape="1">
              <a:blip r:embed="rId2"/>
              <a:srcRect l="62667" t="3709" r="-1539" b="88418"/>
              <a:stretch/>
            </p:blipFill>
            <p:spPr>
              <a:xfrm>
                <a:off x="835320" y="2752100"/>
                <a:ext cx="5403822" cy="741430"/>
              </a:xfrm>
              <a:prstGeom prst="rect">
                <a:avLst/>
              </a:prstGeom>
            </p:spPr>
          </p:pic>
          <p:sp>
            <p:nvSpPr>
              <p:cNvPr id="11" name="Rectangle 10">
                <a:extLst>
                  <a:ext uri="{FF2B5EF4-FFF2-40B4-BE49-F238E27FC236}">
                    <a16:creationId xmlns:a16="http://schemas.microsoft.com/office/drawing/2014/main" id="{E791B61D-9A36-4531-A85B-F335EDF13869}"/>
                  </a:ext>
                </a:extLst>
              </p:cNvPr>
              <p:cNvSpPr/>
              <p:nvPr/>
            </p:nvSpPr>
            <p:spPr bwMode="auto">
              <a:xfrm>
                <a:off x="1349827" y="2794581"/>
                <a:ext cx="612181" cy="605269"/>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8" name="Group 17">
            <a:extLst>
              <a:ext uri="{FF2B5EF4-FFF2-40B4-BE49-F238E27FC236}">
                <a16:creationId xmlns:a16="http://schemas.microsoft.com/office/drawing/2014/main" id="{1768955F-37F1-4FEA-91FF-9AB64E55E051}"/>
              </a:ext>
            </a:extLst>
          </p:cNvPr>
          <p:cNvGrpSpPr/>
          <p:nvPr/>
        </p:nvGrpSpPr>
        <p:grpSpPr>
          <a:xfrm>
            <a:off x="6470470" y="1189696"/>
            <a:ext cx="5403822" cy="1591554"/>
            <a:chOff x="6756752" y="1611686"/>
            <a:chExt cx="5403822" cy="1591554"/>
          </a:xfrm>
        </p:grpSpPr>
        <p:pic>
          <p:nvPicPr>
            <p:cNvPr id="12" name="Picture 7">
              <a:extLst>
                <a:ext uri="{FF2B5EF4-FFF2-40B4-BE49-F238E27FC236}">
                  <a16:creationId xmlns:a16="http://schemas.microsoft.com/office/drawing/2014/main" id="{226C2E02-143C-406D-B86C-D76E051AD877}"/>
                </a:ext>
              </a:extLst>
            </p:cNvPr>
            <p:cNvPicPr>
              <a:picLocks noChangeAspect="1"/>
            </p:cNvPicPr>
            <p:nvPr/>
          </p:nvPicPr>
          <p:blipFill rotWithShape="1">
            <a:blip r:embed="rId2"/>
            <a:srcRect l="62667" t="3709" r="-1539" b="88418"/>
            <a:stretch/>
          </p:blipFill>
          <p:spPr>
            <a:xfrm>
              <a:off x="6756752" y="2407625"/>
              <a:ext cx="5403822" cy="795615"/>
            </a:xfrm>
            <a:prstGeom prst="rect">
              <a:avLst/>
            </a:prstGeom>
          </p:spPr>
        </p:pic>
        <p:sp>
          <p:nvSpPr>
            <p:cNvPr id="13" name="Rectangle 12">
              <a:extLst>
                <a:ext uri="{FF2B5EF4-FFF2-40B4-BE49-F238E27FC236}">
                  <a16:creationId xmlns:a16="http://schemas.microsoft.com/office/drawing/2014/main" id="{BB1F8D4D-4E8D-4824-B5F6-FC4E8D797FF7}"/>
                </a:ext>
              </a:extLst>
            </p:cNvPr>
            <p:cNvSpPr/>
            <p:nvPr/>
          </p:nvSpPr>
          <p:spPr bwMode="auto">
            <a:xfrm>
              <a:off x="7771149" y="2533187"/>
              <a:ext cx="623977" cy="670053"/>
            </a:xfrm>
            <a:prstGeom prst="rect">
              <a:avLst/>
            </a:prstGeom>
            <a:noFill/>
            <a:ln w="28575">
              <a:solidFill>
                <a:srgbClr val="FF0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15" name="Textplatzhalter 2">
              <a:extLst>
                <a:ext uri="{FF2B5EF4-FFF2-40B4-BE49-F238E27FC236}">
                  <a16:creationId xmlns:a16="http://schemas.microsoft.com/office/drawing/2014/main" id="{C0C4686C-638A-4FCA-8440-024DA7881E4D}"/>
                </a:ext>
              </a:extLst>
            </p:cNvPr>
            <p:cNvSpPr txBox="1">
              <a:spLocks/>
            </p:cNvSpPr>
            <p:nvPr/>
          </p:nvSpPr>
          <p:spPr>
            <a:xfrm>
              <a:off x="6756752" y="1611686"/>
              <a:ext cx="5227518" cy="646331"/>
            </a:xfrm>
            <a:prstGeom prst="rect">
              <a:avLst/>
            </a:prstGeom>
            <a:noFill/>
          </p:spPr>
          <p:txBody>
            <a:bodyPr vert="horz" wrap="square" lIns="0" tIns="0" rIns="0" bIns="0" numCol="1"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SzPct val="110000"/>
              </a:pPr>
              <a:r>
                <a:rPr lang="en-US" sz="1400" spc="-50">
                  <a:ln w="3175">
                    <a:noFill/>
                  </a:ln>
                  <a:solidFill>
                    <a:schemeClr val="bg1"/>
                  </a:solidFill>
                  <a:cs typeface="Segoe UI"/>
                </a:rPr>
                <a:t>… or that they could leverage on the ‘Hand’ icon to catch the attention and the presenter will invite them to ask the question on the 2-way audio (attendee has to unmute himself for that)</a:t>
              </a:r>
            </a:p>
          </p:txBody>
        </p:sp>
      </p:grpSp>
      <p:sp>
        <p:nvSpPr>
          <p:cNvPr id="17" name="Textplatzhalter 2">
            <a:extLst>
              <a:ext uri="{FF2B5EF4-FFF2-40B4-BE49-F238E27FC236}">
                <a16:creationId xmlns:a16="http://schemas.microsoft.com/office/drawing/2014/main" id="{B3834E76-F78A-4540-B2C0-C7A0E3B90407}"/>
              </a:ext>
            </a:extLst>
          </p:cNvPr>
          <p:cNvSpPr txBox="1">
            <a:spLocks/>
          </p:cNvSpPr>
          <p:nvPr/>
        </p:nvSpPr>
        <p:spPr>
          <a:xfrm>
            <a:off x="3160025" y="4504799"/>
            <a:ext cx="4067750" cy="784830"/>
          </a:xfrm>
          <a:prstGeom prst="rect">
            <a:avLst/>
          </a:prstGeom>
          <a:noFill/>
        </p:spPr>
        <p:txBody>
          <a:bodyPr vert="horz" wrap="square" lIns="0" tIns="0" rIns="0" bIns="0" numCol="1" rtlCol="0" anchor="t">
            <a:sp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200" kern="1200" spc="0" baseline="0">
                <a:gradFill>
                  <a:gsLst>
                    <a:gs pos="91000">
                      <a:schemeClr val="tx1"/>
                    </a:gs>
                    <a:gs pos="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buSzPct val="110000"/>
            </a:pPr>
            <a:r>
              <a:rPr lang="en-US" sz="1400" spc="-50">
                <a:ln w="3175">
                  <a:noFill/>
                </a:ln>
                <a:solidFill>
                  <a:schemeClr val="bg1"/>
                </a:solidFill>
                <a:cs typeface="Segoe UI"/>
              </a:rPr>
              <a:t>For English subtitles, the attendees could use the option to turn on / turn off live captions</a:t>
            </a:r>
          </a:p>
          <a:p>
            <a:pPr marL="285750" indent="-285750">
              <a:spcAft>
                <a:spcPts val="600"/>
              </a:spcAft>
              <a:buSzPct val="110000"/>
              <a:buFont typeface="Arial" panose="05000000000000000000" pitchFamily="2" charset="2"/>
              <a:buChar char="•"/>
            </a:pPr>
            <a:endParaRPr lang="en-US" sz="1800" spc="-50">
              <a:ln w="3175">
                <a:noFill/>
              </a:ln>
              <a:solidFill>
                <a:schemeClr val="tx1"/>
              </a:solidFill>
              <a:cs typeface="Segoe UI"/>
            </a:endParaRPr>
          </a:p>
        </p:txBody>
      </p:sp>
      <p:pic>
        <p:nvPicPr>
          <p:cNvPr id="19" name="Picture 18" descr="A screenshot of a computer&#10;&#10;Description automatically generated">
            <a:extLst>
              <a:ext uri="{FF2B5EF4-FFF2-40B4-BE49-F238E27FC236}">
                <a16:creationId xmlns:a16="http://schemas.microsoft.com/office/drawing/2014/main" id="{BCB484EF-3281-4D0F-8FA3-EC5241A32A23}"/>
              </a:ext>
            </a:extLst>
          </p:cNvPr>
          <p:cNvPicPr>
            <a:picLocks noChangeAspect="1"/>
          </p:cNvPicPr>
          <p:nvPr/>
        </p:nvPicPr>
        <p:blipFill>
          <a:blip r:embed="rId3"/>
          <a:stretch>
            <a:fillRect/>
          </a:stretch>
        </p:blipFill>
        <p:spPr>
          <a:xfrm>
            <a:off x="7729266" y="3429000"/>
            <a:ext cx="3135443" cy="3156483"/>
          </a:xfrm>
          <a:prstGeom prst="rect">
            <a:avLst/>
          </a:prstGeom>
        </p:spPr>
      </p:pic>
    </p:spTree>
    <p:extLst>
      <p:ext uri="{BB962C8B-B14F-4D97-AF65-F5344CB8AC3E}">
        <p14:creationId xmlns:p14="http://schemas.microsoft.com/office/powerpoint/2010/main" val="19988676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10E5E670-1836-4281-BE98-9A1B99AE0A75}"/>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30" name="Group 29">
            <a:extLst>
              <a:ext uri="{FF2B5EF4-FFF2-40B4-BE49-F238E27FC236}">
                <a16:creationId xmlns:a16="http://schemas.microsoft.com/office/drawing/2014/main" id="{83F79973-F8B8-4E9F-AD23-9785B99A122A}"/>
              </a:ext>
            </a:extLst>
          </p:cNvPr>
          <p:cNvGrpSpPr/>
          <p:nvPr/>
        </p:nvGrpSpPr>
        <p:grpSpPr>
          <a:xfrm>
            <a:off x="2742961" y="2140961"/>
            <a:ext cx="2158607" cy="2612572"/>
            <a:chOff x="2742961" y="2140961"/>
            <a:chExt cx="2158607" cy="2612572"/>
          </a:xfrm>
        </p:grpSpPr>
        <p:sp>
          <p:nvSpPr>
            <p:cNvPr id="31" name="Rectangle 30">
              <a:extLst>
                <a:ext uri="{FF2B5EF4-FFF2-40B4-BE49-F238E27FC236}">
                  <a16:creationId xmlns:a16="http://schemas.microsoft.com/office/drawing/2014/main" id="{0D069C0F-F5CC-468E-9091-5BA259C573BF}"/>
                </a:ext>
              </a:extLst>
            </p:cNvPr>
            <p:cNvSpPr/>
            <p:nvPr/>
          </p:nvSpPr>
          <p:spPr bwMode="auto">
            <a:xfrm>
              <a:off x="2742961"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Prepare for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future innovation</a:t>
              </a:r>
            </a:p>
          </p:txBody>
        </p:sp>
        <p:grpSp>
          <p:nvGrpSpPr>
            <p:cNvPr id="36" name="Graphic 44">
              <a:extLst>
                <a:ext uri="{FF2B5EF4-FFF2-40B4-BE49-F238E27FC236}">
                  <a16:creationId xmlns:a16="http://schemas.microsoft.com/office/drawing/2014/main" id="{230D2CA0-58D0-4E6C-8EA1-28A52CD66B0C}"/>
                </a:ext>
              </a:extLst>
            </p:cNvPr>
            <p:cNvGrpSpPr/>
            <p:nvPr/>
          </p:nvGrpSpPr>
          <p:grpSpPr>
            <a:xfrm>
              <a:off x="4120025" y="3864533"/>
              <a:ext cx="583987" cy="740101"/>
              <a:chOff x="4120025" y="3846286"/>
              <a:chExt cx="583987" cy="740101"/>
            </a:xfrm>
          </p:grpSpPr>
          <p:sp>
            <p:nvSpPr>
              <p:cNvPr id="39" name="Freeform: Shape 38">
                <a:extLst>
                  <a:ext uri="{FF2B5EF4-FFF2-40B4-BE49-F238E27FC236}">
                    <a16:creationId xmlns:a16="http://schemas.microsoft.com/office/drawing/2014/main" id="{EFA9D61B-7039-4C2A-AC8C-88AB41999728}"/>
                  </a:ext>
                </a:extLst>
              </p:cNvPr>
              <p:cNvSpPr/>
              <p:nvPr/>
            </p:nvSpPr>
            <p:spPr>
              <a:xfrm>
                <a:off x="4120025" y="3846286"/>
                <a:ext cx="583987" cy="583985"/>
              </a:xfrm>
              <a:custGeom>
                <a:avLst/>
                <a:gdLst>
                  <a:gd name="connsiteX0" fmla="*/ 291993 w 583987"/>
                  <a:gd name="connsiteY0" fmla="*/ 0 h 583985"/>
                  <a:gd name="connsiteX1" fmla="*/ 0 w 583987"/>
                  <a:gd name="connsiteY1" fmla="*/ 291993 h 583985"/>
                  <a:gd name="connsiteX2" fmla="*/ 291993 w 583987"/>
                  <a:gd name="connsiteY2" fmla="*/ 583986 h 583985"/>
                  <a:gd name="connsiteX3" fmla="*/ 583986 w 583987"/>
                  <a:gd name="connsiteY3" fmla="*/ 291993 h 583985"/>
                  <a:gd name="connsiteX4" fmla="*/ 291993 w 583987"/>
                  <a:gd name="connsiteY4" fmla="*/ 0 h 583985"/>
                  <a:gd name="connsiteX5" fmla="*/ 389709 w 583987"/>
                  <a:gd name="connsiteY5" fmla="*/ 233594 h 583985"/>
                  <a:gd name="connsiteX6" fmla="*/ 346344 w 583987"/>
                  <a:gd name="connsiteY6" fmla="*/ 220296 h 583985"/>
                  <a:gd name="connsiteX7" fmla="*/ 317434 w 583987"/>
                  <a:gd name="connsiteY7" fmla="*/ 185603 h 583985"/>
                  <a:gd name="connsiteX8" fmla="*/ 312808 w 583987"/>
                  <a:gd name="connsiteY8" fmla="*/ 140504 h 583985"/>
                  <a:gd name="connsiteX9" fmla="*/ 334202 w 583987"/>
                  <a:gd name="connsiteY9" fmla="*/ 100607 h 583985"/>
                  <a:gd name="connsiteX10" fmla="*/ 374098 w 583987"/>
                  <a:gd name="connsiteY10" fmla="*/ 79214 h 583985"/>
                  <a:gd name="connsiteX11" fmla="*/ 419198 w 583987"/>
                  <a:gd name="connsiteY11" fmla="*/ 83840 h 583985"/>
                  <a:gd name="connsiteX12" fmla="*/ 453890 w 583987"/>
                  <a:gd name="connsiteY12" fmla="*/ 112750 h 583985"/>
                  <a:gd name="connsiteX13" fmla="*/ 467189 w 583987"/>
                  <a:gd name="connsiteY13" fmla="*/ 156115 h 583985"/>
                  <a:gd name="connsiteX14" fmla="*/ 444639 w 583987"/>
                  <a:gd name="connsiteY14" fmla="*/ 211044 h 583985"/>
                  <a:gd name="connsiteX15" fmla="*/ 389709 w 583987"/>
                  <a:gd name="connsiteY15" fmla="*/ 233594 h 5839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83987" h="583985">
                    <a:moveTo>
                      <a:pt x="291993" y="0"/>
                    </a:moveTo>
                    <a:cubicBezTo>
                      <a:pt x="130674" y="0"/>
                      <a:pt x="0" y="130674"/>
                      <a:pt x="0" y="291993"/>
                    </a:cubicBezTo>
                    <a:cubicBezTo>
                      <a:pt x="0" y="453312"/>
                      <a:pt x="130674" y="583986"/>
                      <a:pt x="291993" y="583986"/>
                    </a:cubicBezTo>
                    <a:cubicBezTo>
                      <a:pt x="453312" y="583986"/>
                      <a:pt x="583986" y="453312"/>
                      <a:pt x="583986" y="291993"/>
                    </a:cubicBezTo>
                    <a:cubicBezTo>
                      <a:pt x="584564" y="130674"/>
                      <a:pt x="453312" y="0"/>
                      <a:pt x="291993" y="0"/>
                    </a:cubicBezTo>
                    <a:close/>
                    <a:moveTo>
                      <a:pt x="389709" y="233594"/>
                    </a:moveTo>
                    <a:cubicBezTo>
                      <a:pt x="374098" y="233594"/>
                      <a:pt x="359065" y="228969"/>
                      <a:pt x="346344" y="220296"/>
                    </a:cubicBezTo>
                    <a:cubicBezTo>
                      <a:pt x="333624" y="211623"/>
                      <a:pt x="323794" y="199480"/>
                      <a:pt x="317434" y="185603"/>
                    </a:cubicBezTo>
                    <a:cubicBezTo>
                      <a:pt x="311652" y="171148"/>
                      <a:pt x="309917" y="155537"/>
                      <a:pt x="312808" y="140504"/>
                    </a:cubicBezTo>
                    <a:cubicBezTo>
                      <a:pt x="315699" y="125470"/>
                      <a:pt x="323216" y="111593"/>
                      <a:pt x="334202" y="100607"/>
                    </a:cubicBezTo>
                    <a:cubicBezTo>
                      <a:pt x="345188" y="89622"/>
                      <a:pt x="359065" y="82105"/>
                      <a:pt x="374098" y="79214"/>
                    </a:cubicBezTo>
                    <a:cubicBezTo>
                      <a:pt x="389131" y="76323"/>
                      <a:pt x="404743" y="77479"/>
                      <a:pt x="419198" y="83840"/>
                    </a:cubicBezTo>
                    <a:cubicBezTo>
                      <a:pt x="433653" y="89622"/>
                      <a:pt x="445795" y="99451"/>
                      <a:pt x="453890" y="112750"/>
                    </a:cubicBezTo>
                    <a:cubicBezTo>
                      <a:pt x="462563" y="125470"/>
                      <a:pt x="467189" y="140504"/>
                      <a:pt x="467189" y="156115"/>
                    </a:cubicBezTo>
                    <a:cubicBezTo>
                      <a:pt x="467189" y="176930"/>
                      <a:pt x="459094" y="196589"/>
                      <a:pt x="444639" y="211044"/>
                    </a:cubicBezTo>
                    <a:cubicBezTo>
                      <a:pt x="430184" y="225500"/>
                      <a:pt x="409947" y="233594"/>
                      <a:pt x="389709" y="233594"/>
                    </a:cubicBezTo>
                    <a:close/>
                  </a:path>
                </a:pathLst>
              </a:custGeom>
              <a:solidFill>
                <a:srgbClr val="50E6FF"/>
              </a:solidFill>
              <a:ln w="5753" cap="flat">
                <a:noFill/>
                <a:prstDash val="solid"/>
                <a:miter/>
              </a:ln>
            </p:spPr>
            <p:txBody>
              <a:bodyPr rtlCol="0" anchor="ctr"/>
              <a:lstStyle/>
              <a:p>
                <a:endParaRPr lang="en-US">
                  <a:solidFill>
                    <a:schemeClr val="bg2"/>
                  </a:solidFill>
                </a:endParaRPr>
              </a:p>
            </p:txBody>
          </p:sp>
          <p:sp>
            <p:nvSpPr>
              <p:cNvPr id="41" name="Freeform: Shape 40">
                <a:extLst>
                  <a:ext uri="{FF2B5EF4-FFF2-40B4-BE49-F238E27FC236}">
                    <a16:creationId xmlns:a16="http://schemas.microsoft.com/office/drawing/2014/main" id="{6B8DE377-9625-4F4E-A7C5-D337D2A2E97C}"/>
                  </a:ext>
                </a:extLst>
              </p:cNvPr>
              <p:cNvSpPr/>
              <p:nvPr/>
            </p:nvSpPr>
            <p:spPr>
              <a:xfrm>
                <a:off x="4176688" y="4041718"/>
                <a:ext cx="444060" cy="247471"/>
              </a:xfrm>
              <a:custGeom>
                <a:avLst/>
                <a:gdLst>
                  <a:gd name="connsiteX0" fmla="*/ 389709 w 444060"/>
                  <a:gd name="connsiteY0" fmla="*/ 56086 h 247471"/>
                  <a:gd name="connsiteX1" fmla="*/ 308761 w 444060"/>
                  <a:gd name="connsiteY1" fmla="*/ 137613 h 247471"/>
                  <a:gd name="connsiteX2" fmla="*/ 225500 w 444060"/>
                  <a:gd name="connsiteY2" fmla="*/ 54929 h 247471"/>
                  <a:gd name="connsiteX3" fmla="*/ 170570 w 444060"/>
                  <a:gd name="connsiteY3" fmla="*/ 0 h 247471"/>
                  <a:gd name="connsiteX4" fmla="*/ 0 w 444060"/>
                  <a:gd name="connsiteY4" fmla="*/ 169992 h 247471"/>
                  <a:gd name="connsiteX5" fmla="*/ 54929 w 444060"/>
                  <a:gd name="connsiteY5" fmla="*/ 224921 h 247471"/>
                  <a:gd name="connsiteX6" fmla="*/ 169992 w 444060"/>
                  <a:gd name="connsiteY6" fmla="*/ 109859 h 247471"/>
                  <a:gd name="connsiteX7" fmla="*/ 252675 w 444060"/>
                  <a:gd name="connsiteY7" fmla="*/ 192542 h 247471"/>
                  <a:gd name="connsiteX8" fmla="*/ 307605 w 444060"/>
                  <a:gd name="connsiteY8" fmla="*/ 247471 h 247471"/>
                  <a:gd name="connsiteX9" fmla="*/ 444061 w 444060"/>
                  <a:gd name="connsiteY9" fmla="*/ 111015 h 247471"/>
                  <a:gd name="connsiteX10" fmla="*/ 389709 w 444060"/>
                  <a:gd name="connsiteY10" fmla="*/ 56086 h 2474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44060" h="247471">
                    <a:moveTo>
                      <a:pt x="389709" y="56086"/>
                    </a:moveTo>
                    <a:lnTo>
                      <a:pt x="308761" y="137613"/>
                    </a:lnTo>
                    <a:lnTo>
                      <a:pt x="225500" y="54929"/>
                    </a:lnTo>
                    <a:lnTo>
                      <a:pt x="170570" y="0"/>
                    </a:lnTo>
                    <a:lnTo>
                      <a:pt x="0" y="169992"/>
                    </a:lnTo>
                    <a:lnTo>
                      <a:pt x="54929" y="224921"/>
                    </a:lnTo>
                    <a:lnTo>
                      <a:pt x="169992" y="109859"/>
                    </a:lnTo>
                    <a:lnTo>
                      <a:pt x="252675" y="192542"/>
                    </a:lnTo>
                    <a:lnTo>
                      <a:pt x="307605" y="247471"/>
                    </a:lnTo>
                    <a:lnTo>
                      <a:pt x="444061" y="111015"/>
                    </a:lnTo>
                    <a:lnTo>
                      <a:pt x="389709" y="56086"/>
                    </a:lnTo>
                    <a:close/>
                  </a:path>
                </a:pathLst>
              </a:custGeom>
              <a:solidFill>
                <a:srgbClr val="0078D4"/>
              </a:solidFill>
              <a:ln w="5753" cap="flat">
                <a:noFill/>
                <a:prstDash val="solid"/>
                <a:miter/>
              </a:ln>
            </p:spPr>
            <p:txBody>
              <a:bodyPr rtlCol="0" anchor="ctr"/>
              <a:lstStyle/>
              <a:p>
                <a:endParaRPr lang="en-US">
                  <a:solidFill>
                    <a:schemeClr val="bg2"/>
                  </a:solidFill>
                </a:endParaRPr>
              </a:p>
            </p:txBody>
          </p:sp>
          <p:sp>
            <p:nvSpPr>
              <p:cNvPr id="42" name="Freeform: Shape 41">
                <a:extLst>
                  <a:ext uri="{FF2B5EF4-FFF2-40B4-BE49-F238E27FC236}">
                    <a16:creationId xmlns:a16="http://schemas.microsoft.com/office/drawing/2014/main" id="{AA1EB7B7-1649-4FC8-8D1D-52179AC893EF}"/>
                  </a:ext>
                </a:extLst>
              </p:cNvPr>
              <p:cNvSpPr/>
              <p:nvPr/>
            </p:nvSpPr>
            <p:spPr>
              <a:xfrm>
                <a:off x="4198082" y="4392110"/>
                <a:ext cx="428449" cy="194276"/>
              </a:xfrm>
              <a:custGeom>
                <a:avLst/>
                <a:gdLst>
                  <a:gd name="connsiteX0" fmla="*/ 0 w 428449"/>
                  <a:gd name="connsiteY0" fmla="*/ 194277 h 194276"/>
                  <a:gd name="connsiteX1" fmla="*/ 116797 w 428449"/>
                  <a:gd name="connsiteY1" fmla="*/ 0 h 194276"/>
                  <a:gd name="connsiteX2" fmla="*/ 311652 w 428449"/>
                  <a:gd name="connsiteY2" fmla="*/ 0 h 194276"/>
                  <a:gd name="connsiteX3" fmla="*/ 428449 w 428449"/>
                  <a:gd name="connsiteY3" fmla="*/ 194277 h 194276"/>
                  <a:gd name="connsiteX4" fmla="*/ 0 w 428449"/>
                  <a:gd name="connsiteY4" fmla="*/ 194277 h 1942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8449" h="194276">
                    <a:moveTo>
                      <a:pt x="0" y="194277"/>
                    </a:moveTo>
                    <a:lnTo>
                      <a:pt x="116797" y="0"/>
                    </a:lnTo>
                    <a:lnTo>
                      <a:pt x="311652" y="0"/>
                    </a:lnTo>
                    <a:lnTo>
                      <a:pt x="428449" y="194277"/>
                    </a:lnTo>
                    <a:lnTo>
                      <a:pt x="0" y="194277"/>
                    </a:lnTo>
                    <a:close/>
                  </a:path>
                </a:pathLst>
              </a:custGeom>
              <a:solidFill>
                <a:schemeClr val="tx2"/>
              </a:solidFill>
              <a:ln w="5753" cap="flat">
                <a:noFill/>
                <a:prstDash val="solid"/>
                <a:miter/>
              </a:ln>
            </p:spPr>
            <p:txBody>
              <a:bodyPr rtlCol="0" anchor="ctr"/>
              <a:lstStyle/>
              <a:p>
                <a:endParaRPr lang="en-US">
                  <a:solidFill>
                    <a:schemeClr val="bg2"/>
                  </a:solidFill>
                </a:endParaRPr>
              </a:p>
            </p:txBody>
          </p:sp>
        </p:grpSp>
      </p:grpSp>
      <p:grpSp>
        <p:nvGrpSpPr>
          <p:cNvPr id="43" name="Group 42">
            <a:extLst>
              <a:ext uri="{FF2B5EF4-FFF2-40B4-BE49-F238E27FC236}">
                <a16:creationId xmlns:a16="http://schemas.microsoft.com/office/drawing/2014/main" id="{8CAEFD26-92BB-4935-954F-B24C689B9FA3}"/>
              </a:ext>
            </a:extLst>
          </p:cNvPr>
          <p:cNvGrpSpPr/>
          <p:nvPr/>
        </p:nvGrpSpPr>
        <p:grpSpPr>
          <a:xfrm>
            <a:off x="455995" y="2140961"/>
            <a:ext cx="2158607" cy="2612572"/>
            <a:chOff x="455995" y="2140961"/>
            <a:chExt cx="2158607" cy="2612572"/>
          </a:xfrm>
        </p:grpSpPr>
        <p:sp>
          <p:nvSpPr>
            <p:cNvPr id="45" name="Rectangle 44">
              <a:extLst>
                <a:ext uri="{FF2B5EF4-FFF2-40B4-BE49-F238E27FC236}">
                  <a16:creationId xmlns:a16="http://schemas.microsoft.com/office/drawing/2014/main" id="{439916FA-1BA2-41B9-9D1C-5D1D30847CB4}"/>
                </a:ext>
              </a:extLst>
            </p:cNvPr>
            <p:cNvSpPr/>
            <p:nvPr/>
          </p:nvSpPr>
          <p:spPr bwMode="auto">
            <a:xfrm>
              <a:off x="455995"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2"/>
                  </a:solidFill>
                  <a:latin typeface="Segoe UI Semibold"/>
                  <a:cs typeface="Segoe UI" pitchFamily="34" charset="0"/>
                </a:rPr>
                <a:t>Develop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with choice</a:t>
              </a:r>
            </a:p>
          </p:txBody>
        </p:sp>
        <p:grpSp>
          <p:nvGrpSpPr>
            <p:cNvPr id="46" name="Graphic 54">
              <a:extLst>
                <a:ext uri="{FF2B5EF4-FFF2-40B4-BE49-F238E27FC236}">
                  <a16:creationId xmlns:a16="http://schemas.microsoft.com/office/drawing/2014/main" id="{94455486-9092-498F-BBDB-32A70CB28546}"/>
                </a:ext>
              </a:extLst>
            </p:cNvPr>
            <p:cNvGrpSpPr/>
            <p:nvPr/>
          </p:nvGrpSpPr>
          <p:grpSpPr>
            <a:xfrm>
              <a:off x="1851758" y="3841207"/>
              <a:ext cx="477142" cy="763428"/>
              <a:chOff x="1851758" y="3841207"/>
              <a:chExt cx="477142" cy="763428"/>
            </a:xfrm>
          </p:grpSpPr>
          <p:sp>
            <p:nvSpPr>
              <p:cNvPr id="47" name="Freeform: Shape 46">
                <a:extLst>
                  <a:ext uri="{FF2B5EF4-FFF2-40B4-BE49-F238E27FC236}">
                    <a16:creationId xmlns:a16="http://schemas.microsoft.com/office/drawing/2014/main" id="{63B505B1-CDF4-4E8A-BB29-799690428616}"/>
                  </a:ext>
                </a:extLst>
              </p:cNvPr>
              <p:cNvSpPr/>
              <p:nvPr/>
            </p:nvSpPr>
            <p:spPr>
              <a:xfrm>
                <a:off x="2233471" y="3984349"/>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ABBEBD60-ED86-422C-96EF-557951370749}"/>
                  </a:ext>
                </a:extLst>
              </p:cNvPr>
              <p:cNvSpPr/>
              <p:nvPr/>
            </p:nvSpPr>
            <p:spPr>
              <a:xfrm>
                <a:off x="2185757" y="3841207"/>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49" name="Freeform: Shape 48">
                <a:extLst>
                  <a:ext uri="{FF2B5EF4-FFF2-40B4-BE49-F238E27FC236}">
                    <a16:creationId xmlns:a16="http://schemas.microsoft.com/office/drawing/2014/main" id="{EE7490C5-2DEB-48FF-8F15-79C696A8EA11}"/>
                  </a:ext>
                </a:extLst>
              </p:cNvPr>
              <p:cNvSpPr/>
              <p:nvPr/>
            </p:nvSpPr>
            <p:spPr>
              <a:xfrm>
                <a:off x="2185757" y="4246778"/>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53" name="Freeform: Shape 52">
                <a:extLst>
                  <a:ext uri="{FF2B5EF4-FFF2-40B4-BE49-F238E27FC236}">
                    <a16:creationId xmlns:a16="http://schemas.microsoft.com/office/drawing/2014/main" id="{33B42B6D-10A2-43E0-86D3-F0A00615E54B}"/>
                  </a:ext>
                </a:extLst>
              </p:cNvPr>
              <p:cNvSpPr/>
              <p:nvPr/>
            </p:nvSpPr>
            <p:spPr>
              <a:xfrm>
                <a:off x="1923329" y="3995681"/>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9361B025-C28C-4EA3-9715-1D977C079C56}"/>
                  </a:ext>
                </a:extLst>
              </p:cNvPr>
              <p:cNvSpPr/>
              <p:nvPr/>
            </p:nvSpPr>
            <p:spPr>
              <a:xfrm>
                <a:off x="1875697" y="4413778"/>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55" name="Freeform: Shape 54">
                <a:extLst>
                  <a:ext uri="{FF2B5EF4-FFF2-40B4-BE49-F238E27FC236}">
                    <a16:creationId xmlns:a16="http://schemas.microsoft.com/office/drawing/2014/main" id="{040FBE1E-A80A-40AA-BB57-36C89D64ADDD}"/>
                  </a:ext>
                </a:extLst>
              </p:cNvPr>
              <p:cNvSpPr/>
              <p:nvPr/>
            </p:nvSpPr>
            <p:spPr>
              <a:xfrm>
                <a:off x="1851758" y="3841803"/>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63" name="Group 62">
            <a:extLst>
              <a:ext uri="{FF2B5EF4-FFF2-40B4-BE49-F238E27FC236}">
                <a16:creationId xmlns:a16="http://schemas.microsoft.com/office/drawing/2014/main" id="{98A18472-0B44-46F5-A8C1-AE305841BEE7}"/>
              </a:ext>
            </a:extLst>
          </p:cNvPr>
          <p:cNvGrpSpPr/>
          <p:nvPr/>
        </p:nvGrpSpPr>
        <p:grpSpPr>
          <a:xfrm>
            <a:off x="5029927" y="2140961"/>
            <a:ext cx="2158607" cy="2612572"/>
            <a:chOff x="5029927" y="2140961"/>
            <a:chExt cx="2158607" cy="2612572"/>
          </a:xfrm>
        </p:grpSpPr>
        <p:sp>
          <p:nvSpPr>
            <p:cNvPr id="64" name="Rectangle 63">
              <a:extLst>
                <a:ext uri="{FF2B5EF4-FFF2-40B4-BE49-F238E27FC236}">
                  <a16:creationId xmlns:a16="http://schemas.microsoft.com/office/drawing/2014/main" id="{928C01A7-A245-428C-B1EF-149E42E135EF}"/>
                </a:ext>
              </a:extLst>
            </p:cNvPr>
            <p:cNvSpPr/>
            <p:nvPr/>
          </p:nvSpPr>
          <p:spPr bwMode="auto">
            <a:xfrm>
              <a:off x="5029927"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Secure data everywhere</a:t>
              </a:r>
            </a:p>
          </p:txBody>
        </p:sp>
        <p:grpSp>
          <p:nvGrpSpPr>
            <p:cNvPr id="65" name="Graphic 66">
              <a:extLst>
                <a:ext uri="{FF2B5EF4-FFF2-40B4-BE49-F238E27FC236}">
                  <a16:creationId xmlns:a16="http://schemas.microsoft.com/office/drawing/2014/main" id="{21E7CA1D-CE00-4764-B439-6E0786834BCD}"/>
                </a:ext>
              </a:extLst>
            </p:cNvPr>
            <p:cNvGrpSpPr/>
            <p:nvPr/>
          </p:nvGrpSpPr>
          <p:grpSpPr>
            <a:xfrm>
              <a:off x="6332529" y="3851879"/>
              <a:ext cx="701004" cy="752756"/>
              <a:chOff x="6332529" y="3851879"/>
              <a:chExt cx="701004" cy="752756"/>
            </a:xfrm>
          </p:grpSpPr>
          <p:sp>
            <p:nvSpPr>
              <p:cNvPr id="66" name="Freeform: Shape 65">
                <a:extLst>
                  <a:ext uri="{FF2B5EF4-FFF2-40B4-BE49-F238E27FC236}">
                    <a16:creationId xmlns:a16="http://schemas.microsoft.com/office/drawing/2014/main" id="{68B71969-F480-4F6F-8C69-F710B8446913}"/>
                  </a:ext>
                </a:extLst>
              </p:cNvPr>
              <p:cNvSpPr/>
              <p:nvPr/>
            </p:nvSpPr>
            <p:spPr>
              <a:xfrm>
                <a:off x="6438973" y="4010075"/>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67" name="Freeform: Shape 66">
                <a:extLst>
                  <a:ext uri="{FF2B5EF4-FFF2-40B4-BE49-F238E27FC236}">
                    <a16:creationId xmlns:a16="http://schemas.microsoft.com/office/drawing/2014/main" id="{34109ADC-3B47-4AE5-BC94-5E3DD8CEF067}"/>
                  </a:ext>
                </a:extLst>
              </p:cNvPr>
              <p:cNvSpPr/>
              <p:nvPr/>
            </p:nvSpPr>
            <p:spPr>
              <a:xfrm>
                <a:off x="6332529" y="4265894"/>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68" name="Freeform: Shape 67">
                <a:extLst>
                  <a:ext uri="{FF2B5EF4-FFF2-40B4-BE49-F238E27FC236}">
                    <a16:creationId xmlns:a16="http://schemas.microsoft.com/office/drawing/2014/main" id="{AFA73670-75E5-4C02-AC2D-1AAB77849FCF}"/>
                  </a:ext>
                </a:extLst>
              </p:cNvPr>
              <p:cNvSpPr/>
              <p:nvPr/>
            </p:nvSpPr>
            <p:spPr>
              <a:xfrm>
                <a:off x="6696557" y="3851879"/>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69" name="Group 68">
            <a:extLst>
              <a:ext uri="{FF2B5EF4-FFF2-40B4-BE49-F238E27FC236}">
                <a16:creationId xmlns:a16="http://schemas.microsoft.com/office/drawing/2014/main" id="{BFAFBCDA-34F0-4CD7-9EE4-6CD6E875719D}"/>
              </a:ext>
            </a:extLst>
          </p:cNvPr>
          <p:cNvGrpSpPr/>
          <p:nvPr/>
        </p:nvGrpSpPr>
        <p:grpSpPr>
          <a:xfrm>
            <a:off x="7316893" y="2140961"/>
            <a:ext cx="2158607" cy="2612572"/>
            <a:chOff x="7316893" y="2140961"/>
            <a:chExt cx="2158607" cy="2612572"/>
          </a:xfrm>
        </p:grpSpPr>
        <p:sp>
          <p:nvSpPr>
            <p:cNvPr id="70" name="Rectangle 69">
              <a:extLst>
                <a:ext uri="{FF2B5EF4-FFF2-40B4-BE49-F238E27FC236}">
                  <a16:creationId xmlns:a16="http://schemas.microsoft.com/office/drawing/2014/main" id="{6BEFCB14-08CD-407C-AE49-3DDA3272BBAC}"/>
                </a:ext>
              </a:extLst>
            </p:cNvPr>
            <p:cNvSpPr/>
            <p:nvPr/>
          </p:nvSpPr>
          <p:spPr bwMode="auto">
            <a:xfrm>
              <a:off x="7316893" y="214096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2"/>
                  </a:solidFill>
                  <a:latin typeface="Segoe UI Semibold"/>
                  <a:cs typeface="Segoe UI" pitchFamily="34" charset="0"/>
                </a:rPr>
                <a:t>Power </a:t>
              </a:r>
              <a:br>
                <a:rPr lang="en-US" sz="2000">
                  <a:solidFill>
                    <a:schemeClr val="bg2"/>
                  </a:solidFill>
                  <a:latin typeface="Segoe UI Semibold"/>
                  <a:cs typeface="Segoe UI" pitchFamily="34" charset="0"/>
                </a:rPr>
              </a:br>
              <a:r>
                <a:rPr lang="en-US" sz="2000">
                  <a:solidFill>
                    <a:schemeClr val="bg2"/>
                  </a:solidFill>
                  <a:latin typeface="Segoe UI Semibold"/>
                  <a:cs typeface="Segoe UI" pitchFamily="34" charset="0"/>
                </a:rPr>
                <a:t>the Edge</a:t>
              </a:r>
            </a:p>
          </p:txBody>
        </p:sp>
        <p:grpSp>
          <p:nvGrpSpPr>
            <p:cNvPr id="71" name="Graphic 3">
              <a:extLst>
                <a:ext uri="{FF2B5EF4-FFF2-40B4-BE49-F238E27FC236}">
                  <a16:creationId xmlns:a16="http://schemas.microsoft.com/office/drawing/2014/main" id="{30BDD99C-0C90-49E0-A2DD-2DA8C25D2A34}"/>
                </a:ext>
              </a:extLst>
            </p:cNvPr>
            <p:cNvGrpSpPr/>
            <p:nvPr/>
          </p:nvGrpSpPr>
          <p:grpSpPr>
            <a:xfrm>
              <a:off x="8544934" y="3841207"/>
              <a:ext cx="763427" cy="763427"/>
              <a:chOff x="8544934" y="3841207"/>
              <a:chExt cx="763427" cy="763427"/>
            </a:xfrm>
          </p:grpSpPr>
          <p:grpSp>
            <p:nvGrpSpPr>
              <p:cNvPr id="72" name="Graphic 3">
                <a:extLst>
                  <a:ext uri="{FF2B5EF4-FFF2-40B4-BE49-F238E27FC236}">
                    <a16:creationId xmlns:a16="http://schemas.microsoft.com/office/drawing/2014/main" id="{F06FD9BF-44DC-4AB3-BC70-0137C81C6C86}"/>
                  </a:ext>
                </a:extLst>
              </p:cNvPr>
              <p:cNvGrpSpPr/>
              <p:nvPr/>
            </p:nvGrpSpPr>
            <p:grpSpPr>
              <a:xfrm>
                <a:off x="8748315" y="4043992"/>
                <a:ext cx="357259" cy="357856"/>
                <a:chOff x="8748315" y="4043992"/>
                <a:chExt cx="357259" cy="357856"/>
              </a:xfrm>
              <a:solidFill>
                <a:srgbClr val="0078D4"/>
              </a:solidFill>
            </p:grpSpPr>
            <p:sp>
              <p:nvSpPr>
                <p:cNvPr id="74" name="Freeform: Shape 73">
                  <a:extLst>
                    <a:ext uri="{FF2B5EF4-FFF2-40B4-BE49-F238E27FC236}">
                      <a16:creationId xmlns:a16="http://schemas.microsoft.com/office/drawing/2014/main" id="{14CA68A4-DD45-4E15-91C6-07DEDE6875D8}"/>
                    </a:ext>
                  </a:extLst>
                </p:cNvPr>
                <p:cNvSpPr/>
                <p:nvPr/>
              </p:nvSpPr>
              <p:spPr>
                <a:xfrm>
                  <a:off x="8790065" y="4043992"/>
                  <a:ext cx="315510" cy="214713"/>
                </a:xfrm>
                <a:custGeom>
                  <a:avLst/>
                  <a:gdLst>
                    <a:gd name="connsiteX0" fmla="*/ 0 w 315510"/>
                    <a:gd name="connsiteY0" fmla="*/ 214714 h 214713"/>
                    <a:gd name="connsiteX1" fmla="*/ 100796 w 315510"/>
                    <a:gd name="connsiteY1" fmla="*/ 214714 h 214713"/>
                    <a:gd name="connsiteX2" fmla="*/ 315510 w 315510"/>
                    <a:gd name="connsiteY2" fmla="*/ 596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596"/>
                      </a:lnTo>
                      <a:lnTo>
                        <a:pt x="214714" y="0"/>
                      </a:lnTo>
                      <a:close/>
                    </a:path>
                  </a:pathLst>
                </a:custGeom>
                <a:solidFill>
                  <a:schemeClr val="accent5"/>
                </a:solidFill>
                <a:ln w="5953" cap="flat">
                  <a:noFill/>
                  <a:prstDash val="solid"/>
                  <a:miter/>
                </a:ln>
              </p:spPr>
              <p:txBody>
                <a:bodyPr rtlCol="0" anchor="ctr"/>
                <a:lstStyle/>
                <a:p>
                  <a:endParaRPr lang="en-US"/>
                </a:p>
              </p:txBody>
            </p:sp>
            <p:sp>
              <p:nvSpPr>
                <p:cNvPr id="75" name="Freeform: Shape 74">
                  <a:extLst>
                    <a:ext uri="{FF2B5EF4-FFF2-40B4-BE49-F238E27FC236}">
                      <a16:creationId xmlns:a16="http://schemas.microsoft.com/office/drawing/2014/main" id="{2758E383-938A-40C8-9868-7187B0424516}"/>
                    </a:ext>
                  </a:extLst>
                </p:cNvPr>
                <p:cNvSpPr/>
                <p:nvPr/>
              </p:nvSpPr>
              <p:spPr>
                <a:xfrm>
                  <a:off x="8748315" y="4187134"/>
                  <a:ext cx="315510" cy="214713"/>
                </a:xfrm>
                <a:custGeom>
                  <a:avLst/>
                  <a:gdLst>
                    <a:gd name="connsiteX0" fmla="*/ 0 w 315510"/>
                    <a:gd name="connsiteY0" fmla="*/ 214714 h 214713"/>
                    <a:gd name="connsiteX1" fmla="*/ 100796 w 315510"/>
                    <a:gd name="connsiteY1" fmla="*/ 214714 h 214713"/>
                    <a:gd name="connsiteX2" fmla="*/ 315510 w 315510"/>
                    <a:gd name="connsiteY2" fmla="*/ 0 h 214713"/>
                    <a:gd name="connsiteX3" fmla="*/ 214714 w 315510"/>
                    <a:gd name="connsiteY3" fmla="*/ 0 h 214713"/>
                  </a:gdLst>
                  <a:ahLst/>
                  <a:cxnLst>
                    <a:cxn ang="0">
                      <a:pos x="connsiteX0" y="connsiteY0"/>
                    </a:cxn>
                    <a:cxn ang="0">
                      <a:pos x="connsiteX1" y="connsiteY1"/>
                    </a:cxn>
                    <a:cxn ang="0">
                      <a:pos x="connsiteX2" y="connsiteY2"/>
                    </a:cxn>
                    <a:cxn ang="0">
                      <a:pos x="connsiteX3" y="connsiteY3"/>
                    </a:cxn>
                  </a:cxnLst>
                  <a:rect l="l" t="t" r="r" b="b"/>
                  <a:pathLst>
                    <a:path w="315510" h="214713">
                      <a:moveTo>
                        <a:pt x="0" y="214714"/>
                      </a:moveTo>
                      <a:lnTo>
                        <a:pt x="100796" y="214714"/>
                      </a:lnTo>
                      <a:lnTo>
                        <a:pt x="315510" y="0"/>
                      </a:lnTo>
                      <a:lnTo>
                        <a:pt x="214714" y="0"/>
                      </a:lnTo>
                      <a:close/>
                    </a:path>
                  </a:pathLst>
                </a:custGeom>
                <a:solidFill>
                  <a:schemeClr val="accent5"/>
                </a:solidFill>
                <a:ln w="5953" cap="flat">
                  <a:noFill/>
                  <a:prstDash val="solid"/>
                  <a:miter/>
                </a:ln>
              </p:spPr>
              <p:txBody>
                <a:bodyPr rtlCol="0" anchor="ctr"/>
                <a:lstStyle/>
                <a:p>
                  <a:endParaRPr lang="en-US"/>
                </a:p>
              </p:txBody>
            </p:sp>
          </p:grpSp>
          <p:sp>
            <p:nvSpPr>
              <p:cNvPr id="73" name="Freeform: Shape 72">
                <a:extLst>
                  <a:ext uri="{FF2B5EF4-FFF2-40B4-BE49-F238E27FC236}">
                    <a16:creationId xmlns:a16="http://schemas.microsoft.com/office/drawing/2014/main" id="{45363E66-029A-42BC-8CC9-206E0708C2A0}"/>
                  </a:ext>
                </a:extLst>
              </p:cNvPr>
              <p:cNvSpPr/>
              <p:nvPr/>
            </p:nvSpPr>
            <p:spPr>
              <a:xfrm>
                <a:off x="8544934" y="3841207"/>
                <a:ext cx="763427" cy="763427"/>
              </a:xfrm>
              <a:custGeom>
                <a:avLst/>
                <a:gdLst>
                  <a:gd name="connsiteX0" fmla="*/ 381714 w 763427"/>
                  <a:gd name="connsiteY0" fmla="*/ 0 h 763427"/>
                  <a:gd name="connsiteX1" fmla="*/ 0 w 763427"/>
                  <a:gd name="connsiteY1" fmla="*/ 381714 h 763427"/>
                  <a:gd name="connsiteX2" fmla="*/ 381714 w 763427"/>
                  <a:gd name="connsiteY2" fmla="*/ 763427 h 763427"/>
                  <a:gd name="connsiteX3" fmla="*/ 763427 w 763427"/>
                  <a:gd name="connsiteY3" fmla="*/ 381714 h 763427"/>
                  <a:gd name="connsiteX4" fmla="*/ 381714 w 763427"/>
                  <a:gd name="connsiteY4" fmla="*/ 0 h 763427"/>
                  <a:gd name="connsiteX5" fmla="*/ 381714 w 763427"/>
                  <a:gd name="connsiteY5" fmla="*/ 692452 h 763427"/>
                  <a:gd name="connsiteX6" fmla="*/ 71571 w 763427"/>
                  <a:gd name="connsiteY6" fmla="*/ 382906 h 763427"/>
                  <a:gd name="connsiteX7" fmla="*/ 381714 w 763427"/>
                  <a:gd name="connsiteY7" fmla="*/ 73361 h 763427"/>
                  <a:gd name="connsiteX8" fmla="*/ 691856 w 763427"/>
                  <a:gd name="connsiteY8" fmla="*/ 382906 h 763427"/>
                  <a:gd name="connsiteX9" fmla="*/ 381714 w 763427"/>
                  <a:gd name="connsiteY9" fmla="*/ 692452 h 763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63427" h="763427">
                    <a:moveTo>
                      <a:pt x="381714" y="0"/>
                    </a:moveTo>
                    <a:cubicBezTo>
                      <a:pt x="171175" y="0"/>
                      <a:pt x="0" y="171175"/>
                      <a:pt x="0" y="381714"/>
                    </a:cubicBezTo>
                    <a:cubicBezTo>
                      <a:pt x="0" y="592252"/>
                      <a:pt x="171175" y="763427"/>
                      <a:pt x="381714" y="763427"/>
                    </a:cubicBezTo>
                    <a:cubicBezTo>
                      <a:pt x="592252" y="763427"/>
                      <a:pt x="763427" y="592252"/>
                      <a:pt x="763427" y="381714"/>
                    </a:cubicBezTo>
                    <a:cubicBezTo>
                      <a:pt x="763427" y="171175"/>
                      <a:pt x="592252" y="0"/>
                      <a:pt x="381714" y="0"/>
                    </a:cubicBezTo>
                    <a:close/>
                    <a:moveTo>
                      <a:pt x="381714" y="692452"/>
                    </a:moveTo>
                    <a:cubicBezTo>
                      <a:pt x="210539" y="692452"/>
                      <a:pt x="71571" y="554081"/>
                      <a:pt x="71571" y="382906"/>
                    </a:cubicBezTo>
                    <a:cubicBezTo>
                      <a:pt x="71571" y="211732"/>
                      <a:pt x="210539" y="73361"/>
                      <a:pt x="381714" y="73361"/>
                    </a:cubicBezTo>
                    <a:cubicBezTo>
                      <a:pt x="552888" y="73361"/>
                      <a:pt x="691856" y="211732"/>
                      <a:pt x="691856" y="382906"/>
                    </a:cubicBezTo>
                    <a:cubicBezTo>
                      <a:pt x="691856" y="553485"/>
                      <a:pt x="552888" y="692452"/>
                      <a:pt x="381714" y="692452"/>
                    </a:cubicBezTo>
                    <a:close/>
                  </a:path>
                </a:pathLst>
              </a:custGeom>
              <a:solidFill>
                <a:schemeClr val="accent4"/>
              </a:solidFill>
              <a:ln w="5953" cap="flat">
                <a:noFill/>
                <a:prstDash val="solid"/>
                <a:miter/>
              </a:ln>
            </p:spPr>
            <p:txBody>
              <a:bodyPr rtlCol="0" anchor="ctr"/>
              <a:lstStyle/>
              <a:p>
                <a:endParaRPr lang="en-US"/>
              </a:p>
            </p:txBody>
          </p:sp>
        </p:grpSp>
      </p:grpSp>
      <p:grpSp>
        <p:nvGrpSpPr>
          <p:cNvPr id="11" name="Group 10">
            <a:extLst>
              <a:ext uri="{FF2B5EF4-FFF2-40B4-BE49-F238E27FC236}">
                <a16:creationId xmlns:a16="http://schemas.microsoft.com/office/drawing/2014/main" id="{504D7E8C-7055-4460-94FB-01CB3208199D}"/>
              </a:ext>
            </a:extLst>
          </p:cNvPr>
          <p:cNvGrpSpPr/>
          <p:nvPr/>
        </p:nvGrpSpPr>
        <p:grpSpPr>
          <a:xfrm>
            <a:off x="9603857" y="1299821"/>
            <a:ext cx="2158607" cy="4302256"/>
            <a:chOff x="9603857" y="1299821"/>
            <a:chExt cx="2158607" cy="4302256"/>
          </a:xfrm>
        </p:grpSpPr>
        <p:grpSp>
          <p:nvGrpSpPr>
            <p:cNvPr id="76" name="Group 75">
              <a:extLst>
                <a:ext uri="{FF2B5EF4-FFF2-40B4-BE49-F238E27FC236}">
                  <a16:creationId xmlns:a16="http://schemas.microsoft.com/office/drawing/2014/main" id="{296A2103-28FD-47B5-8E92-9589C75A8302}"/>
                </a:ext>
              </a:extLst>
            </p:cNvPr>
            <p:cNvGrpSpPr/>
            <p:nvPr/>
          </p:nvGrpSpPr>
          <p:grpSpPr>
            <a:xfrm>
              <a:off x="9603857" y="1299821"/>
              <a:ext cx="2158607" cy="4302256"/>
              <a:chOff x="455995" y="1299821"/>
              <a:chExt cx="2158607" cy="4302256"/>
            </a:xfrm>
          </p:grpSpPr>
          <p:sp>
            <p:nvSpPr>
              <p:cNvPr id="77" name="Rectangle 76">
                <a:extLst>
                  <a:ext uri="{FF2B5EF4-FFF2-40B4-BE49-F238E27FC236}">
                    <a16:creationId xmlns:a16="http://schemas.microsoft.com/office/drawing/2014/main" id="{8E58F653-BBEE-4AC6-8B0A-A5E946478E13}"/>
                  </a:ext>
                </a:extLst>
              </p:cNvPr>
              <p:cNvSpPr/>
              <p:nvPr/>
            </p:nvSpPr>
            <p:spPr bwMode="auto">
              <a:xfrm>
                <a:off x="455995" y="3912394"/>
                <a:ext cx="2158607" cy="1689683"/>
              </a:xfrm>
              <a:prstGeom prst="rect">
                <a:avLst/>
              </a:prstGeom>
              <a:gradFill flip="none" rotWithShape="1">
                <a:gsLst>
                  <a:gs pos="0">
                    <a:schemeClr val="accent3"/>
                  </a:gs>
                  <a:gs pos="100000">
                    <a:schemeClr val="tx2"/>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Partner network</a:t>
                </a:r>
              </a:p>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Azure Marketplace</a:t>
                </a:r>
              </a:p>
              <a:p>
                <a:pPr marL="0" marR="0" lvl="0" indent="0" algn="ctr" defTabSz="672273" rtl="0" eaLnBrk="1" fontAlgn="base" latinLnBrk="0" hangingPunct="1">
                  <a:lnSpc>
                    <a:spcPct val="100000"/>
                  </a:lnSpc>
                  <a:spcBef>
                    <a:spcPts val="588"/>
                  </a:spcBef>
                  <a:spcAft>
                    <a:spcPts val="0"/>
                  </a:spcAft>
                  <a:buClrTx/>
                  <a:buSzTx/>
                  <a:buFontTx/>
                  <a:buNone/>
                  <a:tabLst/>
                  <a:defRPr/>
                </a:pPr>
                <a:r>
                  <a:rPr kumimoji="0" lang="en-US" sz="1600" b="0" i="0" u="none" strike="noStrike" kern="1200" cap="none" spc="0" normalizeH="0" baseline="0" noProof="0">
                    <a:ln>
                      <a:noFill/>
                    </a:ln>
                    <a:solidFill>
                      <a:srgbClr val="FFFFFF"/>
                    </a:solidFill>
                    <a:effectLst/>
                    <a:uLnTx/>
                    <a:uFillTx/>
                    <a:latin typeface="Segoe UI Semibold"/>
                    <a:ea typeface="+mn-ea"/>
                    <a:cs typeface="Segoe UI" pitchFamily="34" charset="0"/>
                  </a:rPr>
                  <a:t>Datacenters </a:t>
                </a:r>
              </a:p>
            </p:txBody>
          </p:sp>
          <p:sp>
            <p:nvSpPr>
              <p:cNvPr id="78" name="Rectangle 77">
                <a:extLst>
                  <a:ext uri="{FF2B5EF4-FFF2-40B4-BE49-F238E27FC236}">
                    <a16:creationId xmlns:a16="http://schemas.microsoft.com/office/drawing/2014/main" id="{4191BC1F-4D4F-4C0A-B3FD-07E069C941D5}"/>
                  </a:ext>
                </a:extLst>
              </p:cNvPr>
              <p:cNvSpPr/>
              <p:nvPr/>
            </p:nvSpPr>
            <p:spPr bwMode="auto">
              <a:xfrm>
                <a:off x="455995" y="1299821"/>
                <a:ext cx="2158607" cy="4302255"/>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672273" rtl="0" eaLnBrk="1" fontAlgn="base" latinLnBrk="0" hangingPunct="1">
                  <a:lnSpc>
                    <a:spcPct val="100000"/>
                  </a:lnSpc>
                  <a:spcBef>
                    <a:spcPts val="588"/>
                  </a:spcBef>
                  <a:spcAft>
                    <a:spcPts val="0"/>
                  </a:spcAft>
                  <a:buClrTx/>
                  <a:buSzTx/>
                  <a:buFontTx/>
                  <a:buNone/>
                  <a:tabLst/>
                  <a:defRPr/>
                </a:pP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Scale </a:t>
                </a:r>
                <a:b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br>
                <a:r>
                  <a:rPr kumimoji="0" lang="en-US" sz="2000" b="0" i="0" u="none" strike="noStrike" kern="1200" cap="none" spc="0" normalizeH="0" baseline="0" noProof="0">
                    <a:ln>
                      <a:noFill/>
                    </a:ln>
                    <a:solidFill>
                      <a:schemeClr val="bg1"/>
                    </a:solidFill>
                    <a:effectLst/>
                    <a:uLnTx/>
                    <a:uFillTx/>
                    <a:latin typeface="Segoe UI Semibold"/>
                    <a:ea typeface="+mn-ea"/>
                    <a:cs typeface="Segoe UI" pitchFamily="34" charset="0"/>
                  </a:rPr>
                  <a:t>globally </a:t>
                </a:r>
              </a:p>
            </p:txBody>
          </p:sp>
        </p:grpSp>
        <p:grpSp>
          <p:nvGrpSpPr>
            <p:cNvPr id="10" name="Group 9">
              <a:extLst>
                <a:ext uri="{FF2B5EF4-FFF2-40B4-BE49-F238E27FC236}">
                  <a16:creationId xmlns:a16="http://schemas.microsoft.com/office/drawing/2014/main" id="{81E0ACD2-40EE-452D-AD38-95E5FDFADA45}"/>
                </a:ext>
              </a:extLst>
            </p:cNvPr>
            <p:cNvGrpSpPr/>
            <p:nvPr/>
          </p:nvGrpSpPr>
          <p:grpSpPr>
            <a:xfrm>
              <a:off x="10900461" y="3031716"/>
              <a:ext cx="680268" cy="680268"/>
              <a:chOff x="10900461" y="3031716"/>
              <a:chExt cx="680268" cy="680268"/>
            </a:xfrm>
          </p:grpSpPr>
          <p:sp>
            <p:nvSpPr>
              <p:cNvPr id="7" name="Freeform: Shape 6">
                <a:extLst>
                  <a:ext uri="{FF2B5EF4-FFF2-40B4-BE49-F238E27FC236}">
                    <a16:creationId xmlns:a16="http://schemas.microsoft.com/office/drawing/2014/main" id="{C1B800EC-27D2-4F8B-AD40-D6D38CB83545}"/>
                  </a:ext>
                </a:extLst>
              </p:cNvPr>
              <p:cNvSpPr/>
              <p:nvPr/>
            </p:nvSpPr>
            <p:spPr>
              <a:xfrm>
                <a:off x="10900461" y="3393108"/>
                <a:ext cx="318875" cy="318875"/>
              </a:xfrm>
              <a:custGeom>
                <a:avLst/>
                <a:gdLst>
                  <a:gd name="connsiteX0" fmla="*/ 0 w 318875"/>
                  <a:gd name="connsiteY0" fmla="*/ 0 h 318875"/>
                  <a:gd name="connsiteX1" fmla="*/ 318876 w 318875"/>
                  <a:gd name="connsiteY1" fmla="*/ 0 h 318875"/>
                  <a:gd name="connsiteX2" fmla="*/ 318876 w 318875"/>
                  <a:gd name="connsiteY2" fmla="*/ 318876 h 318875"/>
                  <a:gd name="connsiteX3" fmla="*/ 0 w 318875"/>
                  <a:gd name="connsiteY3" fmla="*/ 318876 h 318875"/>
                </a:gdLst>
                <a:ahLst/>
                <a:cxnLst>
                  <a:cxn ang="0">
                    <a:pos x="connsiteX0" y="connsiteY0"/>
                  </a:cxn>
                  <a:cxn ang="0">
                    <a:pos x="connsiteX1" y="connsiteY1"/>
                  </a:cxn>
                  <a:cxn ang="0">
                    <a:pos x="connsiteX2" y="connsiteY2"/>
                  </a:cxn>
                  <a:cxn ang="0">
                    <a:pos x="connsiteX3" y="connsiteY3"/>
                  </a:cxn>
                </a:cxnLst>
                <a:rect l="l" t="t" r="r" b="b"/>
                <a:pathLst>
                  <a:path w="318875" h="318875">
                    <a:moveTo>
                      <a:pt x="0" y="0"/>
                    </a:moveTo>
                    <a:lnTo>
                      <a:pt x="318876" y="0"/>
                    </a:lnTo>
                    <a:lnTo>
                      <a:pt x="318876" y="318876"/>
                    </a:lnTo>
                    <a:lnTo>
                      <a:pt x="0" y="318876"/>
                    </a:lnTo>
                    <a:close/>
                  </a:path>
                </a:pathLst>
              </a:custGeom>
              <a:solidFill>
                <a:schemeClr val="accent5"/>
              </a:solidFill>
              <a:ln w="5283" cap="flat">
                <a:noFill/>
                <a:prstDash val="solid"/>
                <a:miter/>
              </a:ln>
            </p:spPr>
            <p:txBody>
              <a:bodyPr rtlCol="0" anchor="ctr"/>
              <a:lstStyle/>
              <a:p>
                <a:endParaRPr lang="en-US"/>
              </a:p>
            </p:txBody>
          </p:sp>
          <p:sp>
            <p:nvSpPr>
              <p:cNvPr id="8" name="Freeform: Shape 7">
                <a:extLst>
                  <a:ext uri="{FF2B5EF4-FFF2-40B4-BE49-F238E27FC236}">
                    <a16:creationId xmlns:a16="http://schemas.microsoft.com/office/drawing/2014/main" id="{5AD8D330-4F60-4FCF-B013-E740F2D1269D}"/>
                  </a:ext>
                </a:extLst>
              </p:cNvPr>
              <p:cNvSpPr/>
              <p:nvPr/>
            </p:nvSpPr>
            <p:spPr>
              <a:xfrm>
                <a:off x="10900461" y="3031716"/>
                <a:ext cx="680268" cy="297617"/>
              </a:xfrm>
              <a:custGeom>
                <a:avLst/>
                <a:gdLst>
                  <a:gd name="connsiteX0" fmla="*/ 0 w 680268"/>
                  <a:gd name="connsiteY0" fmla="*/ 0 h 297617"/>
                  <a:gd name="connsiteX1" fmla="*/ 680268 w 680268"/>
                  <a:gd name="connsiteY1" fmla="*/ 0 h 297617"/>
                  <a:gd name="connsiteX2" fmla="*/ 680268 w 680268"/>
                  <a:gd name="connsiteY2" fmla="*/ 297617 h 297617"/>
                  <a:gd name="connsiteX3" fmla="*/ 0 w 680268"/>
                  <a:gd name="connsiteY3" fmla="*/ 297617 h 297617"/>
                </a:gdLst>
                <a:ahLst/>
                <a:cxnLst>
                  <a:cxn ang="0">
                    <a:pos x="connsiteX0" y="connsiteY0"/>
                  </a:cxn>
                  <a:cxn ang="0">
                    <a:pos x="connsiteX1" y="connsiteY1"/>
                  </a:cxn>
                  <a:cxn ang="0">
                    <a:pos x="connsiteX2" y="connsiteY2"/>
                  </a:cxn>
                  <a:cxn ang="0">
                    <a:pos x="connsiteX3" y="connsiteY3"/>
                  </a:cxn>
                </a:cxnLst>
                <a:rect l="l" t="t" r="r" b="b"/>
                <a:pathLst>
                  <a:path w="680268" h="297617">
                    <a:moveTo>
                      <a:pt x="0" y="0"/>
                    </a:moveTo>
                    <a:lnTo>
                      <a:pt x="680268" y="0"/>
                    </a:lnTo>
                    <a:lnTo>
                      <a:pt x="680268" y="297617"/>
                    </a:lnTo>
                    <a:lnTo>
                      <a:pt x="0" y="297617"/>
                    </a:lnTo>
                    <a:close/>
                  </a:path>
                </a:pathLst>
              </a:custGeom>
              <a:solidFill>
                <a:schemeClr val="tx2"/>
              </a:solidFill>
              <a:ln w="5283" cap="flat">
                <a:noFill/>
                <a:prstDash val="solid"/>
                <a:miter/>
              </a:ln>
            </p:spPr>
            <p:txBody>
              <a:bodyPr rtlCol="0" anchor="ctr"/>
              <a:lstStyle/>
              <a:p>
                <a:endParaRPr lang="en-US"/>
              </a:p>
            </p:txBody>
          </p:sp>
          <p:sp>
            <p:nvSpPr>
              <p:cNvPr id="9" name="Freeform: Shape 8">
                <a:extLst>
                  <a:ext uri="{FF2B5EF4-FFF2-40B4-BE49-F238E27FC236}">
                    <a16:creationId xmlns:a16="http://schemas.microsoft.com/office/drawing/2014/main" id="{B79AD1C3-F80F-4819-88FD-7A793C909F5A}"/>
                  </a:ext>
                </a:extLst>
              </p:cNvPr>
              <p:cNvSpPr/>
              <p:nvPr/>
            </p:nvSpPr>
            <p:spPr>
              <a:xfrm>
                <a:off x="11283111" y="3031716"/>
                <a:ext cx="297617" cy="680268"/>
              </a:xfrm>
              <a:custGeom>
                <a:avLst/>
                <a:gdLst>
                  <a:gd name="connsiteX0" fmla="*/ 0 w 297617"/>
                  <a:gd name="connsiteY0" fmla="*/ 0 h 680268"/>
                  <a:gd name="connsiteX1" fmla="*/ 297617 w 297617"/>
                  <a:gd name="connsiteY1" fmla="*/ 0 h 680268"/>
                  <a:gd name="connsiteX2" fmla="*/ 297617 w 297617"/>
                  <a:gd name="connsiteY2" fmla="*/ 680268 h 680268"/>
                  <a:gd name="connsiteX3" fmla="*/ 0 w 297617"/>
                  <a:gd name="connsiteY3" fmla="*/ 680268 h 680268"/>
                </a:gdLst>
                <a:ahLst/>
                <a:cxnLst>
                  <a:cxn ang="0">
                    <a:pos x="connsiteX0" y="connsiteY0"/>
                  </a:cxn>
                  <a:cxn ang="0">
                    <a:pos x="connsiteX1" y="connsiteY1"/>
                  </a:cxn>
                  <a:cxn ang="0">
                    <a:pos x="connsiteX2" y="connsiteY2"/>
                  </a:cxn>
                  <a:cxn ang="0">
                    <a:pos x="connsiteX3" y="connsiteY3"/>
                  </a:cxn>
                </a:cxnLst>
                <a:rect l="l" t="t" r="r" b="b"/>
                <a:pathLst>
                  <a:path w="297617" h="680268">
                    <a:moveTo>
                      <a:pt x="0" y="0"/>
                    </a:moveTo>
                    <a:lnTo>
                      <a:pt x="297617" y="0"/>
                    </a:lnTo>
                    <a:lnTo>
                      <a:pt x="297617" y="680268"/>
                    </a:lnTo>
                    <a:lnTo>
                      <a:pt x="0" y="680268"/>
                    </a:lnTo>
                    <a:close/>
                  </a:path>
                </a:pathLst>
              </a:custGeom>
              <a:solidFill>
                <a:schemeClr val="tx2"/>
              </a:solidFill>
              <a:ln w="5283"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9977353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fade">
                                      <p:cBhvr>
                                        <p:cTn id="7" dur="500"/>
                                        <p:tgtEl>
                                          <p:spTgt spid="43"/>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43"/>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30"/>
                                        </p:tgtEl>
                                        <p:attrNameLst>
                                          <p:attrName>style.visibility</p:attrName>
                                        </p:attrNameLst>
                                      </p:cBhvr>
                                      <p:to>
                                        <p:strVal val="visible"/>
                                      </p:to>
                                    </p:set>
                                    <p:animEffect transition="in" filter="fade">
                                      <p:cBhvr>
                                        <p:cTn id="12" dur="500"/>
                                        <p:tgtEl>
                                          <p:spTgt spid="30"/>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30"/>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63"/>
                                        </p:tgtEl>
                                        <p:attrNameLst>
                                          <p:attrName>style.visibility</p:attrName>
                                        </p:attrNameLst>
                                      </p:cBhvr>
                                      <p:to>
                                        <p:strVal val="visible"/>
                                      </p:to>
                                    </p:set>
                                    <p:animEffect transition="in" filter="fade">
                                      <p:cBhvr>
                                        <p:cTn id="17" dur="500"/>
                                        <p:tgtEl>
                                          <p:spTgt spid="63"/>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63"/>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69"/>
                                        </p:tgtEl>
                                        <p:attrNameLst>
                                          <p:attrName>style.visibility</p:attrName>
                                        </p:attrNameLst>
                                      </p:cBhvr>
                                      <p:to>
                                        <p:strVal val="visible"/>
                                      </p:to>
                                    </p:set>
                                    <p:animEffect transition="in" filter="fade">
                                      <p:cBhvr>
                                        <p:cTn id="22" dur="500"/>
                                        <p:tgtEl>
                                          <p:spTgt spid="69"/>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69"/>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3" name="Oval 12">
            <a:extLst>
              <a:ext uri="{FF2B5EF4-FFF2-40B4-BE49-F238E27FC236}">
                <a16:creationId xmlns:a16="http://schemas.microsoft.com/office/drawing/2014/main" id="{B5F2A45F-A84E-4012-88DE-B4D5C5163D92}"/>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84" name="Rectangle 183">
            <a:extLst>
              <a:ext uri="{FF2B5EF4-FFF2-40B4-BE49-F238E27FC236}">
                <a16:creationId xmlns:a16="http://schemas.microsoft.com/office/drawing/2014/main" id="{1E791277-6B4B-4DFD-862E-C2BD5B371C7F}"/>
              </a:ext>
            </a:extLst>
          </p:cNvPr>
          <p:cNvSpPr/>
          <p:nvPr/>
        </p:nvSpPr>
        <p:spPr bwMode="auto">
          <a:xfrm>
            <a:off x="455995" y="1505043"/>
            <a:ext cx="1568504" cy="4939310"/>
          </a:xfrm>
          <a:prstGeom prst="rect">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672273" fontAlgn="base">
              <a:spcBef>
                <a:spcPts val="588"/>
              </a:spcBef>
            </a:pPr>
            <a:endParaRPr lang="en-US" sz="1600" err="1">
              <a:solidFill>
                <a:srgbClr val="FFFFFF"/>
              </a:solidFill>
              <a:latin typeface="Segoe UI Semibold"/>
              <a:cs typeface="Segoe UI" pitchFamily="34" charset="0"/>
            </a:endParaRPr>
          </a:p>
        </p:txBody>
      </p:sp>
      <p:pic>
        <p:nvPicPr>
          <p:cNvPr id="8" name="Graphic 7">
            <a:extLst>
              <a:ext uri="{FF2B5EF4-FFF2-40B4-BE49-F238E27FC236}">
                <a16:creationId xmlns:a16="http://schemas.microsoft.com/office/drawing/2014/main" id="{B054E15D-B227-42A2-A2BB-ABA527DD3A9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404579" y="2943801"/>
            <a:ext cx="458235" cy="458235"/>
          </a:xfrm>
          <a:prstGeom prst="rect">
            <a:avLst/>
          </a:prstGeom>
        </p:spPr>
      </p:pic>
      <p:sp>
        <p:nvSpPr>
          <p:cNvPr id="3" name="Title 2">
            <a:extLst>
              <a:ext uri="{FF2B5EF4-FFF2-40B4-BE49-F238E27FC236}">
                <a16:creationId xmlns:a16="http://schemas.microsoft.com/office/drawing/2014/main" id="{436C3750-DC90-4024-93C7-CA917BD9E841}"/>
              </a:ext>
            </a:extLst>
          </p:cNvPr>
          <p:cNvSpPr>
            <a:spLocks noGrp="1"/>
          </p:cNvSpPr>
          <p:nvPr>
            <p:ph type="title"/>
          </p:nvPr>
        </p:nvSpPr>
        <p:spPr>
          <a:xfrm>
            <a:off x="455995" y="620428"/>
            <a:ext cx="11306469" cy="397545"/>
          </a:xfrm>
        </p:spPr>
        <p:txBody>
          <a:bodyPr/>
          <a:lstStyle/>
          <a:p>
            <a:r>
              <a:rPr lang="en-US" sz="2800">
                <a:solidFill>
                  <a:schemeClr val="bg1"/>
                </a:solidFill>
              </a:rPr>
              <a:t>Microsoft’s comprehensive IoT product portfolio </a:t>
            </a:r>
          </a:p>
        </p:txBody>
      </p:sp>
      <p:sp>
        <p:nvSpPr>
          <p:cNvPr id="185" name="Rectangle 184">
            <a:extLst>
              <a:ext uri="{FF2B5EF4-FFF2-40B4-BE49-F238E27FC236}">
                <a16:creationId xmlns:a16="http://schemas.microsoft.com/office/drawing/2014/main" id="{90DDDE8A-B55D-4148-8A7A-AC8736B4A340}"/>
              </a:ext>
            </a:extLst>
          </p:cNvPr>
          <p:cNvSpPr/>
          <p:nvPr/>
        </p:nvSpPr>
        <p:spPr bwMode="auto">
          <a:xfrm>
            <a:off x="2451508" y="1932444"/>
            <a:ext cx="2120541"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Azure IoT </a:t>
            </a:r>
            <a:br>
              <a:rPr lang="en-US" sz="1400">
                <a:solidFill>
                  <a:schemeClr val="accent5"/>
                </a:solidFill>
                <a:latin typeface="+mj-lt"/>
              </a:rPr>
            </a:br>
            <a:r>
              <a:rPr lang="en-US" sz="1400">
                <a:solidFill>
                  <a:schemeClr val="accent5"/>
                </a:solidFill>
                <a:latin typeface="+mj-lt"/>
              </a:rPr>
              <a:t>priority v</a:t>
            </a:r>
            <a:r>
              <a:rPr lang="en-US" sz="1400" err="1">
                <a:solidFill>
                  <a:schemeClr val="accent5"/>
                </a:solidFill>
                <a:latin typeface="+mj-lt"/>
              </a:rPr>
              <a:t>erticals</a:t>
            </a:r>
            <a:endParaRPr lang="en-US" sz="1400">
              <a:solidFill>
                <a:schemeClr val="accent5"/>
              </a:solidFill>
              <a:latin typeface="+mj-lt"/>
            </a:endParaRPr>
          </a:p>
        </p:txBody>
      </p:sp>
      <p:sp>
        <p:nvSpPr>
          <p:cNvPr id="186" name="Rectangle 185">
            <a:extLst>
              <a:ext uri="{FF2B5EF4-FFF2-40B4-BE49-F238E27FC236}">
                <a16:creationId xmlns:a16="http://schemas.microsoft.com/office/drawing/2014/main" id="{6E0B70F8-E132-4396-A38F-33D02A5CA384}"/>
              </a:ext>
            </a:extLst>
          </p:cNvPr>
          <p:cNvSpPr/>
          <p:nvPr/>
        </p:nvSpPr>
        <p:spPr bwMode="auto">
          <a:xfrm>
            <a:off x="2451507" y="4284010"/>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Azure </a:t>
            </a:r>
          </a:p>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Services for IoT</a:t>
            </a:r>
          </a:p>
        </p:txBody>
      </p:sp>
      <p:sp>
        <p:nvSpPr>
          <p:cNvPr id="187" name="Rectangle 186">
            <a:extLst>
              <a:ext uri="{FF2B5EF4-FFF2-40B4-BE49-F238E27FC236}">
                <a16:creationId xmlns:a16="http://schemas.microsoft.com/office/drawing/2014/main" id="{CECEC308-CF71-43C8-8E4F-DAC60B7EE8F0}"/>
              </a:ext>
            </a:extLst>
          </p:cNvPr>
          <p:cNvSpPr/>
          <p:nvPr/>
        </p:nvSpPr>
        <p:spPr>
          <a:xfrm>
            <a:off x="4404579" y="3787894"/>
            <a:ext cx="7939872" cy="1373420"/>
          </a:xfrm>
          <a:prstGeom prst="rect">
            <a:avLst/>
          </a:prstGeom>
        </p:spPr>
        <p:txBody>
          <a:bodyPr wrap="square" lIns="91427" numCol="3" anchor="ctr">
            <a:noAutofit/>
          </a:bodyPr>
          <a:lstStyle/>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IoT Hub</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IoT Hub Device</a:t>
            </a:r>
            <a:br>
              <a:rPr lang="en-US" sz="1200">
                <a:solidFill>
                  <a:schemeClr val="bg1"/>
                </a:solidFill>
              </a:rPr>
            </a:br>
            <a:r>
              <a:rPr lang="en-US" sz="1200">
                <a:solidFill>
                  <a:schemeClr val="bg1"/>
                </a:solidFill>
              </a:rPr>
              <a:t>Provisioning Service</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Digital Twins</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Time Series Insights</a:t>
            </a:r>
          </a:p>
          <a:p>
            <a:pPr marL="0" marR="0" lvl="0" indent="0" algn="l" defTabSz="931834" rtl="0" eaLnBrk="1" fontAlgn="base" latinLnBrk="0" hangingPunct="1">
              <a:lnSpc>
                <a:spcPct val="90000"/>
              </a:lnSpc>
              <a:spcBef>
                <a:spcPct val="0"/>
              </a:spcBef>
              <a:spcAft>
                <a:spcPts val="400"/>
              </a:spcAft>
              <a:buClrTx/>
              <a:buSzTx/>
              <a:buFontTx/>
              <a:buNone/>
              <a:tabLst/>
              <a:defRPr/>
            </a:pPr>
            <a:r>
              <a:rPr lang="en-US" sz="1200">
                <a:solidFill>
                  <a:schemeClr val="bg1"/>
                </a:solidFill>
              </a:rPr>
              <a:t>Azure Maps</a:t>
            </a:r>
          </a:p>
          <a:p>
            <a:pPr defTabSz="931834" fontAlgn="base">
              <a:lnSpc>
                <a:spcPct val="90000"/>
              </a:lnSpc>
              <a:spcBef>
                <a:spcPct val="0"/>
              </a:spcBef>
              <a:spcAft>
                <a:spcPts val="400"/>
              </a:spcAft>
              <a:defRPr/>
            </a:pPr>
            <a:r>
              <a:rPr lang="en-US" sz="1200">
                <a:solidFill>
                  <a:schemeClr val="bg1"/>
                </a:solidFill>
              </a:rPr>
              <a:t>Azure Stream Analytics</a:t>
            </a:r>
          </a:p>
          <a:p>
            <a:pPr defTabSz="931834" fontAlgn="base">
              <a:lnSpc>
                <a:spcPct val="90000"/>
              </a:lnSpc>
              <a:spcBef>
                <a:spcPct val="0"/>
              </a:spcBef>
              <a:spcAft>
                <a:spcPts val="400"/>
              </a:spcAft>
              <a:defRPr/>
            </a:pPr>
            <a:r>
              <a:rPr lang="en-US" sz="1200">
                <a:solidFill>
                  <a:schemeClr val="bg1"/>
                </a:solidFill>
              </a:rPr>
              <a:t>Azure Cosmos DB</a:t>
            </a:r>
          </a:p>
          <a:p>
            <a:pPr defTabSz="931834" fontAlgn="base">
              <a:lnSpc>
                <a:spcPct val="90000"/>
              </a:lnSpc>
              <a:spcBef>
                <a:spcPct val="0"/>
              </a:spcBef>
              <a:spcAft>
                <a:spcPts val="400"/>
              </a:spcAft>
              <a:defRPr/>
            </a:pPr>
            <a:r>
              <a:rPr lang="en-US" sz="1200">
                <a:solidFill>
                  <a:schemeClr val="bg1"/>
                </a:solidFill>
              </a:rPr>
              <a:t>Azure AI</a:t>
            </a:r>
          </a:p>
          <a:p>
            <a:pPr defTabSz="931834" fontAlgn="base">
              <a:lnSpc>
                <a:spcPct val="90000"/>
              </a:lnSpc>
              <a:spcBef>
                <a:spcPct val="0"/>
              </a:spcBef>
              <a:spcAft>
                <a:spcPts val="400"/>
              </a:spcAft>
              <a:defRPr/>
            </a:pPr>
            <a:r>
              <a:rPr lang="en-US" sz="1200">
                <a:solidFill>
                  <a:schemeClr val="bg1"/>
                </a:solidFill>
              </a:rPr>
              <a:t>Azure Cognitive Services</a:t>
            </a:r>
          </a:p>
          <a:p>
            <a:pPr defTabSz="931834" fontAlgn="base">
              <a:lnSpc>
                <a:spcPct val="90000"/>
              </a:lnSpc>
              <a:spcBef>
                <a:spcPct val="0"/>
              </a:spcBef>
              <a:spcAft>
                <a:spcPts val="400"/>
              </a:spcAft>
              <a:defRPr/>
            </a:pPr>
            <a:r>
              <a:rPr lang="en-US" sz="1200">
                <a:solidFill>
                  <a:schemeClr val="bg1"/>
                </a:solidFill>
              </a:rPr>
              <a:t>Azure ML</a:t>
            </a:r>
          </a:p>
          <a:p>
            <a:pPr defTabSz="931834" fontAlgn="base">
              <a:lnSpc>
                <a:spcPct val="90000"/>
              </a:lnSpc>
              <a:spcBef>
                <a:spcPct val="0"/>
              </a:spcBef>
              <a:spcAft>
                <a:spcPts val="400"/>
              </a:spcAft>
              <a:defRPr/>
            </a:pPr>
            <a:r>
              <a:rPr lang="en-US" sz="1200">
                <a:solidFill>
                  <a:schemeClr val="bg1"/>
                </a:solidFill>
              </a:rPr>
              <a:t>Azure Logic Apps</a:t>
            </a:r>
          </a:p>
          <a:p>
            <a:pPr defTabSz="931834" fontAlgn="base">
              <a:lnSpc>
                <a:spcPct val="90000"/>
              </a:lnSpc>
              <a:spcBef>
                <a:spcPct val="0"/>
              </a:spcBef>
              <a:spcAft>
                <a:spcPts val="400"/>
              </a:spcAft>
              <a:defRPr/>
            </a:pPr>
            <a:r>
              <a:rPr lang="en-US" sz="1200">
                <a:solidFill>
                  <a:schemeClr val="bg1"/>
                </a:solidFill>
              </a:rPr>
              <a:t>Azure Active Directory</a:t>
            </a:r>
          </a:p>
          <a:p>
            <a:pPr defTabSz="931834" fontAlgn="base">
              <a:lnSpc>
                <a:spcPct val="90000"/>
              </a:lnSpc>
              <a:spcBef>
                <a:spcPct val="0"/>
              </a:spcBef>
              <a:spcAft>
                <a:spcPts val="400"/>
              </a:spcAft>
              <a:defRPr/>
            </a:pPr>
            <a:r>
              <a:rPr lang="en-US" sz="1200">
                <a:solidFill>
                  <a:schemeClr val="bg1"/>
                </a:solidFill>
              </a:rPr>
              <a:t>Azure Monitor</a:t>
            </a:r>
          </a:p>
          <a:p>
            <a:pPr defTabSz="931834" fontAlgn="base">
              <a:lnSpc>
                <a:spcPct val="90000"/>
              </a:lnSpc>
              <a:spcBef>
                <a:spcPct val="0"/>
              </a:spcBef>
              <a:spcAft>
                <a:spcPts val="400"/>
              </a:spcAft>
              <a:defRPr/>
            </a:pPr>
            <a:r>
              <a:rPr lang="en-US" sz="1200">
                <a:solidFill>
                  <a:schemeClr val="bg1"/>
                </a:solidFill>
              </a:rPr>
              <a:t>Azure DevOps</a:t>
            </a:r>
          </a:p>
          <a:p>
            <a:pPr defTabSz="931834" fontAlgn="base">
              <a:lnSpc>
                <a:spcPct val="90000"/>
              </a:lnSpc>
              <a:spcBef>
                <a:spcPct val="0"/>
              </a:spcBef>
              <a:spcAft>
                <a:spcPts val="400"/>
              </a:spcAft>
              <a:defRPr/>
            </a:pPr>
            <a:r>
              <a:rPr lang="en-US" sz="1200">
                <a:solidFill>
                  <a:schemeClr val="bg1"/>
                </a:solidFill>
              </a:rPr>
              <a:t>Power BI</a:t>
            </a:r>
          </a:p>
          <a:p>
            <a:pPr defTabSz="931834" fontAlgn="base">
              <a:lnSpc>
                <a:spcPct val="90000"/>
              </a:lnSpc>
              <a:spcBef>
                <a:spcPct val="0"/>
              </a:spcBef>
              <a:spcAft>
                <a:spcPts val="400"/>
              </a:spcAft>
              <a:defRPr/>
            </a:pPr>
            <a:r>
              <a:rPr lang="en-US" sz="1200">
                <a:solidFill>
                  <a:schemeClr val="bg1"/>
                </a:solidFill>
              </a:rPr>
              <a:t>Azure Data Share</a:t>
            </a:r>
          </a:p>
          <a:p>
            <a:pPr defTabSz="931834" fontAlgn="base">
              <a:lnSpc>
                <a:spcPct val="90000"/>
              </a:lnSpc>
              <a:spcBef>
                <a:spcPct val="0"/>
              </a:spcBef>
              <a:spcAft>
                <a:spcPts val="400"/>
              </a:spcAft>
              <a:defRPr/>
            </a:pPr>
            <a:r>
              <a:rPr lang="en-US" sz="1200">
                <a:solidFill>
                  <a:schemeClr val="bg1"/>
                </a:solidFill>
              </a:rPr>
              <a:t>Azure Spatial Anchors </a:t>
            </a:r>
          </a:p>
        </p:txBody>
      </p:sp>
      <p:sp>
        <p:nvSpPr>
          <p:cNvPr id="188" name="Rectangle 187">
            <a:extLst>
              <a:ext uri="{FF2B5EF4-FFF2-40B4-BE49-F238E27FC236}">
                <a16:creationId xmlns:a16="http://schemas.microsoft.com/office/drawing/2014/main" id="{F2249FA8-9A2B-4609-B14F-B15C0D29A9B0}"/>
              </a:ext>
            </a:extLst>
          </p:cNvPr>
          <p:cNvSpPr/>
          <p:nvPr/>
        </p:nvSpPr>
        <p:spPr bwMode="auto">
          <a:xfrm>
            <a:off x="2451507" y="5562708"/>
            <a:ext cx="2066989"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IoT &amp; Edge</a:t>
            </a:r>
          </a:p>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d</a:t>
            </a:r>
            <a:r>
              <a:rPr lang="en-US" sz="1400" err="1">
                <a:solidFill>
                  <a:schemeClr val="accent5"/>
                </a:solidFill>
                <a:latin typeface="+mj-lt"/>
              </a:rPr>
              <a:t>evice</a:t>
            </a:r>
            <a:r>
              <a:rPr lang="en-US" sz="1400">
                <a:solidFill>
                  <a:schemeClr val="accent5"/>
                </a:solidFill>
                <a:latin typeface="+mj-lt"/>
              </a:rPr>
              <a:t> support</a:t>
            </a:r>
          </a:p>
        </p:txBody>
      </p:sp>
      <p:sp>
        <p:nvSpPr>
          <p:cNvPr id="189" name="Rectangle 188">
            <a:extLst>
              <a:ext uri="{FF2B5EF4-FFF2-40B4-BE49-F238E27FC236}">
                <a16:creationId xmlns:a16="http://schemas.microsoft.com/office/drawing/2014/main" id="{2413B6A8-4A03-487B-8D8D-3346EC9512B6}"/>
              </a:ext>
            </a:extLst>
          </p:cNvPr>
          <p:cNvSpPr/>
          <p:nvPr/>
        </p:nvSpPr>
        <p:spPr>
          <a:xfrm>
            <a:off x="4404579" y="5390241"/>
            <a:ext cx="7939865" cy="846839"/>
          </a:xfrm>
          <a:prstGeom prst="rect">
            <a:avLst/>
          </a:prstGeom>
        </p:spPr>
        <p:txBody>
          <a:bodyPr wrap="square" lIns="91427" numCol="3" anchor="ctr">
            <a:noAutofit/>
          </a:bodyPr>
          <a:lstStyle/>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RTOS</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Sphere</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IoT Device SDK</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IoT Edge</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Stack Edge</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Windows IoT </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Certified for IoT—Device Catalog</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Stream Analytics</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Storage </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ML</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SQL</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Functions</a:t>
            </a:r>
          </a:p>
          <a:p>
            <a:pPr marR="0" lvl="0" indent="0" defTabSz="931834" fontAlgn="base">
              <a:lnSpc>
                <a:spcPct val="90000"/>
              </a:lnSpc>
              <a:spcBef>
                <a:spcPct val="0"/>
              </a:spcBef>
              <a:spcAft>
                <a:spcPts val="400"/>
              </a:spcAft>
              <a:buClrTx/>
              <a:buSzTx/>
              <a:buFontTx/>
              <a:buNone/>
              <a:tabLst/>
              <a:defRPr/>
            </a:pPr>
            <a:r>
              <a:rPr lang="en-US" sz="1200">
                <a:solidFill>
                  <a:schemeClr val="bg1"/>
                </a:solidFill>
              </a:rPr>
              <a:t>Azure Cognitive Services</a:t>
            </a:r>
          </a:p>
        </p:txBody>
      </p:sp>
      <p:cxnSp>
        <p:nvCxnSpPr>
          <p:cNvPr id="190" name="Straight Connector 189">
            <a:extLst>
              <a:ext uri="{FF2B5EF4-FFF2-40B4-BE49-F238E27FC236}">
                <a16:creationId xmlns:a16="http://schemas.microsoft.com/office/drawing/2014/main" id="{D67E6D33-C222-4914-9D8C-71A5B314793C}"/>
              </a:ext>
            </a:extLst>
          </p:cNvPr>
          <p:cNvCxnSpPr>
            <a:cxnSpLocks/>
          </p:cNvCxnSpPr>
          <p:nvPr/>
        </p:nvCxnSpPr>
        <p:spPr>
          <a:xfrm>
            <a:off x="2328139" y="5178808"/>
            <a:ext cx="9133590" cy="0"/>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2698B553-2CC9-40B1-A3AE-0AE1ECEED60D}"/>
              </a:ext>
            </a:extLst>
          </p:cNvPr>
          <p:cNvCxnSpPr>
            <a:cxnSpLocks/>
          </p:cNvCxnSpPr>
          <p:nvPr/>
        </p:nvCxnSpPr>
        <p:spPr>
          <a:xfrm>
            <a:off x="2328139" y="3711441"/>
            <a:ext cx="9133590" cy="0"/>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8CD3C5AD-EEC8-410A-9244-D44F75AEDA46}"/>
              </a:ext>
            </a:extLst>
          </p:cNvPr>
          <p:cNvCxnSpPr>
            <a:cxnSpLocks/>
          </p:cNvCxnSpPr>
          <p:nvPr/>
        </p:nvCxnSpPr>
        <p:spPr>
          <a:xfrm>
            <a:off x="2328139" y="2634396"/>
            <a:ext cx="9125266" cy="0"/>
          </a:xfrm>
          <a:prstGeom prst="line">
            <a:avLst/>
          </a:prstGeom>
          <a:ln w="15875">
            <a:gradFill>
              <a:gsLst>
                <a:gs pos="0">
                  <a:schemeClr val="accent5"/>
                </a:gs>
                <a:gs pos="100000">
                  <a:schemeClr val="tx2"/>
                </a:gs>
              </a:gsLst>
              <a:lin ang="1800000" scaled="0"/>
            </a:gradFill>
            <a:prstDash val="sysDash"/>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195" name="Rectangle 194">
            <a:extLst>
              <a:ext uri="{FF2B5EF4-FFF2-40B4-BE49-F238E27FC236}">
                <a16:creationId xmlns:a16="http://schemas.microsoft.com/office/drawing/2014/main" id="{539E6B9B-5DA7-4688-ADFC-82F9C3B9B37B}"/>
              </a:ext>
            </a:extLst>
          </p:cNvPr>
          <p:cNvSpPr/>
          <p:nvPr/>
        </p:nvSpPr>
        <p:spPr bwMode="auto">
          <a:xfrm>
            <a:off x="2451508" y="3014383"/>
            <a:ext cx="1751338" cy="326861"/>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l" defTabSz="932293" rtl="0" eaLnBrk="1" fontAlgn="base" latinLnBrk="0" hangingPunct="1">
              <a:lnSpc>
                <a:spcPct val="90000"/>
              </a:lnSpc>
              <a:spcBef>
                <a:spcPct val="0"/>
              </a:spcBef>
              <a:spcAft>
                <a:spcPct val="0"/>
              </a:spcAft>
              <a:buClrTx/>
              <a:buSzTx/>
              <a:buFontTx/>
              <a:buNone/>
              <a:tabLst/>
              <a:defRPr/>
            </a:pPr>
            <a:r>
              <a:rPr lang="en-US" sz="1400">
                <a:solidFill>
                  <a:schemeClr val="accent5"/>
                </a:solidFill>
                <a:latin typeface="+mj-lt"/>
              </a:rPr>
              <a:t>Azure IoT solutions</a:t>
            </a:r>
          </a:p>
        </p:txBody>
      </p:sp>
      <p:sp>
        <p:nvSpPr>
          <p:cNvPr id="196" name="Rectangle 195">
            <a:extLst>
              <a:ext uri="{FF2B5EF4-FFF2-40B4-BE49-F238E27FC236}">
                <a16:creationId xmlns:a16="http://schemas.microsoft.com/office/drawing/2014/main" id="{7512B3C8-5A70-4F33-B794-F1086F7B9223}"/>
              </a:ext>
            </a:extLst>
          </p:cNvPr>
          <p:cNvSpPr/>
          <p:nvPr/>
        </p:nvSpPr>
        <p:spPr bwMode="auto">
          <a:xfrm>
            <a:off x="4900811" y="2944839"/>
            <a:ext cx="2011736" cy="6277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lang="en-US" sz="1200">
                <a:solidFill>
                  <a:schemeClr val="bg1"/>
                </a:solidFill>
              </a:rPr>
              <a:t>Azure IoT Central </a:t>
            </a:r>
            <a:br>
              <a:rPr lang="en-US" sz="1200">
                <a:solidFill>
                  <a:schemeClr val="bg1"/>
                </a:solidFill>
              </a:rPr>
            </a:br>
            <a:endParaRPr lang="en-US" sz="1200">
              <a:solidFill>
                <a:schemeClr val="bg1"/>
              </a:solidFill>
            </a:endParaRPr>
          </a:p>
        </p:txBody>
      </p:sp>
      <p:sp>
        <p:nvSpPr>
          <p:cNvPr id="201" name="Rectangle 200">
            <a:extLst>
              <a:ext uri="{FF2B5EF4-FFF2-40B4-BE49-F238E27FC236}">
                <a16:creationId xmlns:a16="http://schemas.microsoft.com/office/drawing/2014/main" id="{6389D8BF-88D7-4BAE-9510-28C646ADC289}"/>
              </a:ext>
            </a:extLst>
          </p:cNvPr>
          <p:cNvSpPr/>
          <p:nvPr/>
        </p:nvSpPr>
        <p:spPr bwMode="auto">
          <a:xfrm>
            <a:off x="484739" y="3572545"/>
            <a:ext cx="1511015" cy="943513"/>
          </a:xfrm>
          <a:prstGeom prst="rect">
            <a:avLst/>
          </a:prstGeom>
          <a:noFill/>
          <a:ln w="6350" cap="flat" cmpd="sng" algn="ctr">
            <a:noFill/>
            <a:prstDash val="solid"/>
            <a:miter lim="800000"/>
            <a:headEnd type="none" w="med" len="med"/>
            <a:tailEnd type="none" w="med" len="med"/>
          </a:ln>
          <a:effectLst/>
        </p:spPr>
        <p:txBody>
          <a:bodyPr rot="0" spcFirstLastPara="0" vertOverflow="overflow" horzOverflow="overflow" vert="horz" wrap="square" lIns="182854" tIns="146284" rIns="182854" bIns="146284" numCol="1" spcCol="0" rtlCol="0" fromWordArt="0" anchor="ctr" anchorCtr="0" forceAA="0" compatLnSpc="1">
            <a:prstTxWarp prst="textNoShape">
              <a:avLst/>
            </a:prstTxWarp>
            <a:noAutofit/>
          </a:bodyPr>
          <a:lstStyle/>
          <a:p>
            <a:pPr marL="0" marR="0" lvl="0" indent="0" algn="ctr" defTabSz="932293" rtl="0" eaLnBrk="1" fontAlgn="base" latinLnBrk="0" hangingPunct="1">
              <a:lnSpc>
                <a:spcPct val="90000"/>
              </a:lnSpc>
              <a:spcBef>
                <a:spcPct val="0"/>
              </a:spcBef>
              <a:spcAft>
                <a:spcPct val="0"/>
              </a:spcAft>
              <a:buClrTx/>
              <a:buSzTx/>
              <a:buFontTx/>
              <a:buNone/>
              <a:tabLst>
                <a:tab pos="1085850" algn="l"/>
              </a:tabLst>
              <a:defRPr/>
            </a:pPr>
            <a:r>
              <a:rPr lang="en-US" sz="1400">
                <a:solidFill>
                  <a:schemeClr val="bg1"/>
                </a:solidFill>
                <a:latin typeface="+mj-lt"/>
              </a:rPr>
              <a:t>Azure Security </a:t>
            </a:r>
          </a:p>
          <a:p>
            <a:pPr marL="0" marR="0" lvl="0" indent="0" algn="ctr" defTabSz="932293" rtl="0" eaLnBrk="1" fontAlgn="base" latinLnBrk="0" hangingPunct="1">
              <a:lnSpc>
                <a:spcPct val="90000"/>
              </a:lnSpc>
              <a:spcBef>
                <a:spcPct val="0"/>
              </a:spcBef>
              <a:spcAft>
                <a:spcPct val="0"/>
              </a:spcAft>
              <a:buClrTx/>
              <a:buSzTx/>
              <a:buFontTx/>
              <a:buNone/>
              <a:tabLst>
                <a:tab pos="1085850" algn="l"/>
              </a:tabLst>
              <a:defRPr/>
            </a:pPr>
            <a:r>
              <a:rPr lang="en-US" sz="1400">
                <a:solidFill>
                  <a:schemeClr val="bg1"/>
                </a:solidFill>
                <a:latin typeface="+mj-lt"/>
              </a:rPr>
              <a:t>Center for IoT</a:t>
            </a:r>
          </a:p>
        </p:txBody>
      </p:sp>
      <p:grpSp>
        <p:nvGrpSpPr>
          <p:cNvPr id="207" name="Graphic 2">
            <a:extLst>
              <a:ext uri="{FF2B5EF4-FFF2-40B4-BE49-F238E27FC236}">
                <a16:creationId xmlns:a16="http://schemas.microsoft.com/office/drawing/2014/main" id="{EAEC6F81-6FE1-4104-A3F6-27B36186F1BE}"/>
              </a:ext>
            </a:extLst>
          </p:cNvPr>
          <p:cNvGrpSpPr/>
          <p:nvPr/>
        </p:nvGrpSpPr>
        <p:grpSpPr>
          <a:xfrm>
            <a:off x="6731554" y="1758393"/>
            <a:ext cx="290364" cy="445224"/>
            <a:chOff x="5557492" y="4674021"/>
            <a:chExt cx="454548" cy="696974"/>
          </a:xfrm>
          <a:solidFill>
            <a:schemeClr val="accent5"/>
          </a:solidFill>
        </p:grpSpPr>
        <p:sp>
          <p:nvSpPr>
            <p:cNvPr id="208" name="Freeform: Shape 207">
              <a:extLst>
                <a:ext uri="{FF2B5EF4-FFF2-40B4-BE49-F238E27FC236}">
                  <a16:creationId xmlns:a16="http://schemas.microsoft.com/office/drawing/2014/main" id="{B74D42E2-579A-4866-AE96-D600861FFC4C}"/>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9" name="Freeform: Shape 208">
              <a:extLst>
                <a:ext uri="{FF2B5EF4-FFF2-40B4-BE49-F238E27FC236}">
                  <a16:creationId xmlns:a16="http://schemas.microsoft.com/office/drawing/2014/main" id="{66FA697D-C251-4650-B757-8CE2415537C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0" name="Freeform: Shape 209">
              <a:extLst>
                <a:ext uri="{FF2B5EF4-FFF2-40B4-BE49-F238E27FC236}">
                  <a16:creationId xmlns:a16="http://schemas.microsoft.com/office/drawing/2014/main" id="{190AD654-21C0-4B49-81A8-2C58E907BA48}"/>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1" name="Freeform: Shape 210">
              <a:extLst>
                <a:ext uri="{FF2B5EF4-FFF2-40B4-BE49-F238E27FC236}">
                  <a16:creationId xmlns:a16="http://schemas.microsoft.com/office/drawing/2014/main" id="{09FE2BA0-9E1D-4B03-A63F-895FB02A422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2" name="Freeform: Shape 211">
              <a:extLst>
                <a:ext uri="{FF2B5EF4-FFF2-40B4-BE49-F238E27FC236}">
                  <a16:creationId xmlns:a16="http://schemas.microsoft.com/office/drawing/2014/main" id="{329F935C-1636-4BC1-954C-18F5BBFB30B1}"/>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3" name="Freeform: Shape 212">
              <a:extLst>
                <a:ext uri="{FF2B5EF4-FFF2-40B4-BE49-F238E27FC236}">
                  <a16:creationId xmlns:a16="http://schemas.microsoft.com/office/drawing/2014/main" id="{7F71B3FE-B640-49D9-86FB-79E40B8C4C37}"/>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4" name="Freeform: Shape 213">
              <a:extLst>
                <a:ext uri="{FF2B5EF4-FFF2-40B4-BE49-F238E27FC236}">
                  <a16:creationId xmlns:a16="http://schemas.microsoft.com/office/drawing/2014/main" id="{316EC7CB-2B69-4DE5-9B84-8D417D4F5D05}"/>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5" name="Freeform: Shape 214">
              <a:extLst>
                <a:ext uri="{FF2B5EF4-FFF2-40B4-BE49-F238E27FC236}">
                  <a16:creationId xmlns:a16="http://schemas.microsoft.com/office/drawing/2014/main" id="{A079AE8D-A3B1-4818-8427-86E605AA2DAB}"/>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6" name="Freeform: Shape 215">
              <a:extLst>
                <a:ext uri="{FF2B5EF4-FFF2-40B4-BE49-F238E27FC236}">
                  <a16:creationId xmlns:a16="http://schemas.microsoft.com/office/drawing/2014/main" id="{EC2C8EA8-4080-4AAD-A8D4-54525E8EB76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7" name="Freeform: Shape 216">
              <a:extLst>
                <a:ext uri="{FF2B5EF4-FFF2-40B4-BE49-F238E27FC236}">
                  <a16:creationId xmlns:a16="http://schemas.microsoft.com/office/drawing/2014/main" id="{B316E2A8-FF7F-4120-B5B6-64C852C6B744}"/>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18" name="Freeform: Shape 217">
              <a:extLst>
                <a:ext uri="{FF2B5EF4-FFF2-40B4-BE49-F238E27FC236}">
                  <a16:creationId xmlns:a16="http://schemas.microsoft.com/office/drawing/2014/main" id="{B434E1E2-7FC3-43A0-B7E2-0FF465F36D6C}"/>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19" name="Graphic 56">
            <a:extLst>
              <a:ext uri="{FF2B5EF4-FFF2-40B4-BE49-F238E27FC236}">
                <a16:creationId xmlns:a16="http://schemas.microsoft.com/office/drawing/2014/main" id="{63757186-F38E-45EA-B95E-197829229EEB}"/>
              </a:ext>
            </a:extLst>
          </p:cNvPr>
          <p:cNvGrpSpPr/>
          <p:nvPr/>
        </p:nvGrpSpPr>
        <p:grpSpPr>
          <a:xfrm>
            <a:off x="10784049" y="1835889"/>
            <a:ext cx="505624" cy="290232"/>
            <a:chOff x="9027932" y="2355248"/>
            <a:chExt cx="791527" cy="454343"/>
          </a:xfrm>
          <a:solidFill>
            <a:srgbClr val="50E6FF"/>
          </a:solidFill>
        </p:grpSpPr>
        <p:sp>
          <p:nvSpPr>
            <p:cNvPr id="220" name="Freeform: Shape 219">
              <a:extLst>
                <a:ext uri="{FF2B5EF4-FFF2-40B4-BE49-F238E27FC236}">
                  <a16:creationId xmlns:a16="http://schemas.microsoft.com/office/drawing/2014/main" id="{43F96A52-F1E1-416E-9CFA-603897B9997C}"/>
                </a:ext>
              </a:extLst>
            </p:cNvPr>
            <p:cNvSpPr/>
            <p:nvPr/>
          </p:nvSpPr>
          <p:spPr>
            <a:xfrm>
              <a:off x="9027932" y="2355248"/>
              <a:ext cx="581025" cy="400050"/>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1" name="Freeform: Shape 220">
              <a:extLst>
                <a:ext uri="{FF2B5EF4-FFF2-40B4-BE49-F238E27FC236}">
                  <a16:creationId xmlns:a16="http://schemas.microsoft.com/office/drawing/2014/main" id="{ABCD41E7-BF6F-4027-879A-01E9BD6D2335}"/>
                </a:ext>
              </a:extLst>
            </p:cNvPr>
            <p:cNvSpPr/>
            <p:nvPr/>
          </p:nvSpPr>
          <p:spPr>
            <a:xfrm>
              <a:off x="9093655" y="2714341"/>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222" name="Graphic 56">
              <a:extLst>
                <a:ext uri="{FF2B5EF4-FFF2-40B4-BE49-F238E27FC236}">
                  <a16:creationId xmlns:a16="http://schemas.microsoft.com/office/drawing/2014/main" id="{3E383EC6-330E-46BC-A5EC-B8CEF57275CF}"/>
                </a:ext>
              </a:extLst>
            </p:cNvPr>
            <p:cNvGrpSpPr/>
            <p:nvPr/>
          </p:nvGrpSpPr>
          <p:grpSpPr>
            <a:xfrm>
              <a:off x="9609909" y="2431448"/>
              <a:ext cx="209550" cy="329565"/>
              <a:chOff x="9609909" y="2431448"/>
              <a:chExt cx="209550" cy="329565"/>
            </a:xfrm>
            <a:solidFill>
              <a:srgbClr val="50E6FF"/>
            </a:solidFill>
          </p:grpSpPr>
          <p:sp>
            <p:nvSpPr>
              <p:cNvPr id="224" name="Freeform: Shape 223">
                <a:extLst>
                  <a:ext uri="{FF2B5EF4-FFF2-40B4-BE49-F238E27FC236}">
                    <a16:creationId xmlns:a16="http://schemas.microsoft.com/office/drawing/2014/main" id="{957CD37A-B5AC-49D3-8F35-2073071F171F}"/>
                  </a:ext>
                </a:extLst>
              </p:cNvPr>
              <p:cNvSpPr/>
              <p:nvPr/>
            </p:nvSpPr>
            <p:spPr>
              <a:xfrm>
                <a:off x="9665155" y="2713388"/>
                <a:ext cx="95250" cy="47625"/>
              </a:xfrm>
              <a:custGeom>
                <a:avLst/>
                <a:gdLst>
                  <a:gd name="connsiteX0" fmla="*/ 50482 w 95250"/>
                  <a:gd name="connsiteY0" fmla="*/ 0 h 47625"/>
                  <a:gd name="connsiteX1" fmla="*/ 0 w 95250"/>
                  <a:gd name="connsiteY1" fmla="*/ 47625 h 47625"/>
                  <a:gd name="connsiteX2" fmla="*/ 100965 w 95250"/>
                  <a:gd name="connsiteY2" fmla="*/ 47625 h 47625"/>
                  <a:gd name="connsiteX3" fmla="*/ 50482 w 95250"/>
                  <a:gd name="connsiteY3" fmla="*/ 0 h 47625"/>
                </a:gdLst>
                <a:ahLst/>
                <a:cxnLst>
                  <a:cxn ang="0">
                    <a:pos x="connsiteX0" y="connsiteY0"/>
                  </a:cxn>
                  <a:cxn ang="0">
                    <a:pos x="connsiteX1" y="connsiteY1"/>
                  </a:cxn>
                  <a:cxn ang="0">
                    <a:pos x="connsiteX2" y="connsiteY2"/>
                  </a:cxn>
                  <a:cxn ang="0">
                    <a:pos x="connsiteX3" y="connsiteY3"/>
                  </a:cxn>
                </a:cxnLst>
                <a:rect l="l" t="t" r="r" b="b"/>
                <a:pathLst>
                  <a:path w="95250" h="47625">
                    <a:moveTo>
                      <a:pt x="50482" y="0"/>
                    </a:moveTo>
                    <a:cubicBezTo>
                      <a:pt x="23813" y="0"/>
                      <a:pt x="1905" y="20955"/>
                      <a:pt x="0" y="47625"/>
                    </a:cubicBezTo>
                    <a:lnTo>
                      <a:pt x="100965" y="47625"/>
                    </a:lnTo>
                    <a:cubicBezTo>
                      <a:pt x="99060" y="20955"/>
                      <a:pt x="77152" y="0"/>
                      <a:pt x="50482" y="0"/>
                    </a:cubicBez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25" name="Freeform: Shape 224">
                <a:extLst>
                  <a:ext uri="{FF2B5EF4-FFF2-40B4-BE49-F238E27FC236}">
                    <a16:creationId xmlns:a16="http://schemas.microsoft.com/office/drawing/2014/main" id="{81872E3B-5620-4F25-8F55-F13B1133064F}"/>
                  </a:ext>
                </a:extLst>
              </p:cNvPr>
              <p:cNvSpPr/>
              <p:nvPr/>
            </p:nvSpPr>
            <p:spPr>
              <a:xfrm>
                <a:off x="9609909" y="2431448"/>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accent5"/>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23" name="Freeform: Shape 222">
              <a:extLst>
                <a:ext uri="{FF2B5EF4-FFF2-40B4-BE49-F238E27FC236}">
                  <a16:creationId xmlns:a16="http://schemas.microsoft.com/office/drawing/2014/main" id="{9BDAB840-CAEF-43FF-B0B5-96F4C63F1B18}"/>
                </a:ext>
              </a:extLst>
            </p:cNvPr>
            <p:cNvSpPr/>
            <p:nvPr/>
          </p:nvSpPr>
          <p:spPr>
            <a:xfrm>
              <a:off x="9665155" y="2714341"/>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30" name="Graphic 149">
            <a:extLst>
              <a:ext uri="{FF2B5EF4-FFF2-40B4-BE49-F238E27FC236}">
                <a16:creationId xmlns:a16="http://schemas.microsoft.com/office/drawing/2014/main" id="{C7BC7923-F3C8-4A8C-9A60-CB6232AFCF12}"/>
              </a:ext>
            </a:extLst>
          </p:cNvPr>
          <p:cNvGrpSpPr/>
          <p:nvPr/>
        </p:nvGrpSpPr>
        <p:grpSpPr>
          <a:xfrm>
            <a:off x="7706509" y="1794745"/>
            <a:ext cx="198149" cy="372520"/>
            <a:chOff x="5794153" y="2355249"/>
            <a:chExt cx="310191" cy="583160"/>
          </a:xfrm>
        </p:grpSpPr>
        <p:sp>
          <p:nvSpPr>
            <p:cNvPr id="231" name="Freeform: Shape 230">
              <a:extLst>
                <a:ext uri="{FF2B5EF4-FFF2-40B4-BE49-F238E27FC236}">
                  <a16:creationId xmlns:a16="http://schemas.microsoft.com/office/drawing/2014/main" id="{749BC997-5724-40E0-A6D0-59325727EC25}"/>
                </a:ext>
              </a:extLst>
            </p:cNvPr>
            <p:cNvSpPr/>
            <p:nvPr/>
          </p:nvSpPr>
          <p:spPr>
            <a:xfrm>
              <a:off x="5794153" y="2355249"/>
              <a:ext cx="310191" cy="297784"/>
            </a:xfrm>
            <a:custGeom>
              <a:avLst/>
              <a:gdLst>
                <a:gd name="connsiteX0" fmla="*/ 312673 w 310191"/>
                <a:gd name="connsiteY0" fmla="*/ 0 h 297783"/>
                <a:gd name="connsiteX1" fmla="*/ 89335 w 310191"/>
                <a:gd name="connsiteY1" fmla="*/ 0 h 297783"/>
                <a:gd name="connsiteX2" fmla="*/ 0 w 310191"/>
                <a:gd name="connsiteY2" fmla="*/ 303988 h 297783"/>
                <a:gd name="connsiteX3" fmla="*/ 114150 w 310191"/>
                <a:gd name="connsiteY3" fmla="*/ 303988 h 297783"/>
              </a:gdLst>
              <a:ahLst/>
              <a:cxnLst>
                <a:cxn ang="0">
                  <a:pos x="connsiteX0" y="connsiteY0"/>
                </a:cxn>
                <a:cxn ang="0">
                  <a:pos x="connsiteX1" y="connsiteY1"/>
                </a:cxn>
                <a:cxn ang="0">
                  <a:pos x="connsiteX2" y="connsiteY2"/>
                </a:cxn>
                <a:cxn ang="0">
                  <a:pos x="connsiteX3" y="connsiteY3"/>
                </a:cxn>
              </a:cxnLst>
              <a:rect l="l" t="t" r="r" b="b"/>
              <a:pathLst>
                <a:path w="310191" h="297783">
                  <a:moveTo>
                    <a:pt x="312673" y="0"/>
                  </a:moveTo>
                  <a:lnTo>
                    <a:pt x="89335" y="0"/>
                  </a:lnTo>
                  <a:lnTo>
                    <a:pt x="0" y="303988"/>
                  </a:lnTo>
                  <a:lnTo>
                    <a:pt x="114150" y="303988"/>
                  </a:lnTo>
                  <a:close/>
                </a:path>
              </a:pathLst>
            </a:custGeom>
            <a:solidFill>
              <a:schemeClr val="tx2"/>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32" name="Freeform: Shape 231">
              <a:extLst>
                <a:ext uri="{FF2B5EF4-FFF2-40B4-BE49-F238E27FC236}">
                  <a16:creationId xmlns:a16="http://schemas.microsoft.com/office/drawing/2014/main" id="{8148DB5B-98AA-4C62-9A99-6260D020EFE1}"/>
                </a:ext>
              </a:extLst>
            </p:cNvPr>
            <p:cNvSpPr/>
            <p:nvPr/>
          </p:nvSpPr>
          <p:spPr>
            <a:xfrm>
              <a:off x="5825172" y="2625736"/>
              <a:ext cx="235745" cy="310191"/>
            </a:xfrm>
            <a:custGeom>
              <a:avLst/>
              <a:gdLst>
                <a:gd name="connsiteX0" fmla="*/ 84372 w 235745"/>
                <a:gd name="connsiteY0" fmla="*/ 32260 h 310191"/>
                <a:gd name="connsiteX1" fmla="*/ 0 w 235745"/>
                <a:gd name="connsiteY1" fmla="*/ 313914 h 310191"/>
                <a:gd name="connsiteX2" fmla="*/ 241949 w 235745"/>
                <a:gd name="connsiteY2" fmla="*/ 0 h 310191"/>
                <a:gd name="connsiteX3" fmla="*/ 104224 w 235745"/>
                <a:gd name="connsiteY3" fmla="*/ 0 h 310191"/>
              </a:gdLst>
              <a:ahLst/>
              <a:cxnLst>
                <a:cxn ang="0">
                  <a:pos x="connsiteX0" y="connsiteY0"/>
                </a:cxn>
                <a:cxn ang="0">
                  <a:pos x="connsiteX1" y="connsiteY1"/>
                </a:cxn>
                <a:cxn ang="0">
                  <a:pos x="connsiteX2" y="connsiteY2"/>
                </a:cxn>
                <a:cxn ang="0">
                  <a:pos x="connsiteX3" y="connsiteY3"/>
                </a:cxn>
              </a:cxnLst>
              <a:rect l="l" t="t" r="r" b="b"/>
              <a:pathLst>
                <a:path w="235745" h="310191">
                  <a:moveTo>
                    <a:pt x="84372" y="32260"/>
                  </a:moveTo>
                  <a:lnTo>
                    <a:pt x="0" y="313914"/>
                  </a:lnTo>
                  <a:lnTo>
                    <a:pt x="241949" y="0"/>
                  </a:lnTo>
                  <a:lnTo>
                    <a:pt x="104224" y="0"/>
                  </a:lnTo>
                  <a:close/>
                </a:path>
              </a:pathLst>
            </a:custGeom>
            <a:solidFill>
              <a:schemeClr val="accent5"/>
            </a:solidFill>
            <a:ln w="1219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33" name="Picture 232">
            <a:extLst>
              <a:ext uri="{FF2B5EF4-FFF2-40B4-BE49-F238E27FC236}">
                <a16:creationId xmlns:a16="http://schemas.microsoft.com/office/drawing/2014/main" id="{526BB3B2-95EC-4CD4-85AD-E0A5D8CD5FAA}"/>
              </a:ext>
            </a:extLst>
          </p:cNvPr>
          <p:cNvPicPr>
            <a:picLocks noChangeAspect="1"/>
          </p:cNvPicPr>
          <p:nvPr/>
        </p:nvPicPr>
        <p:blipFill>
          <a:blip r:embed="rId5"/>
          <a:stretch>
            <a:fillRect/>
          </a:stretch>
        </p:blipFill>
        <p:spPr>
          <a:xfrm>
            <a:off x="8551979" y="1771837"/>
            <a:ext cx="418338" cy="418338"/>
          </a:xfrm>
          <a:prstGeom prst="rect">
            <a:avLst/>
          </a:prstGeom>
        </p:spPr>
      </p:pic>
      <p:sp>
        <p:nvSpPr>
          <p:cNvPr id="235" name="Rectangle 234">
            <a:extLst>
              <a:ext uri="{FF2B5EF4-FFF2-40B4-BE49-F238E27FC236}">
                <a16:creationId xmlns:a16="http://schemas.microsoft.com/office/drawing/2014/main" id="{72F57316-A689-4D4B-B3C2-4D76F8D3522B}"/>
              </a:ext>
            </a:extLst>
          </p:cNvPr>
          <p:cNvSpPr/>
          <p:nvPr/>
        </p:nvSpPr>
        <p:spPr bwMode="auto">
          <a:xfrm>
            <a:off x="5652796" y="2177701"/>
            <a:ext cx="667184"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Retail</a:t>
            </a:r>
          </a:p>
        </p:txBody>
      </p:sp>
      <p:sp>
        <p:nvSpPr>
          <p:cNvPr id="236" name="Rectangle 235">
            <a:extLst>
              <a:ext uri="{FF2B5EF4-FFF2-40B4-BE49-F238E27FC236}">
                <a16:creationId xmlns:a16="http://schemas.microsoft.com/office/drawing/2014/main" id="{4C5CD0CC-87E7-4C33-A395-F32F52E9027D}"/>
              </a:ext>
            </a:extLst>
          </p:cNvPr>
          <p:cNvSpPr/>
          <p:nvPr/>
        </p:nvSpPr>
        <p:spPr bwMode="auto">
          <a:xfrm>
            <a:off x="6348635" y="2176067"/>
            <a:ext cx="1056201"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Agriculture</a:t>
            </a:r>
          </a:p>
        </p:txBody>
      </p:sp>
      <p:sp>
        <p:nvSpPr>
          <p:cNvPr id="237" name="Rectangle 236">
            <a:extLst>
              <a:ext uri="{FF2B5EF4-FFF2-40B4-BE49-F238E27FC236}">
                <a16:creationId xmlns:a16="http://schemas.microsoft.com/office/drawing/2014/main" id="{659B446B-96AE-438B-B9AE-7FE010CD2B86}"/>
              </a:ext>
            </a:extLst>
          </p:cNvPr>
          <p:cNvSpPr/>
          <p:nvPr/>
        </p:nvSpPr>
        <p:spPr bwMode="auto">
          <a:xfrm>
            <a:off x="7427364" y="2176067"/>
            <a:ext cx="756440"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Energy</a:t>
            </a:r>
          </a:p>
        </p:txBody>
      </p:sp>
      <p:sp>
        <p:nvSpPr>
          <p:cNvPr id="238" name="Rectangle 237">
            <a:extLst>
              <a:ext uri="{FF2B5EF4-FFF2-40B4-BE49-F238E27FC236}">
                <a16:creationId xmlns:a16="http://schemas.microsoft.com/office/drawing/2014/main" id="{248CE5F2-E7B9-45E4-A009-FD45261D4256}"/>
              </a:ext>
            </a:extLst>
          </p:cNvPr>
          <p:cNvSpPr/>
          <p:nvPr/>
        </p:nvSpPr>
        <p:spPr bwMode="auto">
          <a:xfrm>
            <a:off x="8178064" y="2176067"/>
            <a:ext cx="1166167"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Smart Places</a:t>
            </a:r>
          </a:p>
        </p:txBody>
      </p:sp>
      <p:sp>
        <p:nvSpPr>
          <p:cNvPr id="239" name="Rectangle 238">
            <a:extLst>
              <a:ext uri="{FF2B5EF4-FFF2-40B4-BE49-F238E27FC236}">
                <a16:creationId xmlns:a16="http://schemas.microsoft.com/office/drawing/2014/main" id="{0C0E1941-0BEB-4CCC-B2CC-B5528DC994D5}"/>
              </a:ext>
            </a:extLst>
          </p:cNvPr>
          <p:cNvSpPr/>
          <p:nvPr/>
        </p:nvSpPr>
        <p:spPr bwMode="auto">
          <a:xfrm>
            <a:off x="9335814" y="2176067"/>
            <a:ext cx="1028950"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Healthcare</a:t>
            </a:r>
          </a:p>
        </p:txBody>
      </p:sp>
      <p:sp>
        <p:nvSpPr>
          <p:cNvPr id="240" name="Rectangle 239">
            <a:extLst>
              <a:ext uri="{FF2B5EF4-FFF2-40B4-BE49-F238E27FC236}">
                <a16:creationId xmlns:a16="http://schemas.microsoft.com/office/drawing/2014/main" id="{7C76B995-2F24-4BC2-A4AC-5B122599BFE1}"/>
              </a:ext>
            </a:extLst>
          </p:cNvPr>
          <p:cNvSpPr/>
          <p:nvPr/>
        </p:nvSpPr>
        <p:spPr bwMode="auto">
          <a:xfrm>
            <a:off x="10385521" y="2176067"/>
            <a:ext cx="1302678"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Transportation</a:t>
            </a:r>
          </a:p>
        </p:txBody>
      </p:sp>
      <p:sp>
        <p:nvSpPr>
          <p:cNvPr id="241" name="Rectangle 240">
            <a:extLst>
              <a:ext uri="{FF2B5EF4-FFF2-40B4-BE49-F238E27FC236}">
                <a16:creationId xmlns:a16="http://schemas.microsoft.com/office/drawing/2014/main" id="{F1E9C4B3-960C-406F-8F9F-40CDE3F3CBFE}"/>
              </a:ext>
            </a:extLst>
          </p:cNvPr>
          <p:cNvSpPr/>
          <p:nvPr/>
        </p:nvSpPr>
        <p:spPr bwMode="auto">
          <a:xfrm>
            <a:off x="4316484" y="2176067"/>
            <a:ext cx="1310822" cy="4615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none" lIns="91427" tIns="146225" rIns="182780" bIns="146225" numCol="1" spcCol="0" rtlCol="0" fromWordArt="0" anchor="ctr" anchorCtr="0" forceAA="0" compatLnSpc="1">
            <a:prstTxWarp prst="textNoShape">
              <a:avLst/>
            </a:prstTxWarp>
            <a:spAutoFit/>
          </a:bodyPr>
          <a:lstStyle/>
          <a:p>
            <a:pPr marL="0" marR="0" lvl="0" indent="0" algn="ctr" defTabSz="931834" rtl="0" eaLnBrk="1" fontAlgn="base" latinLnBrk="0" hangingPunct="1">
              <a:lnSpc>
                <a:spcPct val="90000"/>
              </a:lnSpc>
              <a:spcBef>
                <a:spcPct val="0"/>
              </a:spcBef>
              <a:spcAft>
                <a:spcPct val="0"/>
              </a:spcAft>
              <a:buClrTx/>
              <a:buSzTx/>
              <a:buFontTx/>
              <a:buNone/>
              <a:tabLst/>
              <a:defRPr/>
            </a:pPr>
            <a:r>
              <a:rPr lang="en-US" sz="1200">
                <a:solidFill>
                  <a:schemeClr val="bg1"/>
                </a:solidFill>
                <a:latin typeface="+mj-lt"/>
              </a:rPr>
              <a:t>Manufacturing</a:t>
            </a:r>
          </a:p>
        </p:txBody>
      </p:sp>
      <p:pic>
        <p:nvPicPr>
          <p:cNvPr id="242" name="Picture 241">
            <a:extLst>
              <a:ext uri="{FF2B5EF4-FFF2-40B4-BE49-F238E27FC236}">
                <a16:creationId xmlns:a16="http://schemas.microsoft.com/office/drawing/2014/main" id="{7229AB66-1EA2-455E-BA69-364A22FC8CC3}"/>
              </a:ext>
            </a:extLst>
          </p:cNvPr>
          <p:cNvPicPr>
            <a:picLocks noChangeAspect="1"/>
          </p:cNvPicPr>
          <p:nvPr/>
        </p:nvPicPr>
        <p:blipFill>
          <a:blip r:embed="rId6"/>
          <a:stretch>
            <a:fillRect/>
          </a:stretch>
        </p:blipFill>
        <p:spPr>
          <a:xfrm>
            <a:off x="7518313" y="2917080"/>
            <a:ext cx="345345" cy="480480"/>
          </a:xfrm>
          <a:prstGeom prst="rect">
            <a:avLst/>
          </a:prstGeom>
        </p:spPr>
      </p:pic>
      <p:sp>
        <p:nvSpPr>
          <p:cNvPr id="243" name="Rectangle 242">
            <a:extLst>
              <a:ext uri="{FF2B5EF4-FFF2-40B4-BE49-F238E27FC236}">
                <a16:creationId xmlns:a16="http://schemas.microsoft.com/office/drawing/2014/main" id="{F7759D23-14EA-484D-97CE-DA040E6D79CE}"/>
              </a:ext>
            </a:extLst>
          </p:cNvPr>
          <p:cNvSpPr/>
          <p:nvPr/>
        </p:nvSpPr>
        <p:spPr bwMode="auto">
          <a:xfrm>
            <a:off x="7863658" y="2840264"/>
            <a:ext cx="2655496" cy="627705"/>
          </a:xfrm>
          <a:prstGeom prst="rect">
            <a:avLst/>
          </a:prstGeom>
          <a:noFill/>
          <a:ln w="19050" cap="flat" cmpd="sng" algn="ctr">
            <a:noFill/>
            <a:prstDash val="solid"/>
            <a:miter lim="800000"/>
            <a:headEnd type="none" w="med" len="med"/>
            <a:tailEnd type="none" w="med" len="med"/>
          </a:ln>
          <a:effectLst/>
        </p:spPr>
        <p:txBody>
          <a:bodyPr rot="0" spcFirstLastPara="0" vertOverflow="overflow" horzOverflow="overflow" vert="horz" wrap="square" lIns="91427" tIns="146225" rIns="182780" bIns="146225" numCol="1" spcCol="0" rtlCol="0" fromWordArt="0" anchor="ctr" anchorCtr="0" forceAA="0" compatLnSpc="1">
            <a:prstTxWarp prst="textNoShape">
              <a:avLst/>
            </a:prstTxWarp>
            <a:spAutoFit/>
          </a:bodyPr>
          <a:lstStyle/>
          <a:p>
            <a:pPr marL="0" marR="0" lvl="0" indent="0" algn="l" defTabSz="931834" rtl="0" eaLnBrk="1" fontAlgn="base" latinLnBrk="0" hangingPunct="1">
              <a:lnSpc>
                <a:spcPct val="90000"/>
              </a:lnSpc>
              <a:spcBef>
                <a:spcPct val="0"/>
              </a:spcBef>
              <a:spcAft>
                <a:spcPct val="0"/>
              </a:spcAft>
              <a:buClrTx/>
              <a:buSzTx/>
              <a:buFontTx/>
              <a:buNone/>
              <a:tabLst/>
              <a:defRPr/>
            </a:pPr>
            <a:r>
              <a:rPr lang="en-US" sz="1200">
                <a:solidFill>
                  <a:schemeClr val="bg1"/>
                </a:solidFill>
              </a:rPr>
              <a:t>Dynamics Connected Field Service and Connected Store </a:t>
            </a:r>
          </a:p>
        </p:txBody>
      </p:sp>
      <p:grpSp>
        <p:nvGrpSpPr>
          <p:cNvPr id="245" name="Graphic 2">
            <a:extLst>
              <a:ext uri="{FF2B5EF4-FFF2-40B4-BE49-F238E27FC236}">
                <a16:creationId xmlns:a16="http://schemas.microsoft.com/office/drawing/2014/main" id="{A9D09AD9-5094-4DBD-B65E-BF13F0E89948}"/>
              </a:ext>
            </a:extLst>
          </p:cNvPr>
          <p:cNvGrpSpPr/>
          <p:nvPr/>
        </p:nvGrpSpPr>
        <p:grpSpPr>
          <a:xfrm>
            <a:off x="5754415" y="1797646"/>
            <a:ext cx="366720" cy="366720"/>
            <a:chOff x="8334692" y="2825749"/>
            <a:chExt cx="1219200" cy="1219200"/>
          </a:xfrm>
          <a:solidFill>
            <a:schemeClr val="accent1"/>
          </a:solidFill>
        </p:grpSpPr>
        <p:sp>
          <p:nvSpPr>
            <p:cNvPr id="246" name="Freeform: Shape 245">
              <a:extLst>
                <a:ext uri="{FF2B5EF4-FFF2-40B4-BE49-F238E27FC236}">
                  <a16:creationId xmlns:a16="http://schemas.microsoft.com/office/drawing/2014/main" id="{AC46D7B9-98D7-4BE6-B704-ECA0F00F12A3}"/>
                </a:ext>
              </a:extLst>
            </p:cNvPr>
            <p:cNvSpPr/>
            <p:nvPr/>
          </p:nvSpPr>
          <p:spPr>
            <a:xfrm>
              <a:off x="8334692" y="2825749"/>
              <a:ext cx="76200"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7" name="Freeform: Shape 246">
              <a:extLst>
                <a:ext uri="{FF2B5EF4-FFF2-40B4-BE49-F238E27FC236}">
                  <a16:creationId xmlns:a16="http://schemas.microsoft.com/office/drawing/2014/main" id="{9F7BE8A8-C7B5-4792-9F9E-89ADBB60759D}"/>
                </a:ext>
              </a:extLst>
            </p:cNvPr>
            <p:cNvSpPr/>
            <p:nvPr/>
          </p:nvSpPr>
          <p:spPr>
            <a:xfrm>
              <a:off x="8334834" y="2825892"/>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8" name="Freeform: Shape 247">
              <a:extLst>
                <a:ext uri="{FF2B5EF4-FFF2-40B4-BE49-F238E27FC236}">
                  <a16:creationId xmlns:a16="http://schemas.microsoft.com/office/drawing/2014/main" id="{3AD8F466-3FEF-4B92-813D-5F1923CA8055}"/>
                </a:ext>
              </a:extLst>
            </p:cNvPr>
            <p:cNvSpPr/>
            <p:nvPr/>
          </p:nvSpPr>
          <p:spPr>
            <a:xfrm>
              <a:off x="8334834" y="3968892"/>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49" name="Freeform: Shape 248">
              <a:extLst>
                <a:ext uri="{FF2B5EF4-FFF2-40B4-BE49-F238E27FC236}">
                  <a16:creationId xmlns:a16="http://schemas.microsoft.com/office/drawing/2014/main" id="{A1F7E4D7-DD32-4294-9134-BE638F604CEC}"/>
                </a:ext>
              </a:extLst>
            </p:cNvPr>
            <p:cNvSpPr/>
            <p:nvPr/>
          </p:nvSpPr>
          <p:spPr>
            <a:xfrm>
              <a:off x="8334977" y="3778249"/>
              <a:ext cx="76200" cy="257175"/>
            </a:xfrm>
            <a:custGeom>
              <a:avLst/>
              <a:gdLst>
                <a:gd name="connsiteX0" fmla="*/ 76200 w 76200"/>
                <a:gd name="connsiteY0" fmla="*/ 266700 h 257175"/>
                <a:gd name="connsiteX1" fmla="*/ 0 w 76200"/>
                <a:gd name="connsiteY1" fmla="*/ 266700 h 257175"/>
                <a:gd name="connsiteX2" fmla="*/ 0 w 76200"/>
                <a:gd name="connsiteY2" fmla="*/ 0 h 257175"/>
                <a:gd name="connsiteX3" fmla="*/ 76200 w 76200"/>
                <a:gd name="connsiteY3" fmla="*/ 0 h 257175"/>
              </a:gdLst>
              <a:ahLst/>
              <a:cxnLst>
                <a:cxn ang="0">
                  <a:pos x="connsiteX0" y="connsiteY0"/>
                </a:cxn>
                <a:cxn ang="0">
                  <a:pos x="connsiteX1" y="connsiteY1"/>
                </a:cxn>
                <a:cxn ang="0">
                  <a:pos x="connsiteX2" y="connsiteY2"/>
                </a:cxn>
                <a:cxn ang="0">
                  <a:pos x="connsiteX3" y="connsiteY3"/>
                </a:cxn>
              </a:cxnLst>
              <a:rect l="l" t="t" r="r" b="b"/>
              <a:pathLst>
                <a:path w="76200" h="257175">
                  <a:moveTo>
                    <a:pt x="76200" y="266700"/>
                  </a:moveTo>
                  <a:lnTo>
                    <a:pt x="0" y="266700"/>
                  </a:lnTo>
                  <a:lnTo>
                    <a:pt x="0" y="0"/>
                  </a:lnTo>
                  <a:lnTo>
                    <a:pt x="76200" y="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0" name="Freeform: Shape 249">
              <a:extLst>
                <a:ext uri="{FF2B5EF4-FFF2-40B4-BE49-F238E27FC236}">
                  <a16:creationId xmlns:a16="http://schemas.microsoft.com/office/drawing/2014/main" id="{8A77A302-5DAC-46D0-AF6E-611F4C60D87A}"/>
                </a:ext>
              </a:extLst>
            </p:cNvPr>
            <p:cNvSpPr/>
            <p:nvPr/>
          </p:nvSpPr>
          <p:spPr>
            <a:xfrm>
              <a:off x="9477977" y="2825749"/>
              <a:ext cx="76200" cy="266700"/>
            </a:xfrm>
            <a:custGeom>
              <a:avLst/>
              <a:gdLst>
                <a:gd name="connsiteX0" fmla="*/ 76200 w 76200"/>
                <a:gd name="connsiteY0" fmla="*/ 266700 h 266700"/>
                <a:gd name="connsiteX1" fmla="*/ 0 w 76200"/>
                <a:gd name="connsiteY1" fmla="*/ 266700 h 266700"/>
                <a:gd name="connsiteX2" fmla="*/ 0 w 76200"/>
                <a:gd name="connsiteY2" fmla="*/ 0 h 266700"/>
                <a:gd name="connsiteX3" fmla="*/ 76200 w 76200"/>
                <a:gd name="connsiteY3" fmla="*/ 0 h 266700"/>
              </a:gdLst>
              <a:ahLst/>
              <a:cxnLst>
                <a:cxn ang="0">
                  <a:pos x="connsiteX0" y="connsiteY0"/>
                </a:cxn>
                <a:cxn ang="0">
                  <a:pos x="connsiteX1" y="connsiteY1"/>
                </a:cxn>
                <a:cxn ang="0">
                  <a:pos x="connsiteX2" y="connsiteY2"/>
                </a:cxn>
                <a:cxn ang="0">
                  <a:pos x="connsiteX3" y="connsiteY3"/>
                </a:cxn>
              </a:cxnLst>
              <a:rect l="l" t="t" r="r" b="b"/>
              <a:pathLst>
                <a:path w="76200" h="266700">
                  <a:moveTo>
                    <a:pt x="76200" y="266700"/>
                  </a:moveTo>
                  <a:lnTo>
                    <a:pt x="0" y="266700"/>
                  </a:lnTo>
                  <a:lnTo>
                    <a:pt x="0" y="0"/>
                  </a:lnTo>
                  <a:lnTo>
                    <a:pt x="76200" y="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1" name="Freeform: Shape 250">
              <a:extLst>
                <a:ext uri="{FF2B5EF4-FFF2-40B4-BE49-F238E27FC236}">
                  <a16:creationId xmlns:a16="http://schemas.microsoft.com/office/drawing/2014/main" id="{7E8D07BD-FA1A-4B43-A42F-0C6EECAB84BC}"/>
                </a:ext>
              </a:extLst>
            </p:cNvPr>
            <p:cNvSpPr/>
            <p:nvPr/>
          </p:nvSpPr>
          <p:spPr>
            <a:xfrm>
              <a:off x="9287334" y="2825892"/>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2" name="Freeform: Shape 251">
              <a:extLst>
                <a:ext uri="{FF2B5EF4-FFF2-40B4-BE49-F238E27FC236}">
                  <a16:creationId xmlns:a16="http://schemas.microsoft.com/office/drawing/2014/main" id="{399AD200-4537-4AF6-9C4C-72FA11B1677A}"/>
                </a:ext>
              </a:extLst>
            </p:cNvPr>
            <p:cNvSpPr/>
            <p:nvPr/>
          </p:nvSpPr>
          <p:spPr>
            <a:xfrm>
              <a:off x="9287334" y="3968940"/>
              <a:ext cx="266700" cy="76200"/>
            </a:xfrm>
            <a:custGeom>
              <a:avLst/>
              <a:gdLst>
                <a:gd name="connsiteX0" fmla="*/ 0 w 266700"/>
                <a:gd name="connsiteY0" fmla="*/ 76200 h 76200"/>
                <a:gd name="connsiteX1" fmla="*/ 0 w 266700"/>
                <a:gd name="connsiteY1" fmla="*/ 0 h 76200"/>
                <a:gd name="connsiteX2" fmla="*/ 266700 w 266700"/>
                <a:gd name="connsiteY2" fmla="*/ 0 h 76200"/>
                <a:gd name="connsiteX3" fmla="*/ 266700 w 266700"/>
                <a:gd name="connsiteY3" fmla="*/ 76200 h 76200"/>
              </a:gdLst>
              <a:ahLst/>
              <a:cxnLst>
                <a:cxn ang="0">
                  <a:pos x="connsiteX0" y="connsiteY0"/>
                </a:cxn>
                <a:cxn ang="0">
                  <a:pos x="connsiteX1" y="connsiteY1"/>
                </a:cxn>
                <a:cxn ang="0">
                  <a:pos x="connsiteX2" y="connsiteY2"/>
                </a:cxn>
                <a:cxn ang="0">
                  <a:pos x="connsiteX3" y="connsiteY3"/>
                </a:cxn>
              </a:cxnLst>
              <a:rect l="l" t="t" r="r" b="b"/>
              <a:pathLst>
                <a:path w="266700" h="76200">
                  <a:moveTo>
                    <a:pt x="0" y="76200"/>
                  </a:moveTo>
                  <a:lnTo>
                    <a:pt x="0" y="0"/>
                  </a:lnTo>
                  <a:lnTo>
                    <a:pt x="266700" y="0"/>
                  </a:lnTo>
                  <a:lnTo>
                    <a:pt x="266700" y="762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3" name="Freeform: Shape 252">
              <a:extLst>
                <a:ext uri="{FF2B5EF4-FFF2-40B4-BE49-F238E27FC236}">
                  <a16:creationId xmlns:a16="http://schemas.microsoft.com/office/drawing/2014/main" id="{7886D7D6-F454-431D-97B8-9B035AA77B7B}"/>
                </a:ext>
              </a:extLst>
            </p:cNvPr>
            <p:cNvSpPr/>
            <p:nvPr/>
          </p:nvSpPr>
          <p:spPr>
            <a:xfrm>
              <a:off x="9477692" y="3778249"/>
              <a:ext cx="76200" cy="266700"/>
            </a:xfrm>
            <a:custGeom>
              <a:avLst/>
              <a:gdLst>
                <a:gd name="connsiteX0" fmla="*/ 0 w 76200"/>
                <a:gd name="connsiteY0" fmla="*/ 0 h 266700"/>
                <a:gd name="connsiteX1" fmla="*/ 76200 w 76200"/>
                <a:gd name="connsiteY1" fmla="*/ 0 h 266700"/>
                <a:gd name="connsiteX2" fmla="*/ 76200 w 76200"/>
                <a:gd name="connsiteY2" fmla="*/ 266700 h 266700"/>
                <a:gd name="connsiteX3" fmla="*/ 0 w 76200"/>
                <a:gd name="connsiteY3" fmla="*/ 266700 h 266700"/>
              </a:gdLst>
              <a:ahLst/>
              <a:cxnLst>
                <a:cxn ang="0">
                  <a:pos x="connsiteX0" y="connsiteY0"/>
                </a:cxn>
                <a:cxn ang="0">
                  <a:pos x="connsiteX1" y="connsiteY1"/>
                </a:cxn>
                <a:cxn ang="0">
                  <a:pos x="connsiteX2" y="connsiteY2"/>
                </a:cxn>
                <a:cxn ang="0">
                  <a:pos x="connsiteX3" y="connsiteY3"/>
                </a:cxn>
              </a:cxnLst>
              <a:rect l="l" t="t" r="r" b="b"/>
              <a:pathLst>
                <a:path w="76200" h="266700">
                  <a:moveTo>
                    <a:pt x="0" y="0"/>
                  </a:moveTo>
                  <a:lnTo>
                    <a:pt x="76200" y="0"/>
                  </a:lnTo>
                  <a:lnTo>
                    <a:pt x="76200" y="266700"/>
                  </a:lnTo>
                  <a:lnTo>
                    <a:pt x="0" y="2667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4" name="Freeform: Shape 253">
              <a:extLst>
                <a:ext uri="{FF2B5EF4-FFF2-40B4-BE49-F238E27FC236}">
                  <a16:creationId xmlns:a16="http://schemas.microsoft.com/office/drawing/2014/main" id="{2851DA1E-C1D2-431C-8C1B-4ACB2ACB63FA}"/>
                </a:ext>
              </a:extLst>
            </p:cNvPr>
            <p:cNvSpPr/>
            <p:nvPr/>
          </p:nvSpPr>
          <p:spPr>
            <a:xfrm>
              <a:off x="8525192" y="3206749"/>
              <a:ext cx="190500" cy="495300"/>
            </a:xfrm>
            <a:custGeom>
              <a:avLst/>
              <a:gdLst>
                <a:gd name="connsiteX0" fmla="*/ 0 w 190500"/>
                <a:gd name="connsiteY0" fmla="*/ 0 h 495300"/>
                <a:gd name="connsiteX1" fmla="*/ 190500 w 190500"/>
                <a:gd name="connsiteY1" fmla="*/ 0 h 495300"/>
                <a:gd name="connsiteX2" fmla="*/ 190500 w 190500"/>
                <a:gd name="connsiteY2" fmla="*/ 495300 h 495300"/>
                <a:gd name="connsiteX3" fmla="*/ 0 w 1905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90500" h="495300">
                  <a:moveTo>
                    <a:pt x="0" y="0"/>
                  </a:moveTo>
                  <a:lnTo>
                    <a:pt x="190500" y="0"/>
                  </a:lnTo>
                  <a:lnTo>
                    <a:pt x="1905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5" name="Freeform: Shape 254">
              <a:extLst>
                <a:ext uri="{FF2B5EF4-FFF2-40B4-BE49-F238E27FC236}">
                  <a16:creationId xmlns:a16="http://schemas.microsoft.com/office/drawing/2014/main" id="{6C22872D-CBC1-4663-8D3C-CAB5B7F65FE1}"/>
                </a:ext>
              </a:extLst>
            </p:cNvPr>
            <p:cNvSpPr/>
            <p:nvPr/>
          </p:nvSpPr>
          <p:spPr>
            <a:xfrm>
              <a:off x="8753792" y="3206749"/>
              <a:ext cx="76200" cy="495300"/>
            </a:xfrm>
            <a:custGeom>
              <a:avLst/>
              <a:gdLst>
                <a:gd name="connsiteX0" fmla="*/ 0 w 76200"/>
                <a:gd name="connsiteY0" fmla="*/ 0 h 495300"/>
                <a:gd name="connsiteX1" fmla="*/ 76200 w 76200"/>
                <a:gd name="connsiteY1" fmla="*/ 0 h 495300"/>
                <a:gd name="connsiteX2" fmla="*/ 76200 w 76200"/>
                <a:gd name="connsiteY2" fmla="*/ 495300 h 495300"/>
                <a:gd name="connsiteX3" fmla="*/ 0 w 762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76200" h="495300">
                  <a:moveTo>
                    <a:pt x="0" y="0"/>
                  </a:moveTo>
                  <a:lnTo>
                    <a:pt x="76200" y="0"/>
                  </a:lnTo>
                  <a:lnTo>
                    <a:pt x="762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6" name="Freeform: Shape 255">
              <a:extLst>
                <a:ext uri="{FF2B5EF4-FFF2-40B4-BE49-F238E27FC236}">
                  <a16:creationId xmlns:a16="http://schemas.microsoft.com/office/drawing/2014/main" id="{87F7CC08-8182-41C5-90E7-6065F9E634F9}"/>
                </a:ext>
              </a:extLst>
            </p:cNvPr>
            <p:cNvSpPr/>
            <p:nvPr/>
          </p:nvSpPr>
          <p:spPr>
            <a:xfrm>
              <a:off x="8868092" y="3206749"/>
              <a:ext cx="38100" cy="495300"/>
            </a:xfrm>
            <a:custGeom>
              <a:avLst/>
              <a:gdLst>
                <a:gd name="connsiteX0" fmla="*/ 0 w 38100"/>
                <a:gd name="connsiteY0" fmla="*/ 0 h 495300"/>
                <a:gd name="connsiteX1" fmla="*/ 38100 w 38100"/>
                <a:gd name="connsiteY1" fmla="*/ 0 h 495300"/>
                <a:gd name="connsiteX2" fmla="*/ 38100 w 38100"/>
                <a:gd name="connsiteY2" fmla="*/ 495300 h 495300"/>
                <a:gd name="connsiteX3" fmla="*/ 0 w 381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38100" h="495300">
                  <a:moveTo>
                    <a:pt x="0" y="0"/>
                  </a:moveTo>
                  <a:lnTo>
                    <a:pt x="38100" y="0"/>
                  </a:lnTo>
                  <a:lnTo>
                    <a:pt x="381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7" name="Freeform: Shape 256">
              <a:extLst>
                <a:ext uri="{FF2B5EF4-FFF2-40B4-BE49-F238E27FC236}">
                  <a16:creationId xmlns:a16="http://schemas.microsoft.com/office/drawing/2014/main" id="{017DFA9E-94B1-4393-96A2-F1B1ED5F8753}"/>
                </a:ext>
              </a:extLst>
            </p:cNvPr>
            <p:cNvSpPr/>
            <p:nvPr/>
          </p:nvSpPr>
          <p:spPr>
            <a:xfrm>
              <a:off x="8944292" y="3206749"/>
              <a:ext cx="38100" cy="495300"/>
            </a:xfrm>
            <a:custGeom>
              <a:avLst/>
              <a:gdLst>
                <a:gd name="connsiteX0" fmla="*/ 0 w 38100"/>
                <a:gd name="connsiteY0" fmla="*/ 0 h 495300"/>
                <a:gd name="connsiteX1" fmla="*/ 38100 w 38100"/>
                <a:gd name="connsiteY1" fmla="*/ 0 h 495300"/>
                <a:gd name="connsiteX2" fmla="*/ 38100 w 38100"/>
                <a:gd name="connsiteY2" fmla="*/ 495300 h 495300"/>
                <a:gd name="connsiteX3" fmla="*/ 0 w 381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38100" h="495300">
                  <a:moveTo>
                    <a:pt x="0" y="0"/>
                  </a:moveTo>
                  <a:lnTo>
                    <a:pt x="38100" y="0"/>
                  </a:lnTo>
                  <a:lnTo>
                    <a:pt x="381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8" name="Freeform: Shape 257">
              <a:extLst>
                <a:ext uri="{FF2B5EF4-FFF2-40B4-BE49-F238E27FC236}">
                  <a16:creationId xmlns:a16="http://schemas.microsoft.com/office/drawing/2014/main" id="{0ABC1A90-3197-43E7-B48F-EFBE2023C907}"/>
                </a:ext>
              </a:extLst>
            </p:cNvPr>
            <p:cNvSpPr/>
            <p:nvPr/>
          </p:nvSpPr>
          <p:spPr>
            <a:xfrm>
              <a:off x="9020492" y="3206749"/>
              <a:ext cx="114300" cy="495300"/>
            </a:xfrm>
            <a:custGeom>
              <a:avLst/>
              <a:gdLst>
                <a:gd name="connsiteX0" fmla="*/ 0 w 114300"/>
                <a:gd name="connsiteY0" fmla="*/ 0 h 495300"/>
                <a:gd name="connsiteX1" fmla="*/ 114300 w 114300"/>
                <a:gd name="connsiteY1" fmla="*/ 0 h 495300"/>
                <a:gd name="connsiteX2" fmla="*/ 114300 w 114300"/>
                <a:gd name="connsiteY2" fmla="*/ 495300 h 495300"/>
                <a:gd name="connsiteX3" fmla="*/ 0 w 1143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4300" h="495300">
                  <a:moveTo>
                    <a:pt x="0" y="0"/>
                  </a:moveTo>
                  <a:lnTo>
                    <a:pt x="114300" y="0"/>
                  </a:lnTo>
                  <a:lnTo>
                    <a:pt x="1143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59" name="Freeform: Shape 258">
              <a:extLst>
                <a:ext uri="{FF2B5EF4-FFF2-40B4-BE49-F238E27FC236}">
                  <a16:creationId xmlns:a16="http://schemas.microsoft.com/office/drawing/2014/main" id="{1752C2A1-4BFA-4DBB-83A4-6BFE9D62C162}"/>
                </a:ext>
              </a:extLst>
            </p:cNvPr>
            <p:cNvSpPr/>
            <p:nvPr/>
          </p:nvSpPr>
          <p:spPr>
            <a:xfrm>
              <a:off x="9172892" y="3206749"/>
              <a:ext cx="38100" cy="495300"/>
            </a:xfrm>
            <a:custGeom>
              <a:avLst/>
              <a:gdLst>
                <a:gd name="connsiteX0" fmla="*/ 0 w 38100"/>
                <a:gd name="connsiteY0" fmla="*/ 0 h 495300"/>
                <a:gd name="connsiteX1" fmla="*/ 38100 w 38100"/>
                <a:gd name="connsiteY1" fmla="*/ 0 h 495300"/>
                <a:gd name="connsiteX2" fmla="*/ 38100 w 38100"/>
                <a:gd name="connsiteY2" fmla="*/ 495300 h 495300"/>
                <a:gd name="connsiteX3" fmla="*/ 0 w 381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38100" h="495300">
                  <a:moveTo>
                    <a:pt x="0" y="0"/>
                  </a:moveTo>
                  <a:lnTo>
                    <a:pt x="38100" y="0"/>
                  </a:lnTo>
                  <a:lnTo>
                    <a:pt x="381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0" name="Freeform: Shape 259">
              <a:extLst>
                <a:ext uri="{FF2B5EF4-FFF2-40B4-BE49-F238E27FC236}">
                  <a16:creationId xmlns:a16="http://schemas.microsoft.com/office/drawing/2014/main" id="{B8F197B6-9CE2-42CF-B708-8A2DCD4B3EF5}"/>
                </a:ext>
              </a:extLst>
            </p:cNvPr>
            <p:cNvSpPr/>
            <p:nvPr/>
          </p:nvSpPr>
          <p:spPr>
            <a:xfrm>
              <a:off x="9249092" y="3206749"/>
              <a:ext cx="114300" cy="495300"/>
            </a:xfrm>
            <a:custGeom>
              <a:avLst/>
              <a:gdLst>
                <a:gd name="connsiteX0" fmla="*/ 0 w 114300"/>
                <a:gd name="connsiteY0" fmla="*/ 0 h 495300"/>
                <a:gd name="connsiteX1" fmla="*/ 114300 w 114300"/>
                <a:gd name="connsiteY1" fmla="*/ 0 h 495300"/>
                <a:gd name="connsiteX2" fmla="*/ 114300 w 114300"/>
                <a:gd name="connsiteY2" fmla="*/ 495300 h 495300"/>
                <a:gd name="connsiteX3" fmla="*/ 0 w 114300"/>
                <a:gd name="connsiteY3" fmla="*/ 495300 h 495300"/>
              </a:gdLst>
              <a:ahLst/>
              <a:cxnLst>
                <a:cxn ang="0">
                  <a:pos x="connsiteX0" y="connsiteY0"/>
                </a:cxn>
                <a:cxn ang="0">
                  <a:pos x="connsiteX1" y="connsiteY1"/>
                </a:cxn>
                <a:cxn ang="0">
                  <a:pos x="connsiteX2" y="connsiteY2"/>
                </a:cxn>
                <a:cxn ang="0">
                  <a:pos x="connsiteX3" y="connsiteY3"/>
                </a:cxn>
              </a:cxnLst>
              <a:rect l="l" t="t" r="r" b="b"/>
              <a:pathLst>
                <a:path w="114300" h="495300">
                  <a:moveTo>
                    <a:pt x="0" y="0"/>
                  </a:moveTo>
                  <a:lnTo>
                    <a:pt x="114300" y="0"/>
                  </a:lnTo>
                  <a:lnTo>
                    <a:pt x="114300" y="495300"/>
                  </a:lnTo>
                  <a:lnTo>
                    <a:pt x="0" y="495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61" name="Graphic 2">
            <a:extLst>
              <a:ext uri="{FF2B5EF4-FFF2-40B4-BE49-F238E27FC236}">
                <a16:creationId xmlns:a16="http://schemas.microsoft.com/office/drawing/2014/main" id="{FA7EB31A-B0D9-406C-96E4-DD0A1F9A0783}"/>
              </a:ext>
            </a:extLst>
          </p:cNvPr>
          <p:cNvGrpSpPr/>
          <p:nvPr/>
        </p:nvGrpSpPr>
        <p:grpSpPr>
          <a:xfrm rot="2652854">
            <a:off x="9590691" y="1773297"/>
            <a:ext cx="415416" cy="415416"/>
            <a:chOff x="10151109" y="2825749"/>
            <a:chExt cx="1219200" cy="1219200"/>
          </a:xfrm>
          <a:solidFill>
            <a:schemeClr val="accent1"/>
          </a:solidFill>
        </p:grpSpPr>
        <p:sp>
          <p:nvSpPr>
            <p:cNvPr id="262" name="Freeform: Shape 261">
              <a:extLst>
                <a:ext uri="{FF2B5EF4-FFF2-40B4-BE49-F238E27FC236}">
                  <a16:creationId xmlns:a16="http://schemas.microsoft.com/office/drawing/2014/main" id="{8F86115F-1E95-4A31-876A-5687FE1AE380}"/>
                </a:ext>
              </a:extLst>
            </p:cNvPr>
            <p:cNvSpPr/>
            <p:nvPr/>
          </p:nvSpPr>
          <p:spPr>
            <a:xfrm>
              <a:off x="10151109" y="2825749"/>
              <a:ext cx="1219200" cy="1219200"/>
            </a:xfrm>
            <a:custGeom>
              <a:avLst/>
              <a:gdLst>
                <a:gd name="connsiteX0" fmla="*/ 609600 w 1219200"/>
                <a:gd name="connsiteY0" fmla="*/ 19050 h 1219200"/>
                <a:gd name="connsiteX1" fmla="*/ 1200150 w 1219200"/>
                <a:gd name="connsiteY1" fmla="*/ 609600 h 1219200"/>
                <a:gd name="connsiteX2" fmla="*/ 609600 w 1219200"/>
                <a:gd name="connsiteY2" fmla="*/ 1200150 h 1219200"/>
                <a:gd name="connsiteX3" fmla="*/ 19050 w 1219200"/>
                <a:gd name="connsiteY3" fmla="*/ 609600 h 1219200"/>
                <a:gd name="connsiteX4" fmla="*/ 609600 w 1219200"/>
                <a:gd name="connsiteY4" fmla="*/ 19050 h 1219200"/>
                <a:gd name="connsiteX5" fmla="*/ 609600 w 1219200"/>
                <a:gd name="connsiteY5" fmla="*/ 0 h 1219200"/>
                <a:gd name="connsiteX6" fmla="*/ 0 w 1219200"/>
                <a:gd name="connsiteY6" fmla="*/ 609600 h 1219200"/>
                <a:gd name="connsiteX7" fmla="*/ 609600 w 1219200"/>
                <a:gd name="connsiteY7" fmla="*/ 1219200 h 1219200"/>
                <a:gd name="connsiteX8" fmla="*/ 1219200 w 1219200"/>
                <a:gd name="connsiteY8" fmla="*/ 609600 h 1219200"/>
                <a:gd name="connsiteX9" fmla="*/ 609600 w 1219200"/>
                <a:gd name="connsiteY9" fmla="*/ 0 h 1219200"/>
                <a:gd name="connsiteX10" fmla="*/ 609600 w 1219200"/>
                <a:gd name="connsiteY10" fmla="*/ 0 h 121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19200" h="1219200">
                  <a:moveTo>
                    <a:pt x="609600" y="19050"/>
                  </a:moveTo>
                  <a:cubicBezTo>
                    <a:pt x="935355" y="19050"/>
                    <a:pt x="1200150" y="283845"/>
                    <a:pt x="1200150" y="609600"/>
                  </a:cubicBezTo>
                  <a:cubicBezTo>
                    <a:pt x="1200150" y="935355"/>
                    <a:pt x="935355" y="1200150"/>
                    <a:pt x="609600" y="1200150"/>
                  </a:cubicBezTo>
                  <a:cubicBezTo>
                    <a:pt x="283845" y="1200150"/>
                    <a:pt x="19050" y="935355"/>
                    <a:pt x="19050" y="609600"/>
                  </a:cubicBezTo>
                  <a:cubicBezTo>
                    <a:pt x="19050" y="283845"/>
                    <a:pt x="283845" y="19050"/>
                    <a:pt x="609600" y="19050"/>
                  </a:cubicBezTo>
                  <a:moveTo>
                    <a:pt x="609600" y="0"/>
                  </a:moveTo>
                  <a:cubicBezTo>
                    <a:pt x="273367" y="0"/>
                    <a:pt x="0" y="273368"/>
                    <a:pt x="0" y="609600"/>
                  </a:cubicBezTo>
                  <a:cubicBezTo>
                    <a:pt x="0" y="945833"/>
                    <a:pt x="273367" y="1219200"/>
                    <a:pt x="609600" y="1219200"/>
                  </a:cubicBezTo>
                  <a:cubicBezTo>
                    <a:pt x="945832" y="1219200"/>
                    <a:pt x="1219200" y="945833"/>
                    <a:pt x="1219200" y="609600"/>
                  </a:cubicBezTo>
                  <a:cubicBezTo>
                    <a:pt x="1219200" y="273368"/>
                    <a:pt x="945832" y="0"/>
                    <a:pt x="609600" y="0"/>
                  </a:cubicBezTo>
                  <a:lnTo>
                    <a:pt x="609600" y="0"/>
                  </a:ln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3" name="Freeform: Shape 262">
              <a:extLst>
                <a:ext uri="{FF2B5EF4-FFF2-40B4-BE49-F238E27FC236}">
                  <a16:creationId xmlns:a16="http://schemas.microsoft.com/office/drawing/2014/main" id="{AD591C7E-CCEC-454E-BF30-A467E1146199}"/>
                </a:ext>
              </a:extLst>
            </p:cNvPr>
            <p:cNvSpPr/>
            <p:nvPr/>
          </p:nvSpPr>
          <p:spPr>
            <a:xfrm>
              <a:off x="10293984" y="2968624"/>
              <a:ext cx="933450" cy="933450"/>
            </a:xfrm>
            <a:custGeom>
              <a:avLst/>
              <a:gdLst>
                <a:gd name="connsiteX0" fmla="*/ 466725 w 933450"/>
                <a:gd name="connsiteY0" fmla="*/ 19050 h 933450"/>
                <a:gd name="connsiteX1" fmla="*/ 914400 w 933450"/>
                <a:gd name="connsiteY1" fmla="*/ 466725 h 933450"/>
                <a:gd name="connsiteX2" fmla="*/ 466725 w 933450"/>
                <a:gd name="connsiteY2" fmla="*/ 914400 h 933450"/>
                <a:gd name="connsiteX3" fmla="*/ 19050 w 933450"/>
                <a:gd name="connsiteY3" fmla="*/ 466725 h 933450"/>
                <a:gd name="connsiteX4" fmla="*/ 466725 w 933450"/>
                <a:gd name="connsiteY4" fmla="*/ 19050 h 933450"/>
                <a:gd name="connsiteX5" fmla="*/ 466725 w 933450"/>
                <a:gd name="connsiteY5" fmla="*/ 0 h 933450"/>
                <a:gd name="connsiteX6" fmla="*/ 0 w 933450"/>
                <a:gd name="connsiteY6" fmla="*/ 466725 h 933450"/>
                <a:gd name="connsiteX7" fmla="*/ 466725 w 933450"/>
                <a:gd name="connsiteY7" fmla="*/ 933450 h 933450"/>
                <a:gd name="connsiteX8" fmla="*/ 933450 w 933450"/>
                <a:gd name="connsiteY8" fmla="*/ 466725 h 933450"/>
                <a:gd name="connsiteX9" fmla="*/ 466725 w 933450"/>
                <a:gd name="connsiteY9" fmla="*/ 0 h 933450"/>
                <a:gd name="connsiteX10" fmla="*/ 466725 w 933450"/>
                <a:gd name="connsiteY10" fmla="*/ 0 h 933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33450" h="933450">
                  <a:moveTo>
                    <a:pt x="466725" y="19050"/>
                  </a:moveTo>
                  <a:cubicBezTo>
                    <a:pt x="713423" y="19050"/>
                    <a:pt x="914400" y="220027"/>
                    <a:pt x="914400" y="466725"/>
                  </a:cubicBezTo>
                  <a:cubicBezTo>
                    <a:pt x="914400" y="713423"/>
                    <a:pt x="713423" y="914400"/>
                    <a:pt x="466725" y="914400"/>
                  </a:cubicBezTo>
                  <a:cubicBezTo>
                    <a:pt x="220027" y="914400"/>
                    <a:pt x="19050" y="713423"/>
                    <a:pt x="19050" y="466725"/>
                  </a:cubicBezTo>
                  <a:cubicBezTo>
                    <a:pt x="19050" y="220027"/>
                    <a:pt x="220027" y="19050"/>
                    <a:pt x="466725" y="19050"/>
                  </a:cubicBezTo>
                  <a:moveTo>
                    <a:pt x="466725" y="0"/>
                  </a:moveTo>
                  <a:cubicBezTo>
                    <a:pt x="208597" y="0"/>
                    <a:pt x="0" y="208598"/>
                    <a:pt x="0" y="466725"/>
                  </a:cubicBezTo>
                  <a:cubicBezTo>
                    <a:pt x="0" y="724853"/>
                    <a:pt x="208597" y="933450"/>
                    <a:pt x="466725" y="933450"/>
                  </a:cubicBezTo>
                  <a:cubicBezTo>
                    <a:pt x="724852" y="933450"/>
                    <a:pt x="933450" y="724853"/>
                    <a:pt x="933450" y="466725"/>
                  </a:cubicBezTo>
                  <a:cubicBezTo>
                    <a:pt x="933450" y="208598"/>
                    <a:pt x="724852" y="0"/>
                    <a:pt x="466725" y="0"/>
                  </a:cubicBezTo>
                  <a:lnTo>
                    <a:pt x="466725" y="0"/>
                  </a:ln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4" name="Freeform: Shape 263">
              <a:extLst>
                <a:ext uri="{FF2B5EF4-FFF2-40B4-BE49-F238E27FC236}">
                  <a16:creationId xmlns:a16="http://schemas.microsoft.com/office/drawing/2014/main" id="{50230098-7487-443F-9020-89E5FEB616EF}"/>
                </a:ext>
              </a:extLst>
            </p:cNvPr>
            <p:cNvSpPr/>
            <p:nvPr/>
          </p:nvSpPr>
          <p:spPr>
            <a:xfrm>
              <a:off x="10427334" y="3111499"/>
              <a:ext cx="657225" cy="657225"/>
            </a:xfrm>
            <a:custGeom>
              <a:avLst/>
              <a:gdLst>
                <a:gd name="connsiteX0" fmla="*/ 328613 w 657225"/>
                <a:gd name="connsiteY0" fmla="*/ 19050 h 657225"/>
                <a:gd name="connsiteX1" fmla="*/ 638175 w 657225"/>
                <a:gd name="connsiteY1" fmla="*/ 328613 h 657225"/>
                <a:gd name="connsiteX2" fmla="*/ 328613 w 657225"/>
                <a:gd name="connsiteY2" fmla="*/ 638175 h 657225"/>
                <a:gd name="connsiteX3" fmla="*/ 19050 w 657225"/>
                <a:gd name="connsiteY3" fmla="*/ 328613 h 657225"/>
                <a:gd name="connsiteX4" fmla="*/ 328613 w 657225"/>
                <a:gd name="connsiteY4" fmla="*/ 19050 h 657225"/>
                <a:gd name="connsiteX5" fmla="*/ 328613 w 657225"/>
                <a:gd name="connsiteY5" fmla="*/ 0 h 657225"/>
                <a:gd name="connsiteX6" fmla="*/ 0 w 657225"/>
                <a:gd name="connsiteY6" fmla="*/ 328613 h 657225"/>
                <a:gd name="connsiteX7" fmla="*/ 328613 w 657225"/>
                <a:gd name="connsiteY7" fmla="*/ 657225 h 657225"/>
                <a:gd name="connsiteX8" fmla="*/ 657225 w 657225"/>
                <a:gd name="connsiteY8" fmla="*/ 328613 h 657225"/>
                <a:gd name="connsiteX9" fmla="*/ 328613 w 657225"/>
                <a:gd name="connsiteY9" fmla="*/ 0 h 657225"/>
                <a:gd name="connsiteX10" fmla="*/ 328613 w 657225"/>
                <a:gd name="connsiteY10" fmla="*/ 0 h 6572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7225" h="657225">
                  <a:moveTo>
                    <a:pt x="328613" y="19050"/>
                  </a:moveTo>
                  <a:cubicBezTo>
                    <a:pt x="499110" y="19050"/>
                    <a:pt x="638175" y="158115"/>
                    <a:pt x="638175" y="328613"/>
                  </a:cubicBezTo>
                  <a:cubicBezTo>
                    <a:pt x="638175" y="499110"/>
                    <a:pt x="499110" y="638175"/>
                    <a:pt x="328613" y="638175"/>
                  </a:cubicBezTo>
                  <a:cubicBezTo>
                    <a:pt x="158115" y="638175"/>
                    <a:pt x="19050" y="499110"/>
                    <a:pt x="19050" y="328613"/>
                  </a:cubicBezTo>
                  <a:cubicBezTo>
                    <a:pt x="19050" y="158115"/>
                    <a:pt x="158115" y="19050"/>
                    <a:pt x="328613" y="19050"/>
                  </a:cubicBezTo>
                  <a:moveTo>
                    <a:pt x="328613" y="0"/>
                  </a:moveTo>
                  <a:cubicBezTo>
                    <a:pt x="146685" y="0"/>
                    <a:pt x="0" y="146685"/>
                    <a:pt x="0" y="328613"/>
                  </a:cubicBezTo>
                  <a:cubicBezTo>
                    <a:pt x="0" y="510540"/>
                    <a:pt x="146685" y="657225"/>
                    <a:pt x="328613" y="657225"/>
                  </a:cubicBezTo>
                  <a:cubicBezTo>
                    <a:pt x="510540" y="657225"/>
                    <a:pt x="657225" y="510540"/>
                    <a:pt x="657225" y="328613"/>
                  </a:cubicBezTo>
                  <a:cubicBezTo>
                    <a:pt x="657225" y="146685"/>
                    <a:pt x="509588" y="0"/>
                    <a:pt x="328613" y="0"/>
                  </a:cubicBezTo>
                  <a:lnTo>
                    <a:pt x="328613" y="0"/>
                  </a:ln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5" name="Freeform: Shape 264">
              <a:extLst>
                <a:ext uri="{FF2B5EF4-FFF2-40B4-BE49-F238E27FC236}">
                  <a16:creationId xmlns:a16="http://schemas.microsoft.com/office/drawing/2014/main" id="{38F4246C-7953-4D0E-85DB-F8D06CC65E5F}"/>
                </a:ext>
              </a:extLst>
            </p:cNvPr>
            <p:cNvSpPr/>
            <p:nvPr/>
          </p:nvSpPr>
          <p:spPr>
            <a:xfrm>
              <a:off x="10646409" y="3321049"/>
              <a:ext cx="228600" cy="228600"/>
            </a:xfrm>
            <a:custGeom>
              <a:avLst/>
              <a:gdLst>
                <a:gd name="connsiteX0" fmla="*/ 228600 w 228600"/>
                <a:gd name="connsiteY0" fmla="*/ 114300 h 228600"/>
                <a:gd name="connsiteX1" fmla="*/ 114300 w 228600"/>
                <a:gd name="connsiteY1" fmla="*/ 228600 h 228600"/>
                <a:gd name="connsiteX2" fmla="*/ 0 w 228600"/>
                <a:gd name="connsiteY2" fmla="*/ 114300 h 228600"/>
                <a:gd name="connsiteX3" fmla="*/ 114300 w 228600"/>
                <a:gd name="connsiteY3" fmla="*/ 0 h 228600"/>
                <a:gd name="connsiteX4" fmla="*/ 228600 w 228600"/>
                <a:gd name="connsiteY4" fmla="*/ 114300 h 2286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8600" h="228600">
                  <a:moveTo>
                    <a:pt x="228600" y="114300"/>
                  </a:moveTo>
                  <a:cubicBezTo>
                    <a:pt x="228600" y="177426"/>
                    <a:pt x="177427" y="228600"/>
                    <a:pt x="114300" y="228600"/>
                  </a:cubicBezTo>
                  <a:cubicBezTo>
                    <a:pt x="51174" y="228600"/>
                    <a:pt x="0" y="177426"/>
                    <a:pt x="0" y="114300"/>
                  </a:cubicBezTo>
                  <a:cubicBezTo>
                    <a:pt x="0" y="51174"/>
                    <a:pt x="51174" y="0"/>
                    <a:pt x="114300" y="0"/>
                  </a:cubicBezTo>
                  <a:cubicBezTo>
                    <a:pt x="177427" y="0"/>
                    <a:pt x="228600" y="51174"/>
                    <a:pt x="228600" y="11430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6" name="Freeform: Shape 265">
              <a:extLst>
                <a:ext uri="{FF2B5EF4-FFF2-40B4-BE49-F238E27FC236}">
                  <a16:creationId xmlns:a16="http://schemas.microsoft.com/office/drawing/2014/main" id="{130943AC-BF8A-4BCD-A638-8255643363BF}"/>
                </a:ext>
              </a:extLst>
            </p:cNvPr>
            <p:cNvSpPr/>
            <p:nvPr/>
          </p:nvSpPr>
          <p:spPr>
            <a:xfrm>
              <a:off x="10970259" y="35496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7" name="Freeform: Shape 266">
              <a:extLst>
                <a:ext uri="{FF2B5EF4-FFF2-40B4-BE49-F238E27FC236}">
                  <a16:creationId xmlns:a16="http://schemas.microsoft.com/office/drawing/2014/main" id="{3B9D901A-D2B4-4F8D-9E77-A4DCCB6D3617}"/>
                </a:ext>
              </a:extLst>
            </p:cNvPr>
            <p:cNvSpPr/>
            <p:nvPr/>
          </p:nvSpPr>
          <p:spPr>
            <a:xfrm>
              <a:off x="10379709" y="33972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8" name="Freeform: Shape 267">
              <a:extLst>
                <a:ext uri="{FF2B5EF4-FFF2-40B4-BE49-F238E27FC236}">
                  <a16:creationId xmlns:a16="http://schemas.microsoft.com/office/drawing/2014/main" id="{27FA0B37-980F-40D9-BB90-CB9DF18CDAB3}"/>
                </a:ext>
              </a:extLst>
            </p:cNvPr>
            <p:cNvSpPr/>
            <p:nvPr/>
          </p:nvSpPr>
          <p:spPr>
            <a:xfrm>
              <a:off x="10798809" y="29400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69" name="Freeform: Shape 268">
              <a:extLst>
                <a:ext uri="{FF2B5EF4-FFF2-40B4-BE49-F238E27FC236}">
                  <a16:creationId xmlns:a16="http://schemas.microsoft.com/office/drawing/2014/main" id="{815FF996-60D1-40B9-9FDF-A1BAC410EB82}"/>
                </a:ext>
              </a:extLst>
            </p:cNvPr>
            <p:cNvSpPr/>
            <p:nvPr/>
          </p:nvSpPr>
          <p:spPr>
            <a:xfrm>
              <a:off x="11027409" y="38925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0078D4"/>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0" name="Freeform: Shape 269">
              <a:extLst>
                <a:ext uri="{FF2B5EF4-FFF2-40B4-BE49-F238E27FC236}">
                  <a16:creationId xmlns:a16="http://schemas.microsoft.com/office/drawing/2014/main" id="{9322946D-C94D-4FD2-8227-5DD0E467691F}"/>
                </a:ext>
              </a:extLst>
            </p:cNvPr>
            <p:cNvSpPr/>
            <p:nvPr/>
          </p:nvSpPr>
          <p:spPr>
            <a:xfrm>
              <a:off x="10227309" y="37401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FFFF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1" name="Freeform: Shape 270">
              <a:extLst>
                <a:ext uri="{FF2B5EF4-FFF2-40B4-BE49-F238E27FC236}">
                  <a16:creationId xmlns:a16="http://schemas.microsoft.com/office/drawing/2014/main" id="{D34F5F34-7536-44DC-9F95-6AB0F3937B8C}"/>
                </a:ext>
              </a:extLst>
            </p:cNvPr>
            <p:cNvSpPr/>
            <p:nvPr/>
          </p:nvSpPr>
          <p:spPr>
            <a:xfrm>
              <a:off x="11179809" y="3016249"/>
              <a:ext cx="114300" cy="114300"/>
            </a:xfrm>
            <a:custGeom>
              <a:avLst/>
              <a:gdLst>
                <a:gd name="connsiteX0" fmla="*/ 114300 w 114300"/>
                <a:gd name="connsiteY0" fmla="*/ 57150 h 114300"/>
                <a:gd name="connsiteX1" fmla="*/ 57150 w 114300"/>
                <a:gd name="connsiteY1" fmla="*/ 114300 h 114300"/>
                <a:gd name="connsiteX2" fmla="*/ 0 w 114300"/>
                <a:gd name="connsiteY2" fmla="*/ 57150 h 114300"/>
                <a:gd name="connsiteX3" fmla="*/ 57150 w 114300"/>
                <a:gd name="connsiteY3" fmla="*/ 0 h 114300"/>
                <a:gd name="connsiteX4" fmla="*/ 114300 w 114300"/>
                <a:gd name="connsiteY4" fmla="*/ 5715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4300" h="114300">
                  <a:moveTo>
                    <a:pt x="114300" y="57150"/>
                  </a:moveTo>
                  <a:cubicBezTo>
                    <a:pt x="114300" y="88713"/>
                    <a:pt x="88713" y="114300"/>
                    <a:pt x="57150" y="114300"/>
                  </a:cubicBezTo>
                  <a:cubicBezTo>
                    <a:pt x="25587" y="114300"/>
                    <a:pt x="0" y="88713"/>
                    <a:pt x="0" y="57150"/>
                  </a:cubicBezTo>
                  <a:cubicBezTo>
                    <a:pt x="0" y="25587"/>
                    <a:pt x="25587" y="0"/>
                    <a:pt x="57150" y="0"/>
                  </a:cubicBezTo>
                  <a:cubicBezTo>
                    <a:pt x="88713" y="0"/>
                    <a:pt x="114300" y="25587"/>
                    <a:pt x="114300" y="57150"/>
                  </a:cubicBezTo>
                  <a:close/>
                </a:path>
              </a:pathLst>
            </a:custGeom>
            <a:solidFill>
              <a:srgbClr val="50E6FF"/>
            </a:solidFill>
            <a:ln w="9525" cap="flat">
              <a:solidFill>
                <a:schemeClr val="accent5"/>
              </a:solid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272" name="Graphic 2">
            <a:extLst>
              <a:ext uri="{FF2B5EF4-FFF2-40B4-BE49-F238E27FC236}">
                <a16:creationId xmlns:a16="http://schemas.microsoft.com/office/drawing/2014/main" id="{93F587C0-1B50-4E55-A802-A0FC27B44A57}"/>
              </a:ext>
            </a:extLst>
          </p:cNvPr>
          <p:cNvGrpSpPr/>
          <p:nvPr/>
        </p:nvGrpSpPr>
        <p:grpSpPr>
          <a:xfrm>
            <a:off x="4716365" y="1769855"/>
            <a:ext cx="422300" cy="422300"/>
            <a:chOff x="4702809" y="2825749"/>
            <a:chExt cx="1219200" cy="1219200"/>
          </a:xfrm>
          <a:solidFill>
            <a:schemeClr val="accent1"/>
          </a:solidFill>
        </p:grpSpPr>
        <p:sp>
          <p:nvSpPr>
            <p:cNvPr id="273" name="Freeform: Shape 272">
              <a:extLst>
                <a:ext uri="{FF2B5EF4-FFF2-40B4-BE49-F238E27FC236}">
                  <a16:creationId xmlns:a16="http://schemas.microsoft.com/office/drawing/2014/main" id="{BD1FCE3B-06EC-4E89-8B57-09BBD848A307}"/>
                </a:ext>
              </a:extLst>
            </p:cNvPr>
            <p:cNvSpPr/>
            <p:nvPr/>
          </p:nvSpPr>
          <p:spPr>
            <a:xfrm>
              <a:off x="4702809" y="2825749"/>
              <a:ext cx="190500" cy="114300"/>
            </a:xfrm>
            <a:custGeom>
              <a:avLst/>
              <a:gdLst>
                <a:gd name="connsiteX0" fmla="*/ 0 w 190500"/>
                <a:gd name="connsiteY0" fmla="*/ 0 h 114300"/>
                <a:gd name="connsiteX1" fmla="*/ 190500 w 190500"/>
                <a:gd name="connsiteY1" fmla="*/ 0 h 114300"/>
                <a:gd name="connsiteX2" fmla="*/ 190500 w 190500"/>
                <a:gd name="connsiteY2" fmla="*/ 114300 h 114300"/>
                <a:gd name="connsiteX3" fmla="*/ 0 w 1905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90500" h="114300">
                  <a:moveTo>
                    <a:pt x="0" y="0"/>
                  </a:moveTo>
                  <a:lnTo>
                    <a:pt x="190500" y="0"/>
                  </a:lnTo>
                  <a:lnTo>
                    <a:pt x="1905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4" name="Freeform: Shape 273">
              <a:extLst>
                <a:ext uri="{FF2B5EF4-FFF2-40B4-BE49-F238E27FC236}">
                  <a16:creationId xmlns:a16="http://schemas.microsoft.com/office/drawing/2014/main" id="{D39196F4-9F18-4658-8230-1EBFEB648425}"/>
                </a:ext>
              </a:extLst>
            </p:cNvPr>
            <p:cNvSpPr/>
            <p:nvPr/>
          </p:nvSpPr>
          <p:spPr>
            <a:xfrm>
              <a:off x="4740909" y="2920999"/>
              <a:ext cx="114300" cy="1123950"/>
            </a:xfrm>
            <a:custGeom>
              <a:avLst/>
              <a:gdLst>
                <a:gd name="connsiteX0" fmla="*/ 0 w 114300"/>
                <a:gd name="connsiteY0" fmla="*/ 0 h 1123950"/>
                <a:gd name="connsiteX1" fmla="*/ 114300 w 114300"/>
                <a:gd name="connsiteY1" fmla="*/ 0 h 1123950"/>
                <a:gd name="connsiteX2" fmla="*/ 114300 w 114300"/>
                <a:gd name="connsiteY2" fmla="*/ 1123950 h 1123950"/>
                <a:gd name="connsiteX3" fmla="*/ 0 w 114300"/>
                <a:gd name="connsiteY3" fmla="*/ 1123950 h 1123950"/>
              </a:gdLst>
              <a:ahLst/>
              <a:cxnLst>
                <a:cxn ang="0">
                  <a:pos x="connsiteX0" y="connsiteY0"/>
                </a:cxn>
                <a:cxn ang="0">
                  <a:pos x="connsiteX1" y="connsiteY1"/>
                </a:cxn>
                <a:cxn ang="0">
                  <a:pos x="connsiteX2" y="connsiteY2"/>
                </a:cxn>
                <a:cxn ang="0">
                  <a:pos x="connsiteX3" y="connsiteY3"/>
                </a:cxn>
              </a:cxnLst>
              <a:rect l="l" t="t" r="r" b="b"/>
              <a:pathLst>
                <a:path w="114300" h="1123950">
                  <a:moveTo>
                    <a:pt x="0" y="0"/>
                  </a:moveTo>
                  <a:lnTo>
                    <a:pt x="114300" y="0"/>
                  </a:lnTo>
                  <a:lnTo>
                    <a:pt x="114300" y="1123950"/>
                  </a:lnTo>
                  <a:lnTo>
                    <a:pt x="0" y="112395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5" name="Freeform: Shape 274">
              <a:extLst>
                <a:ext uri="{FF2B5EF4-FFF2-40B4-BE49-F238E27FC236}">
                  <a16:creationId xmlns:a16="http://schemas.microsoft.com/office/drawing/2014/main" id="{3F989925-96BD-4087-98FE-9A3EB2B470EE}"/>
                </a:ext>
              </a:extLst>
            </p:cNvPr>
            <p:cNvSpPr/>
            <p:nvPr/>
          </p:nvSpPr>
          <p:spPr>
            <a:xfrm>
              <a:off x="4855209" y="3130549"/>
              <a:ext cx="533400" cy="914400"/>
            </a:xfrm>
            <a:custGeom>
              <a:avLst/>
              <a:gdLst>
                <a:gd name="connsiteX0" fmla="*/ 0 w 533400"/>
                <a:gd name="connsiteY0" fmla="*/ 0 h 914400"/>
                <a:gd name="connsiteX1" fmla="*/ 533400 w 533400"/>
                <a:gd name="connsiteY1" fmla="*/ 0 h 914400"/>
                <a:gd name="connsiteX2" fmla="*/ 533400 w 533400"/>
                <a:gd name="connsiteY2" fmla="*/ 914400 h 914400"/>
                <a:gd name="connsiteX3" fmla="*/ 0 w 533400"/>
                <a:gd name="connsiteY3" fmla="*/ 914400 h 914400"/>
              </a:gdLst>
              <a:ahLst/>
              <a:cxnLst>
                <a:cxn ang="0">
                  <a:pos x="connsiteX0" y="connsiteY0"/>
                </a:cxn>
                <a:cxn ang="0">
                  <a:pos x="connsiteX1" y="connsiteY1"/>
                </a:cxn>
                <a:cxn ang="0">
                  <a:pos x="connsiteX2" y="connsiteY2"/>
                </a:cxn>
                <a:cxn ang="0">
                  <a:pos x="connsiteX3" y="connsiteY3"/>
                </a:cxn>
              </a:cxnLst>
              <a:rect l="l" t="t" r="r" b="b"/>
              <a:pathLst>
                <a:path w="533400" h="914400">
                  <a:moveTo>
                    <a:pt x="0" y="0"/>
                  </a:moveTo>
                  <a:lnTo>
                    <a:pt x="533400" y="0"/>
                  </a:lnTo>
                  <a:lnTo>
                    <a:pt x="533400" y="914400"/>
                  </a:lnTo>
                  <a:lnTo>
                    <a:pt x="0" y="9144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6" name="Freeform: Shape 275">
              <a:extLst>
                <a:ext uri="{FF2B5EF4-FFF2-40B4-BE49-F238E27FC236}">
                  <a16:creationId xmlns:a16="http://schemas.microsoft.com/office/drawing/2014/main" id="{1E6F602B-C0F0-4DDF-AFD3-9495A65CF26D}"/>
                </a:ext>
              </a:extLst>
            </p:cNvPr>
            <p:cNvSpPr/>
            <p:nvPr/>
          </p:nvSpPr>
          <p:spPr>
            <a:xfrm>
              <a:off x="5388609" y="3321049"/>
              <a:ext cx="533400" cy="723900"/>
            </a:xfrm>
            <a:custGeom>
              <a:avLst/>
              <a:gdLst>
                <a:gd name="connsiteX0" fmla="*/ 0 w 533400"/>
                <a:gd name="connsiteY0" fmla="*/ 0 h 723900"/>
                <a:gd name="connsiteX1" fmla="*/ 533400 w 533400"/>
                <a:gd name="connsiteY1" fmla="*/ 0 h 723900"/>
                <a:gd name="connsiteX2" fmla="*/ 533400 w 533400"/>
                <a:gd name="connsiteY2" fmla="*/ 723900 h 723900"/>
                <a:gd name="connsiteX3" fmla="*/ 0 w 533400"/>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533400" h="723900">
                  <a:moveTo>
                    <a:pt x="0" y="0"/>
                  </a:moveTo>
                  <a:lnTo>
                    <a:pt x="533400" y="0"/>
                  </a:lnTo>
                  <a:lnTo>
                    <a:pt x="533400" y="723900"/>
                  </a:lnTo>
                  <a:lnTo>
                    <a:pt x="0" y="723900"/>
                  </a:lnTo>
                  <a:close/>
                </a:path>
              </a:pathLst>
            </a:custGeom>
            <a:solidFill>
              <a:srgbClr val="0078D4"/>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7" name="Freeform: Shape 276">
              <a:extLst>
                <a:ext uri="{FF2B5EF4-FFF2-40B4-BE49-F238E27FC236}">
                  <a16:creationId xmlns:a16="http://schemas.microsoft.com/office/drawing/2014/main" id="{D9D86280-ED5C-4E2C-B68B-5B2AE3EEE964}"/>
                </a:ext>
              </a:extLst>
            </p:cNvPr>
            <p:cNvSpPr/>
            <p:nvPr/>
          </p:nvSpPr>
          <p:spPr>
            <a:xfrm>
              <a:off x="5045709" y="3892549"/>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8" name="Freeform: Shape 277">
              <a:extLst>
                <a:ext uri="{FF2B5EF4-FFF2-40B4-BE49-F238E27FC236}">
                  <a16:creationId xmlns:a16="http://schemas.microsoft.com/office/drawing/2014/main" id="{BF6FE8AD-1764-4586-B0C4-44F57671D74E}"/>
                </a:ext>
              </a:extLst>
            </p:cNvPr>
            <p:cNvSpPr/>
            <p:nvPr/>
          </p:nvSpPr>
          <p:spPr>
            <a:xfrm>
              <a:off x="5541009" y="3892549"/>
              <a:ext cx="152400" cy="152400"/>
            </a:xfrm>
            <a:custGeom>
              <a:avLst/>
              <a:gdLst>
                <a:gd name="connsiteX0" fmla="*/ 0 w 152400"/>
                <a:gd name="connsiteY0" fmla="*/ 0 h 152400"/>
                <a:gd name="connsiteX1" fmla="*/ 152400 w 152400"/>
                <a:gd name="connsiteY1" fmla="*/ 0 h 152400"/>
                <a:gd name="connsiteX2" fmla="*/ 152400 w 152400"/>
                <a:gd name="connsiteY2" fmla="*/ 152400 h 152400"/>
                <a:gd name="connsiteX3" fmla="*/ 0 w 152400"/>
                <a:gd name="connsiteY3" fmla="*/ 152400 h 152400"/>
              </a:gdLst>
              <a:ahLst/>
              <a:cxnLst>
                <a:cxn ang="0">
                  <a:pos x="connsiteX0" y="connsiteY0"/>
                </a:cxn>
                <a:cxn ang="0">
                  <a:pos x="connsiteX1" y="connsiteY1"/>
                </a:cxn>
                <a:cxn ang="0">
                  <a:pos x="connsiteX2" y="connsiteY2"/>
                </a:cxn>
                <a:cxn ang="0">
                  <a:pos x="connsiteX3" y="connsiteY3"/>
                </a:cxn>
              </a:cxnLst>
              <a:rect l="l" t="t" r="r" b="b"/>
              <a:pathLst>
                <a:path w="152400" h="152400">
                  <a:moveTo>
                    <a:pt x="0" y="0"/>
                  </a:moveTo>
                  <a:lnTo>
                    <a:pt x="152400" y="0"/>
                  </a:lnTo>
                  <a:lnTo>
                    <a:pt x="152400" y="152400"/>
                  </a:lnTo>
                  <a:lnTo>
                    <a:pt x="0" y="152400"/>
                  </a:lnTo>
                  <a:close/>
                </a:path>
              </a:pathLst>
            </a:custGeom>
            <a:solidFill>
              <a:srgbClr val="000000"/>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79" name="Freeform: Shape 278">
              <a:extLst>
                <a:ext uri="{FF2B5EF4-FFF2-40B4-BE49-F238E27FC236}">
                  <a16:creationId xmlns:a16="http://schemas.microsoft.com/office/drawing/2014/main" id="{23980EBE-7C33-449B-BF05-57522AFBB2A8}"/>
                </a:ext>
              </a:extLst>
            </p:cNvPr>
            <p:cNvSpPr/>
            <p:nvPr/>
          </p:nvSpPr>
          <p:spPr>
            <a:xfrm>
              <a:off x="4969509" y="3282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0" name="Freeform: Shape 279">
              <a:extLst>
                <a:ext uri="{FF2B5EF4-FFF2-40B4-BE49-F238E27FC236}">
                  <a16:creationId xmlns:a16="http://schemas.microsoft.com/office/drawing/2014/main" id="{571AB0A6-92AE-471B-95A0-29771DD82135}"/>
                </a:ext>
              </a:extLst>
            </p:cNvPr>
            <p:cNvSpPr/>
            <p:nvPr/>
          </p:nvSpPr>
          <p:spPr>
            <a:xfrm>
              <a:off x="5160009" y="3282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1" name="Freeform: Shape 280">
              <a:extLst>
                <a:ext uri="{FF2B5EF4-FFF2-40B4-BE49-F238E27FC236}">
                  <a16:creationId xmlns:a16="http://schemas.microsoft.com/office/drawing/2014/main" id="{DB9B8685-97C7-4608-8B24-F3DFB364361B}"/>
                </a:ext>
              </a:extLst>
            </p:cNvPr>
            <p:cNvSpPr/>
            <p:nvPr/>
          </p:nvSpPr>
          <p:spPr>
            <a:xfrm>
              <a:off x="49695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2" name="Freeform: Shape 281">
              <a:extLst>
                <a:ext uri="{FF2B5EF4-FFF2-40B4-BE49-F238E27FC236}">
                  <a16:creationId xmlns:a16="http://schemas.microsoft.com/office/drawing/2014/main" id="{7FDD6A69-6B16-4072-9C7F-6C1DEE102BBB}"/>
                </a:ext>
              </a:extLst>
            </p:cNvPr>
            <p:cNvSpPr/>
            <p:nvPr/>
          </p:nvSpPr>
          <p:spPr>
            <a:xfrm>
              <a:off x="51600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3" name="Freeform: Shape 282">
              <a:extLst>
                <a:ext uri="{FF2B5EF4-FFF2-40B4-BE49-F238E27FC236}">
                  <a16:creationId xmlns:a16="http://schemas.microsoft.com/office/drawing/2014/main" id="{140E19D2-D7BC-4A48-A3CE-9852D5189CAD}"/>
                </a:ext>
              </a:extLst>
            </p:cNvPr>
            <p:cNvSpPr/>
            <p:nvPr/>
          </p:nvSpPr>
          <p:spPr>
            <a:xfrm>
              <a:off x="49695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4" name="Freeform: Shape 283">
              <a:extLst>
                <a:ext uri="{FF2B5EF4-FFF2-40B4-BE49-F238E27FC236}">
                  <a16:creationId xmlns:a16="http://schemas.microsoft.com/office/drawing/2014/main" id="{7373F662-501F-4AEC-9068-D6BA07A09E89}"/>
                </a:ext>
              </a:extLst>
            </p:cNvPr>
            <p:cNvSpPr/>
            <p:nvPr/>
          </p:nvSpPr>
          <p:spPr>
            <a:xfrm>
              <a:off x="51600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5" name="Freeform: Shape 284">
              <a:extLst>
                <a:ext uri="{FF2B5EF4-FFF2-40B4-BE49-F238E27FC236}">
                  <a16:creationId xmlns:a16="http://schemas.microsoft.com/office/drawing/2014/main" id="{7AA5D360-7372-429F-B7F8-BE8CA3096045}"/>
                </a:ext>
              </a:extLst>
            </p:cNvPr>
            <p:cNvSpPr/>
            <p:nvPr/>
          </p:nvSpPr>
          <p:spPr>
            <a:xfrm>
              <a:off x="54648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6" name="Freeform: Shape 285">
              <a:extLst>
                <a:ext uri="{FF2B5EF4-FFF2-40B4-BE49-F238E27FC236}">
                  <a16:creationId xmlns:a16="http://schemas.microsoft.com/office/drawing/2014/main" id="{405A5F58-D87E-4330-9726-1BB67B8F1212}"/>
                </a:ext>
              </a:extLst>
            </p:cNvPr>
            <p:cNvSpPr/>
            <p:nvPr/>
          </p:nvSpPr>
          <p:spPr>
            <a:xfrm>
              <a:off x="5655309" y="34734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7" name="Freeform: Shape 286">
              <a:extLst>
                <a:ext uri="{FF2B5EF4-FFF2-40B4-BE49-F238E27FC236}">
                  <a16:creationId xmlns:a16="http://schemas.microsoft.com/office/drawing/2014/main" id="{6C1323A4-B695-4875-B63B-37E11FCCDCF3}"/>
                </a:ext>
              </a:extLst>
            </p:cNvPr>
            <p:cNvSpPr/>
            <p:nvPr/>
          </p:nvSpPr>
          <p:spPr>
            <a:xfrm>
              <a:off x="54648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88" name="Freeform: Shape 287">
              <a:extLst>
                <a:ext uri="{FF2B5EF4-FFF2-40B4-BE49-F238E27FC236}">
                  <a16:creationId xmlns:a16="http://schemas.microsoft.com/office/drawing/2014/main" id="{3622386B-80CF-46C0-BD4B-3A5CB77A52A8}"/>
                </a:ext>
              </a:extLst>
            </p:cNvPr>
            <p:cNvSpPr/>
            <p:nvPr/>
          </p:nvSpPr>
          <p:spPr>
            <a:xfrm>
              <a:off x="5655309" y="3663949"/>
              <a:ext cx="114300" cy="114300"/>
            </a:xfrm>
            <a:custGeom>
              <a:avLst/>
              <a:gdLst>
                <a:gd name="connsiteX0" fmla="*/ 0 w 114300"/>
                <a:gd name="connsiteY0" fmla="*/ 0 h 114300"/>
                <a:gd name="connsiteX1" fmla="*/ 114300 w 114300"/>
                <a:gd name="connsiteY1" fmla="*/ 0 h 114300"/>
                <a:gd name="connsiteX2" fmla="*/ 114300 w 114300"/>
                <a:gd name="connsiteY2" fmla="*/ 114300 h 114300"/>
                <a:gd name="connsiteX3" fmla="*/ 0 w 114300"/>
                <a:gd name="connsiteY3" fmla="*/ 114300 h 114300"/>
              </a:gdLst>
              <a:ahLst/>
              <a:cxnLst>
                <a:cxn ang="0">
                  <a:pos x="connsiteX0" y="connsiteY0"/>
                </a:cxn>
                <a:cxn ang="0">
                  <a:pos x="connsiteX1" y="connsiteY1"/>
                </a:cxn>
                <a:cxn ang="0">
                  <a:pos x="connsiteX2" y="connsiteY2"/>
                </a:cxn>
                <a:cxn ang="0">
                  <a:pos x="connsiteX3" y="connsiteY3"/>
                </a:cxn>
              </a:cxnLst>
              <a:rect l="l" t="t" r="r" b="b"/>
              <a:pathLst>
                <a:path w="114300" h="114300">
                  <a:moveTo>
                    <a:pt x="0" y="0"/>
                  </a:moveTo>
                  <a:lnTo>
                    <a:pt x="114300" y="0"/>
                  </a:lnTo>
                  <a:lnTo>
                    <a:pt x="114300" y="114300"/>
                  </a:lnTo>
                  <a:lnTo>
                    <a:pt x="0" y="114300"/>
                  </a:lnTo>
                  <a:close/>
                </a:path>
              </a:pathLst>
            </a:custGeom>
            <a:solidFill>
              <a:srgbClr val="50E6F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 name="Graphic 1">
            <a:extLst>
              <a:ext uri="{FF2B5EF4-FFF2-40B4-BE49-F238E27FC236}">
                <a16:creationId xmlns:a16="http://schemas.microsoft.com/office/drawing/2014/main" id="{F0727848-41DF-4F64-AAC3-84FEE79C0740}"/>
              </a:ext>
            </a:extLst>
          </p:cNvPr>
          <p:cNvGrpSpPr/>
          <p:nvPr/>
        </p:nvGrpSpPr>
        <p:grpSpPr>
          <a:xfrm>
            <a:off x="855503" y="2496312"/>
            <a:ext cx="833448" cy="894978"/>
            <a:chOff x="2451507" y="6854041"/>
            <a:chExt cx="1135379" cy="1219200"/>
          </a:xfrm>
        </p:grpSpPr>
        <p:sp>
          <p:nvSpPr>
            <p:cNvPr id="5" name="Freeform: Shape 4">
              <a:extLst>
                <a:ext uri="{FF2B5EF4-FFF2-40B4-BE49-F238E27FC236}">
                  <a16:creationId xmlns:a16="http://schemas.microsoft.com/office/drawing/2014/main" id="{CF213BED-17DF-458A-9136-612879BC465A}"/>
                </a:ext>
              </a:extLst>
            </p:cNvPr>
            <p:cNvSpPr/>
            <p:nvPr/>
          </p:nvSpPr>
          <p:spPr>
            <a:xfrm>
              <a:off x="2623909" y="7110263"/>
              <a:ext cx="708659" cy="962977"/>
            </a:xfrm>
            <a:custGeom>
              <a:avLst/>
              <a:gdLst>
                <a:gd name="connsiteX0" fmla="*/ 706755 w 708659"/>
                <a:gd name="connsiteY0" fmla="*/ 607695 h 962977"/>
                <a:gd name="connsiteX1" fmla="*/ 706755 w 708659"/>
                <a:gd name="connsiteY1" fmla="*/ 0 h 962977"/>
                <a:gd name="connsiteX2" fmla="*/ 0 w 708659"/>
                <a:gd name="connsiteY2" fmla="*/ 0 h 962977"/>
                <a:gd name="connsiteX3" fmla="*/ 0 w 708659"/>
                <a:gd name="connsiteY3" fmla="*/ 606743 h 962977"/>
                <a:gd name="connsiteX4" fmla="*/ 1905 w 708659"/>
                <a:gd name="connsiteY4" fmla="*/ 608648 h 962977"/>
                <a:gd name="connsiteX5" fmla="*/ 92392 w 708659"/>
                <a:gd name="connsiteY5" fmla="*/ 700088 h 962977"/>
                <a:gd name="connsiteX6" fmla="*/ 353378 w 708659"/>
                <a:gd name="connsiteY6" fmla="*/ 962978 h 962977"/>
                <a:gd name="connsiteX7" fmla="*/ 708660 w 708659"/>
                <a:gd name="connsiteY7" fmla="*/ 607695 h 962977"/>
                <a:gd name="connsiteX8" fmla="*/ 706755 w 708659"/>
                <a:gd name="connsiteY8" fmla="*/ 607695 h 962977"/>
                <a:gd name="connsiteX9" fmla="*/ 578168 w 708659"/>
                <a:gd name="connsiteY9" fmla="*/ 414338 h 962977"/>
                <a:gd name="connsiteX10" fmla="*/ 417195 w 708659"/>
                <a:gd name="connsiteY10" fmla="*/ 414338 h 962977"/>
                <a:gd name="connsiteX11" fmla="*/ 417195 w 708659"/>
                <a:gd name="connsiteY11" fmla="*/ 574358 h 962977"/>
                <a:gd name="connsiteX12" fmla="*/ 289560 w 708659"/>
                <a:gd name="connsiteY12" fmla="*/ 574358 h 962977"/>
                <a:gd name="connsiteX13" fmla="*/ 289560 w 708659"/>
                <a:gd name="connsiteY13" fmla="*/ 414338 h 962977"/>
                <a:gd name="connsiteX14" fmla="*/ 128588 w 708659"/>
                <a:gd name="connsiteY14" fmla="*/ 414338 h 962977"/>
                <a:gd name="connsiteX15" fmla="*/ 128588 w 708659"/>
                <a:gd name="connsiteY15" fmla="*/ 286703 h 962977"/>
                <a:gd name="connsiteX16" fmla="*/ 288608 w 708659"/>
                <a:gd name="connsiteY16" fmla="*/ 286703 h 962977"/>
                <a:gd name="connsiteX17" fmla="*/ 288608 w 708659"/>
                <a:gd name="connsiteY17" fmla="*/ 125730 h 962977"/>
                <a:gd name="connsiteX18" fmla="*/ 417195 w 708659"/>
                <a:gd name="connsiteY18" fmla="*/ 125730 h 962977"/>
                <a:gd name="connsiteX19" fmla="*/ 417195 w 708659"/>
                <a:gd name="connsiteY19" fmla="*/ 286703 h 962977"/>
                <a:gd name="connsiteX20" fmla="*/ 577215 w 708659"/>
                <a:gd name="connsiteY20" fmla="*/ 286703 h 962977"/>
                <a:gd name="connsiteX21" fmla="*/ 577215 w 708659"/>
                <a:gd name="connsiteY21" fmla="*/ 414338 h 9629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708659" h="962977">
                  <a:moveTo>
                    <a:pt x="706755" y="607695"/>
                  </a:moveTo>
                  <a:lnTo>
                    <a:pt x="706755" y="0"/>
                  </a:lnTo>
                  <a:lnTo>
                    <a:pt x="0" y="0"/>
                  </a:lnTo>
                  <a:lnTo>
                    <a:pt x="0" y="606743"/>
                  </a:lnTo>
                  <a:lnTo>
                    <a:pt x="1905" y="608648"/>
                  </a:lnTo>
                  <a:lnTo>
                    <a:pt x="92392" y="700088"/>
                  </a:lnTo>
                  <a:lnTo>
                    <a:pt x="353378" y="962978"/>
                  </a:lnTo>
                  <a:lnTo>
                    <a:pt x="708660" y="607695"/>
                  </a:lnTo>
                  <a:lnTo>
                    <a:pt x="706755" y="607695"/>
                  </a:lnTo>
                  <a:close/>
                  <a:moveTo>
                    <a:pt x="578168" y="414338"/>
                  </a:moveTo>
                  <a:lnTo>
                    <a:pt x="417195" y="414338"/>
                  </a:lnTo>
                  <a:lnTo>
                    <a:pt x="417195" y="574358"/>
                  </a:lnTo>
                  <a:lnTo>
                    <a:pt x="289560" y="574358"/>
                  </a:lnTo>
                  <a:lnTo>
                    <a:pt x="289560" y="414338"/>
                  </a:lnTo>
                  <a:lnTo>
                    <a:pt x="128588" y="414338"/>
                  </a:lnTo>
                  <a:lnTo>
                    <a:pt x="128588" y="286703"/>
                  </a:lnTo>
                  <a:lnTo>
                    <a:pt x="288608" y="286703"/>
                  </a:lnTo>
                  <a:lnTo>
                    <a:pt x="288608" y="125730"/>
                  </a:lnTo>
                  <a:lnTo>
                    <a:pt x="417195" y="125730"/>
                  </a:lnTo>
                  <a:lnTo>
                    <a:pt x="417195" y="286703"/>
                  </a:lnTo>
                  <a:lnTo>
                    <a:pt x="577215" y="286703"/>
                  </a:lnTo>
                  <a:lnTo>
                    <a:pt x="577215" y="414338"/>
                  </a:lnTo>
                  <a:close/>
                </a:path>
              </a:pathLst>
            </a:custGeom>
            <a:solidFill>
              <a:schemeClr val="bg1"/>
            </a:solidFill>
            <a:ln w="9525" cap="flat">
              <a:noFill/>
              <a:prstDash val="solid"/>
              <a:miter/>
            </a:ln>
          </p:spPr>
          <p:txBody>
            <a:bodyPr rtlCol="0" anchor="ctr"/>
            <a:lstStyle/>
            <a:p>
              <a:endParaRPr lang="en-US"/>
            </a:p>
          </p:txBody>
        </p:sp>
        <p:sp>
          <p:nvSpPr>
            <p:cNvPr id="6" name="Freeform: Shape 5">
              <a:extLst>
                <a:ext uri="{FF2B5EF4-FFF2-40B4-BE49-F238E27FC236}">
                  <a16:creationId xmlns:a16="http://schemas.microsoft.com/office/drawing/2014/main" id="{2067E90A-49A9-44FF-8BB8-5E1761C63375}"/>
                </a:ext>
              </a:extLst>
            </p:cNvPr>
            <p:cNvSpPr/>
            <p:nvPr/>
          </p:nvSpPr>
          <p:spPr>
            <a:xfrm>
              <a:off x="2451507" y="7524601"/>
              <a:ext cx="461962" cy="461010"/>
            </a:xfrm>
            <a:custGeom>
              <a:avLst/>
              <a:gdLst>
                <a:gd name="connsiteX0" fmla="*/ 370523 w 461962"/>
                <a:gd name="connsiteY0" fmla="*/ 0 h 461010"/>
                <a:gd name="connsiteX1" fmla="*/ 461963 w 461962"/>
                <a:gd name="connsiteY1" fmla="*/ 0 h 461010"/>
                <a:gd name="connsiteX2" fmla="*/ 461963 w 461962"/>
                <a:gd name="connsiteY2" fmla="*/ 90488 h 461010"/>
                <a:gd name="connsiteX3" fmla="*/ 265748 w 461962"/>
                <a:gd name="connsiteY3" fmla="*/ 286703 h 461010"/>
                <a:gd name="connsiteX4" fmla="*/ 90488 w 461962"/>
                <a:gd name="connsiteY4" fmla="*/ 461010 h 461010"/>
                <a:gd name="connsiteX5" fmla="*/ 0 w 461962"/>
                <a:gd name="connsiteY5" fmla="*/ 370523 h 461010"/>
                <a:gd name="connsiteX6" fmla="*/ 370523 w 461962"/>
                <a:gd name="connsiteY6" fmla="*/ 0 h 4610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61962" h="461010">
                  <a:moveTo>
                    <a:pt x="370523" y="0"/>
                  </a:moveTo>
                  <a:lnTo>
                    <a:pt x="461963" y="0"/>
                  </a:lnTo>
                  <a:lnTo>
                    <a:pt x="461963" y="90488"/>
                  </a:lnTo>
                  <a:lnTo>
                    <a:pt x="265748" y="286703"/>
                  </a:lnTo>
                  <a:lnTo>
                    <a:pt x="90488" y="461010"/>
                  </a:lnTo>
                  <a:lnTo>
                    <a:pt x="0" y="370523"/>
                  </a:lnTo>
                  <a:lnTo>
                    <a:pt x="370523" y="0"/>
                  </a:lnTo>
                  <a:close/>
                </a:path>
              </a:pathLst>
            </a:custGeom>
            <a:solidFill>
              <a:schemeClr val="tx2"/>
            </a:solidFill>
            <a:ln w="9525" cap="flat">
              <a:noFill/>
              <a:prstDash val="solid"/>
              <a:miter/>
            </a:ln>
          </p:spPr>
          <p:txBody>
            <a:bodyPr rtlCol="0" anchor="ctr"/>
            <a:lstStyle/>
            <a:p>
              <a:endParaRPr lang="en-US"/>
            </a:p>
          </p:txBody>
        </p:sp>
        <p:sp>
          <p:nvSpPr>
            <p:cNvPr id="7" name="Freeform: Shape 6">
              <a:extLst>
                <a:ext uri="{FF2B5EF4-FFF2-40B4-BE49-F238E27FC236}">
                  <a16:creationId xmlns:a16="http://schemas.microsoft.com/office/drawing/2014/main" id="{A70B9510-863A-46E3-A5FD-1ED1C64A0178}"/>
                </a:ext>
              </a:extLst>
            </p:cNvPr>
            <p:cNvSpPr/>
            <p:nvPr/>
          </p:nvSpPr>
          <p:spPr>
            <a:xfrm>
              <a:off x="3041104" y="6854041"/>
              <a:ext cx="545782" cy="542925"/>
            </a:xfrm>
            <a:custGeom>
              <a:avLst/>
              <a:gdLst>
                <a:gd name="connsiteX0" fmla="*/ 545782 w 545782"/>
                <a:gd name="connsiteY0" fmla="*/ 0 h 542925"/>
                <a:gd name="connsiteX1" fmla="*/ 545782 w 545782"/>
                <a:gd name="connsiteY1" fmla="*/ 449580 h 542925"/>
                <a:gd name="connsiteX2" fmla="*/ 417195 w 545782"/>
                <a:gd name="connsiteY2" fmla="*/ 449580 h 542925"/>
                <a:gd name="connsiteX3" fmla="*/ 417195 w 545782"/>
                <a:gd name="connsiteY3" fmla="*/ 215265 h 542925"/>
                <a:gd name="connsiteX4" fmla="*/ 90488 w 545782"/>
                <a:gd name="connsiteY4" fmla="*/ 542925 h 542925"/>
                <a:gd name="connsiteX5" fmla="*/ 0 w 545782"/>
                <a:gd name="connsiteY5" fmla="*/ 542925 h 542925"/>
                <a:gd name="connsiteX6" fmla="*/ 0 w 545782"/>
                <a:gd name="connsiteY6" fmla="*/ 451485 h 542925"/>
                <a:gd name="connsiteX7" fmla="*/ 322898 w 545782"/>
                <a:gd name="connsiteY7" fmla="*/ 128588 h 542925"/>
                <a:gd name="connsiteX8" fmla="*/ 96202 w 545782"/>
                <a:gd name="connsiteY8" fmla="*/ 128588 h 542925"/>
                <a:gd name="connsiteX9" fmla="*/ 96202 w 545782"/>
                <a:gd name="connsiteY9" fmla="*/ 0 h 542925"/>
                <a:gd name="connsiteX10" fmla="*/ 545782 w 545782"/>
                <a:gd name="connsiteY10" fmla="*/ 0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45782" h="542925">
                  <a:moveTo>
                    <a:pt x="545782" y="0"/>
                  </a:moveTo>
                  <a:lnTo>
                    <a:pt x="545782" y="449580"/>
                  </a:lnTo>
                  <a:lnTo>
                    <a:pt x="417195" y="449580"/>
                  </a:lnTo>
                  <a:lnTo>
                    <a:pt x="417195" y="215265"/>
                  </a:lnTo>
                  <a:lnTo>
                    <a:pt x="90488" y="542925"/>
                  </a:lnTo>
                  <a:lnTo>
                    <a:pt x="0" y="542925"/>
                  </a:lnTo>
                  <a:lnTo>
                    <a:pt x="0" y="451485"/>
                  </a:lnTo>
                  <a:lnTo>
                    <a:pt x="322898" y="128588"/>
                  </a:lnTo>
                  <a:lnTo>
                    <a:pt x="96202" y="128588"/>
                  </a:lnTo>
                  <a:lnTo>
                    <a:pt x="96202" y="0"/>
                  </a:lnTo>
                  <a:lnTo>
                    <a:pt x="545782" y="0"/>
                  </a:lnTo>
                  <a:close/>
                </a:path>
              </a:pathLst>
            </a:custGeom>
            <a:solidFill>
              <a:schemeClr val="tx2"/>
            </a:solid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2769968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07F06C1B-D9CE-4F52-8A35-812D790E9F82}"/>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aphicFrame>
        <p:nvGraphicFramePr>
          <p:cNvPr id="4" name="Table 4">
            <a:extLst>
              <a:ext uri="{FF2B5EF4-FFF2-40B4-BE49-F238E27FC236}">
                <a16:creationId xmlns:a16="http://schemas.microsoft.com/office/drawing/2014/main" id="{E5D74A83-EFD3-47A0-BFBB-AFAC1FB2DA3C}"/>
              </a:ext>
            </a:extLst>
          </p:cNvPr>
          <p:cNvGraphicFramePr>
            <a:graphicFrameLocks noGrp="1"/>
          </p:cNvGraphicFramePr>
          <p:nvPr>
            <p:extLst>
              <p:ext uri="{D42A27DB-BD31-4B8C-83A1-F6EECF244321}">
                <p14:modId xmlns:p14="http://schemas.microsoft.com/office/powerpoint/2010/main" val="2823039817"/>
              </p:ext>
            </p:extLst>
          </p:nvPr>
        </p:nvGraphicFramePr>
        <p:xfrm>
          <a:off x="442767" y="1336412"/>
          <a:ext cx="11306464" cy="5114992"/>
        </p:xfrm>
        <a:graphic>
          <a:graphicData uri="http://schemas.openxmlformats.org/drawingml/2006/table">
            <a:tbl>
              <a:tblPr firstRow="1" bandRow="1">
                <a:tableStyleId>{5C22544A-7EE6-4342-B048-85BDC9FD1C3A}</a:tableStyleId>
              </a:tblPr>
              <a:tblGrid>
                <a:gridCol w="869728">
                  <a:extLst>
                    <a:ext uri="{9D8B030D-6E8A-4147-A177-3AD203B41FA5}">
                      <a16:colId xmlns:a16="http://schemas.microsoft.com/office/drawing/2014/main" val="1732891138"/>
                    </a:ext>
                  </a:extLst>
                </a:gridCol>
                <a:gridCol w="869728">
                  <a:extLst>
                    <a:ext uri="{9D8B030D-6E8A-4147-A177-3AD203B41FA5}">
                      <a16:colId xmlns:a16="http://schemas.microsoft.com/office/drawing/2014/main" val="1334979775"/>
                    </a:ext>
                  </a:extLst>
                </a:gridCol>
                <a:gridCol w="869728">
                  <a:extLst>
                    <a:ext uri="{9D8B030D-6E8A-4147-A177-3AD203B41FA5}">
                      <a16:colId xmlns:a16="http://schemas.microsoft.com/office/drawing/2014/main" val="3066290119"/>
                    </a:ext>
                  </a:extLst>
                </a:gridCol>
                <a:gridCol w="869728">
                  <a:extLst>
                    <a:ext uri="{9D8B030D-6E8A-4147-A177-3AD203B41FA5}">
                      <a16:colId xmlns:a16="http://schemas.microsoft.com/office/drawing/2014/main" val="2007570734"/>
                    </a:ext>
                  </a:extLst>
                </a:gridCol>
                <a:gridCol w="869728">
                  <a:extLst>
                    <a:ext uri="{9D8B030D-6E8A-4147-A177-3AD203B41FA5}">
                      <a16:colId xmlns:a16="http://schemas.microsoft.com/office/drawing/2014/main" val="3263104024"/>
                    </a:ext>
                  </a:extLst>
                </a:gridCol>
                <a:gridCol w="869728">
                  <a:extLst>
                    <a:ext uri="{9D8B030D-6E8A-4147-A177-3AD203B41FA5}">
                      <a16:colId xmlns:a16="http://schemas.microsoft.com/office/drawing/2014/main" val="509589268"/>
                    </a:ext>
                  </a:extLst>
                </a:gridCol>
                <a:gridCol w="869728">
                  <a:extLst>
                    <a:ext uri="{9D8B030D-6E8A-4147-A177-3AD203B41FA5}">
                      <a16:colId xmlns:a16="http://schemas.microsoft.com/office/drawing/2014/main" val="3251949067"/>
                    </a:ext>
                  </a:extLst>
                </a:gridCol>
                <a:gridCol w="869728">
                  <a:extLst>
                    <a:ext uri="{9D8B030D-6E8A-4147-A177-3AD203B41FA5}">
                      <a16:colId xmlns:a16="http://schemas.microsoft.com/office/drawing/2014/main" val="1130784092"/>
                    </a:ext>
                  </a:extLst>
                </a:gridCol>
                <a:gridCol w="869728">
                  <a:extLst>
                    <a:ext uri="{9D8B030D-6E8A-4147-A177-3AD203B41FA5}">
                      <a16:colId xmlns:a16="http://schemas.microsoft.com/office/drawing/2014/main" val="978446458"/>
                    </a:ext>
                  </a:extLst>
                </a:gridCol>
                <a:gridCol w="869728">
                  <a:extLst>
                    <a:ext uri="{9D8B030D-6E8A-4147-A177-3AD203B41FA5}">
                      <a16:colId xmlns:a16="http://schemas.microsoft.com/office/drawing/2014/main" val="3564916052"/>
                    </a:ext>
                  </a:extLst>
                </a:gridCol>
                <a:gridCol w="869728">
                  <a:extLst>
                    <a:ext uri="{9D8B030D-6E8A-4147-A177-3AD203B41FA5}">
                      <a16:colId xmlns:a16="http://schemas.microsoft.com/office/drawing/2014/main" val="2975376211"/>
                    </a:ext>
                  </a:extLst>
                </a:gridCol>
                <a:gridCol w="869728">
                  <a:extLst>
                    <a:ext uri="{9D8B030D-6E8A-4147-A177-3AD203B41FA5}">
                      <a16:colId xmlns:a16="http://schemas.microsoft.com/office/drawing/2014/main" val="1056610227"/>
                    </a:ext>
                  </a:extLst>
                </a:gridCol>
                <a:gridCol w="869728">
                  <a:extLst>
                    <a:ext uri="{9D8B030D-6E8A-4147-A177-3AD203B41FA5}">
                      <a16:colId xmlns:a16="http://schemas.microsoft.com/office/drawing/2014/main" val="4271683326"/>
                    </a:ext>
                  </a:extLst>
                </a:gridCol>
              </a:tblGrid>
              <a:tr h="639374">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787781317"/>
                  </a:ext>
                </a:extLst>
              </a:tr>
              <a:tr h="639374">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949449538"/>
                  </a:ext>
                </a:extLst>
              </a:tr>
              <a:tr h="639374">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3075618610"/>
                  </a:ext>
                </a:extLst>
              </a:tr>
              <a:tr h="639374">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270412521"/>
                  </a:ext>
                </a:extLst>
              </a:tr>
              <a:tr h="639374">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99548996"/>
                  </a:ext>
                </a:extLst>
              </a:tr>
              <a:tr h="639374">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2484211249"/>
                  </a:ext>
                </a:extLst>
              </a:tr>
              <a:tr h="639374">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434462595"/>
                  </a:ext>
                </a:extLst>
              </a:tr>
              <a:tr h="639374">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tc>
                  <a:txBody>
                    <a:bodyPr/>
                    <a:lstStyle/>
                    <a:p>
                      <a:endParaRPr lang="en-US" sz="1700"/>
                    </a:p>
                  </a:txBody>
                  <a:tcPr marL="89642" marR="89642" marT="44821" marB="44821">
                    <a:lnL w="6350" cap="flat" cmpd="sng" algn="ctr">
                      <a:solidFill>
                        <a:schemeClr val="accent1">
                          <a:lumMod val="90000"/>
                        </a:schemeClr>
                      </a:solidFill>
                      <a:prstDash val="solid"/>
                      <a:round/>
                      <a:headEnd type="none" w="med" len="med"/>
                      <a:tailEnd type="none" w="med" len="med"/>
                    </a:lnL>
                    <a:lnR w="6350" cap="flat" cmpd="sng" algn="ctr">
                      <a:solidFill>
                        <a:schemeClr val="accent1">
                          <a:lumMod val="90000"/>
                        </a:schemeClr>
                      </a:solidFill>
                      <a:prstDash val="solid"/>
                      <a:round/>
                      <a:headEnd type="none" w="med" len="med"/>
                      <a:tailEnd type="none" w="med" len="med"/>
                    </a:lnR>
                    <a:lnT w="6350" cap="flat" cmpd="sng" algn="ctr">
                      <a:solidFill>
                        <a:schemeClr val="accent1">
                          <a:lumMod val="90000"/>
                        </a:schemeClr>
                      </a:solidFill>
                      <a:prstDash val="solid"/>
                      <a:round/>
                      <a:headEnd type="none" w="med" len="med"/>
                      <a:tailEnd type="none" w="med" len="med"/>
                    </a:lnT>
                    <a:lnB w="6350" cap="flat" cmpd="sng" algn="ctr">
                      <a:solidFill>
                        <a:schemeClr val="accent1">
                          <a:lumMod val="9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71593830"/>
                  </a:ext>
                </a:extLst>
              </a:tr>
            </a:tbl>
          </a:graphicData>
        </a:graphic>
      </p:graphicFrame>
      <p:sp>
        <p:nvSpPr>
          <p:cNvPr id="2" name="Title 1">
            <a:extLst>
              <a:ext uri="{FF2B5EF4-FFF2-40B4-BE49-F238E27FC236}">
                <a16:creationId xmlns:a16="http://schemas.microsoft.com/office/drawing/2014/main" id="{0AFF7FEE-6FD4-421E-A52D-CA4F083FE576}"/>
              </a:ext>
            </a:extLst>
          </p:cNvPr>
          <p:cNvSpPr>
            <a:spLocks noGrp="1"/>
          </p:cNvSpPr>
          <p:nvPr>
            <p:ph type="title"/>
          </p:nvPr>
        </p:nvSpPr>
        <p:spPr/>
        <p:txBody>
          <a:bodyPr/>
          <a:lstStyle/>
          <a:p>
            <a:r>
              <a:rPr lang="en-US" sz="2800">
                <a:solidFill>
                  <a:schemeClr val="bg1"/>
                </a:solidFill>
              </a:rPr>
              <a:t>Customer momentum</a:t>
            </a:r>
          </a:p>
        </p:txBody>
      </p:sp>
      <p:pic>
        <p:nvPicPr>
          <p:cNvPr id="532" name="Picture 12" descr="https://upload.wikimedia.org/wikipedia/en/thumb/d/dd/Schneider_Electric.svg/1024px-Schneider_Electric.svg.png">
            <a:extLst>
              <a:ext uri="{FF2B5EF4-FFF2-40B4-BE49-F238E27FC236}">
                <a16:creationId xmlns:a16="http://schemas.microsoft.com/office/drawing/2014/main" id="{55203435-D49D-4D7A-B15C-38060AE5BDDF}"/>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4876884" y="1549219"/>
            <a:ext cx="698746" cy="210851"/>
          </a:xfrm>
          <a:prstGeom prst="rect">
            <a:avLst/>
          </a:prstGeom>
          <a:noFill/>
          <a:extLst>
            <a:ext uri="{909E8E84-426E-40DD-AFC4-6F175D3DCCD1}">
              <a14:hiddenFill xmlns:a14="http://schemas.microsoft.com/office/drawing/2010/main">
                <a:solidFill>
                  <a:srgbClr val="FFFFFF"/>
                </a:solidFill>
              </a14:hiddenFill>
            </a:ext>
          </a:extLst>
        </p:spPr>
      </p:pic>
      <p:pic>
        <p:nvPicPr>
          <p:cNvPr id="538" name="Picture 12" descr="See the source image">
            <a:extLst>
              <a:ext uri="{FF2B5EF4-FFF2-40B4-BE49-F238E27FC236}">
                <a16:creationId xmlns:a16="http://schemas.microsoft.com/office/drawing/2014/main" id="{1D8A3724-2792-43A0-B775-3861D261770C}"/>
              </a:ext>
            </a:extLst>
          </p:cNvPr>
          <p:cNvPicPr>
            <a:picLocks noChangeAspect="1" noChangeArrowheads="1"/>
          </p:cNvPicPr>
          <p:nvPr/>
        </p:nvPicPr>
        <p:blipFill rotWithShape="1">
          <a:blip r:embed="rId3" cstate="hqprint">
            <a:extLst>
              <a:ext uri="{28A0092B-C50C-407E-A947-70E740481C1C}">
                <a14:useLocalDpi xmlns:a14="http://schemas.microsoft.com/office/drawing/2010/main"/>
              </a:ext>
            </a:extLst>
          </a:blip>
          <a:srcRect/>
          <a:stretch/>
        </p:blipFill>
        <p:spPr bwMode="auto">
          <a:xfrm>
            <a:off x="586998" y="3459610"/>
            <a:ext cx="581071" cy="233692"/>
          </a:xfrm>
          <a:prstGeom prst="rect">
            <a:avLst/>
          </a:prstGeom>
          <a:noFill/>
          <a:extLst>
            <a:ext uri="{909E8E84-426E-40DD-AFC4-6F175D3DCCD1}">
              <a14:hiddenFill xmlns:a14="http://schemas.microsoft.com/office/drawing/2010/main">
                <a:solidFill>
                  <a:srgbClr val="FFFFFF"/>
                </a:solidFill>
              </a14:hiddenFill>
            </a:ext>
          </a:extLst>
        </p:spPr>
      </p:pic>
      <p:pic>
        <p:nvPicPr>
          <p:cNvPr id="539" name="Picture 16" descr="See the source image">
            <a:extLst>
              <a:ext uri="{FF2B5EF4-FFF2-40B4-BE49-F238E27FC236}">
                <a16:creationId xmlns:a16="http://schemas.microsoft.com/office/drawing/2014/main" id="{91169860-7798-4A40-A7ED-E1C7F9281853}"/>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1401471" y="1589130"/>
            <a:ext cx="691613" cy="131028"/>
          </a:xfrm>
          <a:prstGeom prst="rect">
            <a:avLst/>
          </a:prstGeom>
          <a:noFill/>
          <a:extLst>
            <a:ext uri="{909E8E84-426E-40DD-AFC4-6F175D3DCCD1}">
              <a14:hiddenFill xmlns:a14="http://schemas.microsoft.com/office/drawing/2010/main">
                <a:solidFill>
                  <a:srgbClr val="FFFFFF"/>
                </a:solidFill>
              </a14:hiddenFill>
            </a:ext>
          </a:extLst>
        </p:spPr>
      </p:pic>
      <p:pic>
        <p:nvPicPr>
          <p:cNvPr id="541" name="Picture 540">
            <a:extLst>
              <a:ext uri="{FF2B5EF4-FFF2-40B4-BE49-F238E27FC236}">
                <a16:creationId xmlns:a16="http://schemas.microsoft.com/office/drawing/2014/main" id="{25BC2A96-5F07-49D3-9ABC-6BD3B9A9440D}"/>
              </a:ext>
            </a:extLst>
          </p:cNvPr>
          <p:cNvPicPr>
            <a:picLocks noChangeAspect="1"/>
          </p:cNvPicPr>
          <p:nvPr/>
        </p:nvPicPr>
        <p:blipFill>
          <a:blip r:embed="rId5" cstate="hqprint">
            <a:extLst>
              <a:ext uri="{28A0092B-C50C-407E-A947-70E740481C1C}">
                <a14:useLocalDpi xmlns:a14="http://schemas.microsoft.com/office/drawing/2010/main"/>
              </a:ext>
            </a:extLst>
          </a:blip>
          <a:stretch>
            <a:fillRect/>
          </a:stretch>
        </p:blipFill>
        <p:spPr>
          <a:xfrm>
            <a:off x="504291" y="4066510"/>
            <a:ext cx="746484" cy="316990"/>
          </a:xfrm>
          <a:prstGeom prst="rect">
            <a:avLst/>
          </a:prstGeom>
          <a:ln>
            <a:noFill/>
          </a:ln>
        </p:spPr>
      </p:pic>
      <p:pic>
        <p:nvPicPr>
          <p:cNvPr id="542" name="Picture 2" descr="ThyssenKrupp Logo">
            <a:extLst>
              <a:ext uri="{FF2B5EF4-FFF2-40B4-BE49-F238E27FC236}">
                <a16:creationId xmlns:a16="http://schemas.microsoft.com/office/drawing/2014/main" id="{DE299425-3ABF-4ABD-A040-0F89F8CA2DC1}"/>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10136774" y="2068996"/>
            <a:ext cx="615902" cy="450873"/>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543" name="Picture 542">
            <a:extLst>
              <a:ext uri="{FF2B5EF4-FFF2-40B4-BE49-F238E27FC236}">
                <a16:creationId xmlns:a16="http://schemas.microsoft.com/office/drawing/2014/main" id="{F4DB901D-2D2A-4811-A6F8-E0674C1020C1}"/>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l="7417" t="4545" r="7417" b="4545"/>
          <a:stretch/>
        </p:blipFill>
        <p:spPr>
          <a:xfrm>
            <a:off x="4071250" y="3291194"/>
            <a:ext cx="570525" cy="570525"/>
          </a:xfrm>
          <a:prstGeom prst="rect">
            <a:avLst/>
          </a:prstGeom>
          <a:ln>
            <a:noFill/>
          </a:ln>
        </p:spPr>
      </p:pic>
      <p:pic>
        <p:nvPicPr>
          <p:cNvPr id="545" name="Picture 544">
            <a:extLst>
              <a:ext uri="{FF2B5EF4-FFF2-40B4-BE49-F238E27FC236}">
                <a16:creationId xmlns:a16="http://schemas.microsoft.com/office/drawing/2014/main" id="{B6699CAA-98FD-47FA-AD1F-07ED9E8A4AC7}"/>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2251661" y="4129577"/>
            <a:ext cx="730722" cy="190855"/>
          </a:xfrm>
          <a:prstGeom prst="rect">
            <a:avLst/>
          </a:prstGeom>
        </p:spPr>
      </p:pic>
      <p:pic>
        <p:nvPicPr>
          <p:cNvPr id="547" name="Picture 2" descr="Story logo">
            <a:extLst>
              <a:ext uri="{FF2B5EF4-FFF2-40B4-BE49-F238E27FC236}">
                <a16:creationId xmlns:a16="http://schemas.microsoft.com/office/drawing/2014/main" id="{06D49F25-95F1-4B99-9007-0F7AB7311128}"/>
              </a:ext>
            </a:extLst>
          </p:cNvPr>
          <p:cNvPicPr>
            <a:picLocks noChangeAspect="1" noChangeArrowheads="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17592" y="2098425"/>
            <a:ext cx="696308" cy="392015"/>
          </a:xfrm>
          <a:prstGeom prst="rect">
            <a:avLst/>
          </a:prstGeom>
          <a:noFill/>
          <a:extLst>
            <a:ext uri="{909E8E84-426E-40DD-AFC4-6F175D3DCCD1}">
              <a14:hiddenFill xmlns:a14="http://schemas.microsoft.com/office/drawing/2010/main">
                <a:solidFill>
                  <a:srgbClr val="FFFFFF"/>
                </a:solidFill>
              </a14:hiddenFill>
            </a:ext>
          </a:extLst>
        </p:spPr>
      </p:pic>
      <p:pic>
        <p:nvPicPr>
          <p:cNvPr id="548" name="Picture 4" descr="Story logo">
            <a:extLst>
              <a:ext uri="{FF2B5EF4-FFF2-40B4-BE49-F238E27FC236}">
                <a16:creationId xmlns:a16="http://schemas.microsoft.com/office/drawing/2014/main" id="{BFE2DD47-CF5D-4E34-99EE-EF94FEFDCB0F}"/>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3217713" y="3469840"/>
            <a:ext cx="543718" cy="213233"/>
          </a:xfrm>
          <a:prstGeom prst="rect">
            <a:avLst/>
          </a:prstGeom>
          <a:noFill/>
          <a:extLst>
            <a:ext uri="{909E8E84-426E-40DD-AFC4-6F175D3DCCD1}">
              <a14:hiddenFill xmlns:a14="http://schemas.microsoft.com/office/drawing/2010/main">
                <a:solidFill>
                  <a:srgbClr val="FFFFFF"/>
                </a:solidFill>
              </a14:hiddenFill>
            </a:ext>
          </a:extLst>
        </p:spPr>
      </p:pic>
      <p:pic>
        <p:nvPicPr>
          <p:cNvPr id="549" name="Picture 6" descr="Story logo">
            <a:extLst>
              <a:ext uri="{FF2B5EF4-FFF2-40B4-BE49-F238E27FC236}">
                <a16:creationId xmlns:a16="http://schemas.microsoft.com/office/drawing/2014/main" id="{F0F819A7-E2C7-4E4F-A280-D5F2CA533009}"/>
              </a:ext>
            </a:extLst>
          </p:cNvPr>
          <p:cNvPicPr>
            <a:picLocks noChangeAspect="1" noChangeArrowheads="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0990102" y="2673792"/>
            <a:ext cx="648730" cy="520862"/>
          </a:xfrm>
          <a:prstGeom prst="rect">
            <a:avLst/>
          </a:prstGeom>
          <a:noFill/>
          <a:extLst>
            <a:ext uri="{909E8E84-426E-40DD-AFC4-6F175D3DCCD1}">
              <a14:hiddenFill xmlns:a14="http://schemas.microsoft.com/office/drawing/2010/main">
                <a:solidFill>
                  <a:srgbClr val="FFFFFF"/>
                </a:solidFill>
              </a14:hiddenFill>
            </a:ext>
          </a:extLst>
        </p:spPr>
      </p:pic>
      <p:pic>
        <p:nvPicPr>
          <p:cNvPr id="551" name="Picture 2">
            <a:extLst>
              <a:ext uri="{FF2B5EF4-FFF2-40B4-BE49-F238E27FC236}">
                <a16:creationId xmlns:a16="http://schemas.microsoft.com/office/drawing/2014/main" id="{B59B3ECA-86F0-475E-A6EB-7B6B2E8DC222}"/>
              </a:ext>
            </a:extLst>
          </p:cNvPr>
          <p:cNvPicPr>
            <a:picLocks noChangeAspect="1" noChangeArrowheads="1"/>
          </p:cNvPicPr>
          <p:nvPr/>
        </p:nvPicPr>
        <p:blipFill>
          <a:blip r:embed="rId12"/>
          <a:stretch>
            <a:fillRect/>
          </a:stretch>
        </p:blipFill>
        <p:spPr bwMode="auto">
          <a:xfrm>
            <a:off x="2350758" y="2184599"/>
            <a:ext cx="532529" cy="219667"/>
          </a:xfrm>
          <a:prstGeom prst="rect">
            <a:avLst/>
          </a:prstGeom>
          <a:noFill/>
          <a:extLst>
            <a:ext uri="{909E8E84-426E-40DD-AFC4-6F175D3DCCD1}">
              <a14:hiddenFill xmlns:a14="http://schemas.microsoft.com/office/drawing/2010/main">
                <a:solidFill>
                  <a:srgbClr val="FFFFFF"/>
                </a:solidFill>
              </a14:hiddenFill>
            </a:ext>
          </a:extLst>
        </p:spPr>
      </p:pic>
      <p:pic>
        <p:nvPicPr>
          <p:cNvPr id="552" name="Picture 551">
            <a:extLst>
              <a:ext uri="{FF2B5EF4-FFF2-40B4-BE49-F238E27FC236}">
                <a16:creationId xmlns:a16="http://schemas.microsoft.com/office/drawing/2014/main" id="{9078D4FB-BFF8-475E-9DBA-74FA3561AE98}"/>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1434607" y="2834640"/>
            <a:ext cx="625339" cy="199166"/>
          </a:xfrm>
          <a:prstGeom prst="rect">
            <a:avLst/>
          </a:prstGeom>
        </p:spPr>
      </p:pic>
      <p:pic>
        <p:nvPicPr>
          <p:cNvPr id="553" name="Picture 552">
            <a:extLst>
              <a:ext uri="{FF2B5EF4-FFF2-40B4-BE49-F238E27FC236}">
                <a16:creationId xmlns:a16="http://schemas.microsoft.com/office/drawing/2014/main" id="{1F27C278-3E9E-41C6-9DDF-BAA127EBF949}"/>
              </a:ext>
            </a:extLst>
          </p:cNvPr>
          <p:cNvPicPr>
            <a:picLocks noChangeAspect="1"/>
          </p:cNvPicPr>
          <p:nvPr/>
        </p:nvPicPr>
        <p:blipFill rotWithShape="1">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079368" y="2824170"/>
            <a:ext cx="730715" cy="220106"/>
          </a:xfrm>
          <a:prstGeom prst="rect">
            <a:avLst/>
          </a:prstGeom>
          <a:noFill/>
          <a:ln>
            <a:noFill/>
          </a:ln>
        </p:spPr>
      </p:pic>
      <p:pic>
        <p:nvPicPr>
          <p:cNvPr id="554" name="Picture 553" descr="Logo">
            <a:hlinkClick r:id="rId15"/>
            <a:extLst>
              <a:ext uri="{FF2B5EF4-FFF2-40B4-BE49-F238E27FC236}">
                <a16:creationId xmlns:a16="http://schemas.microsoft.com/office/drawing/2014/main" id="{35D111A8-62CA-459A-A863-491BDCF9F09C}"/>
              </a:ext>
            </a:extLst>
          </p:cNvPr>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6723112" y="3364925"/>
            <a:ext cx="485270" cy="423064"/>
          </a:xfrm>
          <a:prstGeom prst="rect">
            <a:avLst/>
          </a:prstGeom>
          <a:noFill/>
          <a:ln>
            <a:noFill/>
          </a:ln>
        </p:spPr>
      </p:pic>
      <p:pic>
        <p:nvPicPr>
          <p:cNvPr id="556" name="Picture 555">
            <a:extLst>
              <a:ext uri="{FF2B5EF4-FFF2-40B4-BE49-F238E27FC236}">
                <a16:creationId xmlns:a16="http://schemas.microsoft.com/office/drawing/2014/main" id="{2E71A407-5232-4A54-91E9-6057B64655DD}"/>
              </a:ext>
            </a:extLst>
          </p:cNvPr>
          <p:cNvPicPr>
            <a:picLocks noChangeAspect="1"/>
          </p:cNvPicPr>
          <p:nvPr/>
        </p:nvPicPr>
        <p:blipFill>
          <a:blip r:embed="rId17" cstate="hqprint">
            <a:extLst>
              <a:ext uri="{28A0092B-C50C-407E-A947-70E740481C1C}">
                <a14:useLocalDpi xmlns:a14="http://schemas.microsoft.com/office/drawing/2010/main"/>
              </a:ext>
            </a:extLst>
          </a:blip>
          <a:stretch>
            <a:fillRect/>
          </a:stretch>
        </p:blipFill>
        <p:spPr>
          <a:xfrm>
            <a:off x="6572307" y="1549268"/>
            <a:ext cx="786877" cy="210753"/>
          </a:xfrm>
          <a:prstGeom prst="rect">
            <a:avLst/>
          </a:prstGeom>
          <a:ln>
            <a:noFill/>
          </a:ln>
        </p:spPr>
      </p:pic>
      <p:pic>
        <p:nvPicPr>
          <p:cNvPr id="557" name="Picture 556">
            <a:extLst>
              <a:ext uri="{FF2B5EF4-FFF2-40B4-BE49-F238E27FC236}">
                <a16:creationId xmlns:a16="http://schemas.microsoft.com/office/drawing/2014/main" id="{A8EFF757-6740-48A8-A4AB-BC65A431A155}"/>
              </a:ext>
            </a:extLst>
          </p:cNvPr>
          <p:cNvPicPr>
            <a:picLocks noChangeAspect="1"/>
          </p:cNvPicPr>
          <p:nvPr/>
        </p:nvPicPr>
        <p:blipFill>
          <a:blip r:embed="rId18" cstate="hqprint">
            <a:extLst>
              <a:ext uri="{28A0092B-C50C-407E-A947-70E740481C1C}">
                <a14:useLocalDpi xmlns:a14="http://schemas.microsoft.com/office/drawing/2010/main"/>
              </a:ext>
            </a:extLst>
          </a:blip>
          <a:stretch>
            <a:fillRect/>
          </a:stretch>
        </p:blipFill>
        <p:spPr>
          <a:xfrm>
            <a:off x="512171" y="4756590"/>
            <a:ext cx="730722" cy="194007"/>
          </a:xfrm>
          <a:prstGeom prst="rect">
            <a:avLst/>
          </a:prstGeom>
          <a:ln>
            <a:noFill/>
          </a:ln>
        </p:spPr>
      </p:pic>
      <p:pic>
        <p:nvPicPr>
          <p:cNvPr id="559" name="Picture 558">
            <a:extLst>
              <a:ext uri="{FF2B5EF4-FFF2-40B4-BE49-F238E27FC236}">
                <a16:creationId xmlns:a16="http://schemas.microsoft.com/office/drawing/2014/main" id="{DD1DF197-1661-4DC2-8F95-4ED64595E2A3}"/>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11017243" y="2132311"/>
            <a:ext cx="594449" cy="324245"/>
          </a:xfrm>
          <a:prstGeom prst="rect">
            <a:avLst/>
          </a:prstGeom>
        </p:spPr>
      </p:pic>
      <p:pic>
        <p:nvPicPr>
          <p:cNvPr id="561" name="Picture 560">
            <a:extLst>
              <a:ext uri="{FF2B5EF4-FFF2-40B4-BE49-F238E27FC236}">
                <a16:creationId xmlns:a16="http://schemas.microsoft.com/office/drawing/2014/main" id="{BAEB6BC5-C489-405A-B95B-1FD3B244F26E}"/>
              </a:ext>
            </a:extLst>
          </p:cNvPr>
          <p:cNvPicPr>
            <a:picLocks noChangeAspect="1"/>
          </p:cNvPicPr>
          <p:nvPr/>
        </p:nvPicPr>
        <p:blipFill>
          <a:blip r:embed="rId2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53969" y="3384637"/>
            <a:ext cx="720995" cy="383640"/>
          </a:xfrm>
          <a:prstGeom prst="rect">
            <a:avLst/>
          </a:prstGeom>
        </p:spPr>
      </p:pic>
      <p:pic>
        <p:nvPicPr>
          <p:cNvPr id="562" name="Picture 561">
            <a:extLst>
              <a:ext uri="{FF2B5EF4-FFF2-40B4-BE49-F238E27FC236}">
                <a16:creationId xmlns:a16="http://schemas.microsoft.com/office/drawing/2014/main" id="{8400CFD1-0023-4C93-B0F9-C06115D1B36F}"/>
              </a:ext>
            </a:extLst>
          </p:cNvPr>
          <p:cNvPicPr>
            <a:picLocks noChangeAspect="1"/>
          </p:cNvPicPr>
          <p:nvPr/>
        </p:nvPicPr>
        <p:blipFill rotWithShape="1">
          <a:blip r:embed="rId21"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9957222" y="3247058"/>
            <a:ext cx="1051280" cy="658797"/>
          </a:xfrm>
          <a:prstGeom prst="rect">
            <a:avLst/>
          </a:prstGeom>
        </p:spPr>
      </p:pic>
      <p:pic>
        <p:nvPicPr>
          <p:cNvPr id="563" name="Picture Placeholder 1">
            <a:extLst>
              <a:ext uri="{FF2B5EF4-FFF2-40B4-BE49-F238E27FC236}">
                <a16:creationId xmlns:a16="http://schemas.microsoft.com/office/drawing/2014/main" id="{22836DFA-7740-4099-B891-039ABDBB5E2E}"/>
              </a:ext>
            </a:extLst>
          </p:cNvPr>
          <p:cNvPicPr>
            <a:picLocks noChangeAspect="1"/>
          </p:cNvPicPr>
          <p:nvPr/>
        </p:nvPicPr>
        <p:blipFill rotWithShape="1">
          <a:blip r:embed="rId22" cstate="print">
            <a:clrChange>
              <a:clrFrom>
                <a:srgbClr val="FFFFFF"/>
              </a:clrFrom>
              <a:clrTo>
                <a:srgbClr val="FFFFFF">
                  <a:alpha val="0"/>
                </a:srgbClr>
              </a:clrTo>
            </a:clrChange>
            <a:extLst>
              <a:ext uri="{28A0092B-C50C-407E-A947-70E740481C1C}">
                <a14:useLocalDpi xmlns:a14="http://schemas.microsoft.com/office/drawing/2010/main" val="0"/>
              </a:ext>
            </a:extLst>
          </a:blip>
          <a:srcRect t="-17229" b="-17229"/>
          <a:stretch/>
        </p:blipFill>
        <p:spPr>
          <a:xfrm>
            <a:off x="10957905" y="4709496"/>
            <a:ext cx="713125" cy="288193"/>
          </a:xfrm>
          <a:prstGeom prst="rect">
            <a:avLst/>
          </a:prstGeom>
        </p:spPr>
      </p:pic>
      <p:pic>
        <p:nvPicPr>
          <p:cNvPr id="564" name="Picture Placeholder 7">
            <a:extLst>
              <a:ext uri="{FF2B5EF4-FFF2-40B4-BE49-F238E27FC236}">
                <a16:creationId xmlns:a16="http://schemas.microsoft.com/office/drawing/2014/main" id="{787FC829-94DC-4EE5-9CBD-92D1B34B75AE}"/>
              </a:ext>
            </a:extLst>
          </p:cNvPr>
          <p:cNvPicPr>
            <a:picLocks noChangeAspect="1"/>
          </p:cNvPicPr>
          <p:nvPr/>
        </p:nvPicPr>
        <p:blipFill rotWithShape="1">
          <a:blip r:embed="rId23" cstate="print">
            <a:extLst>
              <a:ext uri="{28A0092B-C50C-407E-A947-70E740481C1C}">
                <a14:useLocalDpi xmlns:a14="http://schemas.microsoft.com/office/drawing/2010/main" val="0"/>
              </a:ext>
            </a:extLst>
          </a:blip>
          <a:srcRect t="-5032" b="-5032"/>
          <a:stretch/>
        </p:blipFill>
        <p:spPr>
          <a:xfrm>
            <a:off x="4016311" y="4087520"/>
            <a:ext cx="680403" cy="274970"/>
          </a:xfrm>
          <a:prstGeom prst="rect">
            <a:avLst/>
          </a:prstGeom>
        </p:spPr>
      </p:pic>
      <p:pic>
        <p:nvPicPr>
          <p:cNvPr id="565" name="Picture Placeholder 4">
            <a:extLst>
              <a:ext uri="{FF2B5EF4-FFF2-40B4-BE49-F238E27FC236}">
                <a16:creationId xmlns:a16="http://schemas.microsoft.com/office/drawing/2014/main" id="{BC282A56-4DC6-4DF9-975B-022B02390C2B}"/>
              </a:ext>
            </a:extLst>
          </p:cNvPr>
          <p:cNvPicPr>
            <a:picLocks noChangeAspect="1"/>
          </p:cNvPicPr>
          <p:nvPr/>
        </p:nvPicPr>
        <p:blipFill rotWithShape="1">
          <a:blip r:embed="rId24"/>
          <a:srcRect t="27974" b="27974"/>
          <a:stretch/>
        </p:blipFill>
        <p:spPr>
          <a:xfrm>
            <a:off x="4866563" y="2775712"/>
            <a:ext cx="719388" cy="317024"/>
          </a:xfrm>
          <a:prstGeom prst="rect">
            <a:avLst/>
          </a:prstGeom>
        </p:spPr>
      </p:pic>
      <p:pic>
        <p:nvPicPr>
          <p:cNvPr id="570" name="Picture 569">
            <a:extLst>
              <a:ext uri="{FF2B5EF4-FFF2-40B4-BE49-F238E27FC236}">
                <a16:creationId xmlns:a16="http://schemas.microsoft.com/office/drawing/2014/main" id="{A21E4258-C3F0-4E52-A87C-0EBC306AC626}"/>
              </a:ext>
            </a:extLst>
          </p:cNvPr>
          <p:cNvPicPr>
            <a:picLocks noChangeAspect="1"/>
          </p:cNvPicPr>
          <p:nvPr/>
        </p:nvPicPr>
        <p:blipFill>
          <a:blip r:embed="rId2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67862" y="5259257"/>
            <a:ext cx="614237" cy="468252"/>
          </a:xfrm>
          <a:prstGeom prst="rect">
            <a:avLst/>
          </a:prstGeom>
        </p:spPr>
      </p:pic>
      <p:pic>
        <p:nvPicPr>
          <p:cNvPr id="571" name="Picture 2" descr="Image result for fathym logo">
            <a:extLst>
              <a:ext uri="{FF2B5EF4-FFF2-40B4-BE49-F238E27FC236}">
                <a16:creationId xmlns:a16="http://schemas.microsoft.com/office/drawing/2014/main" id="{C0F9A2FC-2263-4039-B90E-372865E5596E}"/>
              </a:ext>
            </a:extLst>
          </p:cNvPr>
          <p:cNvPicPr>
            <a:picLocks noChangeAspect="1" noChangeArrowheads="1"/>
          </p:cNvPicPr>
          <p:nvPr/>
        </p:nvPicPr>
        <p:blipFill rotWithShape="1">
          <a:blip r:embed="rId2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bwMode="auto">
          <a:xfrm>
            <a:off x="10136007" y="4685051"/>
            <a:ext cx="605527" cy="337084"/>
          </a:xfrm>
          <a:prstGeom prst="rect">
            <a:avLst/>
          </a:prstGeom>
          <a:noFill/>
          <a:extLst>
            <a:ext uri="{909E8E84-426E-40DD-AFC4-6F175D3DCCD1}">
              <a14:hiddenFill xmlns:a14="http://schemas.microsoft.com/office/drawing/2010/main">
                <a:solidFill>
                  <a:srgbClr val="FFFFFF"/>
                </a:solidFill>
              </a14:hiddenFill>
            </a:ext>
          </a:extLst>
        </p:spPr>
      </p:pic>
      <p:pic>
        <p:nvPicPr>
          <p:cNvPr id="572" name="Picture 571">
            <a:extLst>
              <a:ext uri="{FF2B5EF4-FFF2-40B4-BE49-F238E27FC236}">
                <a16:creationId xmlns:a16="http://schemas.microsoft.com/office/drawing/2014/main" id="{3E13615E-0668-4606-8A7D-BD732D96DD64}"/>
              </a:ext>
            </a:extLst>
          </p:cNvPr>
          <p:cNvPicPr>
            <a:picLocks noChangeAspect="1"/>
          </p:cNvPicPr>
          <p:nvPr/>
        </p:nvPicPr>
        <p:blipFill rotWithShape="1">
          <a:blip r:embed="rId27" cstate="print">
            <a:extLst>
              <a:ext uri="{28A0092B-C50C-407E-A947-70E740481C1C}">
                <a14:useLocalDpi xmlns:a14="http://schemas.microsoft.com/office/drawing/2010/main" val="0"/>
              </a:ext>
            </a:extLst>
          </a:blip>
          <a:srcRect/>
          <a:stretch/>
        </p:blipFill>
        <p:spPr>
          <a:xfrm>
            <a:off x="4053419" y="5288173"/>
            <a:ext cx="606185" cy="410418"/>
          </a:xfrm>
          <a:prstGeom prst="rect">
            <a:avLst/>
          </a:prstGeom>
        </p:spPr>
      </p:pic>
      <p:pic>
        <p:nvPicPr>
          <p:cNvPr id="574" name="Picture 2" descr="Related image">
            <a:extLst>
              <a:ext uri="{FF2B5EF4-FFF2-40B4-BE49-F238E27FC236}">
                <a16:creationId xmlns:a16="http://schemas.microsoft.com/office/drawing/2014/main" id="{DEF2E0B3-0AAE-4BE5-8DFB-322294ABA18C}"/>
              </a:ext>
            </a:extLst>
          </p:cNvPr>
          <p:cNvPicPr>
            <a:picLocks noChangeAspect="1" noChangeArrowheads="1"/>
          </p:cNvPicPr>
          <p:nvPr/>
        </p:nvPicPr>
        <p:blipFill>
          <a:blip r:embed="rId2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81933" y="3520369"/>
            <a:ext cx="730688" cy="112173"/>
          </a:xfrm>
          <a:prstGeom prst="rect">
            <a:avLst/>
          </a:prstGeom>
          <a:noFill/>
          <a:extLst>
            <a:ext uri="{909E8E84-426E-40DD-AFC4-6F175D3DCCD1}">
              <a14:hiddenFill xmlns:a14="http://schemas.microsoft.com/office/drawing/2010/main">
                <a:solidFill>
                  <a:srgbClr val="FFFFFF"/>
                </a:solidFill>
              </a14:hiddenFill>
            </a:ext>
          </a:extLst>
        </p:spPr>
      </p:pic>
      <p:pic>
        <p:nvPicPr>
          <p:cNvPr id="575" name="Picture 4" descr="Image result for NAV canada logo">
            <a:extLst>
              <a:ext uri="{FF2B5EF4-FFF2-40B4-BE49-F238E27FC236}">
                <a16:creationId xmlns:a16="http://schemas.microsoft.com/office/drawing/2014/main" id="{254F5BA2-7E93-43A6-9D4B-75AF2DD450D4}"/>
              </a:ext>
            </a:extLst>
          </p:cNvPr>
          <p:cNvPicPr>
            <a:picLocks noChangeAspect="1" noChangeArrowheads="1"/>
          </p:cNvPicPr>
          <p:nvPr/>
        </p:nvPicPr>
        <p:blipFill>
          <a:blip r:embed="rId29"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45164" y="4743956"/>
            <a:ext cx="701675" cy="219273"/>
          </a:xfrm>
          <a:prstGeom prst="rect">
            <a:avLst/>
          </a:prstGeom>
          <a:noFill/>
          <a:extLst>
            <a:ext uri="{909E8E84-426E-40DD-AFC4-6F175D3DCCD1}">
              <a14:hiddenFill xmlns:a14="http://schemas.microsoft.com/office/drawing/2010/main">
                <a:solidFill>
                  <a:srgbClr val="FFFFFF"/>
                </a:solidFill>
              </a14:hiddenFill>
            </a:ext>
          </a:extLst>
        </p:spPr>
      </p:pic>
      <p:pic>
        <p:nvPicPr>
          <p:cNvPr id="577" name="Picture 4" descr="Image result for mondelez logo">
            <a:extLst>
              <a:ext uri="{FF2B5EF4-FFF2-40B4-BE49-F238E27FC236}">
                <a16:creationId xmlns:a16="http://schemas.microsoft.com/office/drawing/2014/main" id="{6DA56F7A-F614-4B2A-AB08-994C600E8DFE}"/>
              </a:ext>
            </a:extLst>
          </p:cNvPr>
          <p:cNvPicPr>
            <a:picLocks noChangeAspect="1" noChangeArrowheads="1"/>
          </p:cNvPicPr>
          <p:nvPr/>
        </p:nvPicPr>
        <p:blipFill>
          <a:blip r:embed="rId30"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24211" y="4736473"/>
            <a:ext cx="730722" cy="234239"/>
          </a:xfrm>
          <a:prstGeom prst="rect">
            <a:avLst/>
          </a:prstGeom>
          <a:noFill/>
          <a:extLst>
            <a:ext uri="{909E8E84-426E-40DD-AFC4-6F175D3DCCD1}">
              <a14:hiddenFill xmlns:a14="http://schemas.microsoft.com/office/drawing/2010/main">
                <a:solidFill>
                  <a:srgbClr val="FFFFFF"/>
                </a:solidFill>
              </a14:hiddenFill>
            </a:ext>
          </a:extLst>
        </p:spPr>
      </p:pic>
      <p:pic>
        <p:nvPicPr>
          <p:cNvPr id="578" name="Picture 577">
            <a:extLst>
              <a:ext uri="{FF2B5EF4-FFF2-40B4-BE49-F238E27FC236}">
                <a16:creationId xmlns:a16="http://schemas.microsoft.com/office/drawing/2014/main" id="{23A4ED2E-9912-48C5-9EAD-EAE148E6AB1E}"/>
              </a:ext>
            </a:extLst>
          </p:cNvPr>
          <p:cNvPicPr>
            <a:picLocks noChangeAspect="1"/>
          </p:cNvPicPr>
          <p:nvPr/>
        </p:nvPicPr>
        <p:blipFill rotWithShape="1">
          <a:blip r:embed="rId31" cstate="print">
            <a:extLst>
              <a:ext uri="{28A0092B-C50C-407E-A947-70E740481C1C}">
                <a14:useLocalDpi xmlns:a14="http://schemas.microsoft.com/office/drawing/2010/main" val="0"/>
              </a:ext>
            </a:extLst>
          </a:blip>
          <a:srcRect/>
          <a:stretch/>
        </p:blipFill>
        <p:spPr>
          <a:xfrm>
            <a:off x="8375508" y="4746263"/>
            <a:ext cx="659456" cy="214661"/>
          </a:xfrm>
          <a:prstGeom prst="rect">
            <a:avLst/>
          </a:prstGeom>
        </p:spPr>
      </p:pic>
      <p:pic>
        <p:nvPicPr>
          <p:cNvPr id="579" name="Picture Placeholder 1">
            <a:extLst>
              <a:ext uri="{FF2B5EF4-FFF2-40B4-BE49-F238E27FC236}">
                <a16:creationId xmlns:a16="http://schemas.microsoft.com/office/drawing/2014/main" id="{41D777E7-02E9-46AC-A97D-5549BBA4CCA7}"/>
              </a:ext>
            </a:extLst>
          </p:cNvPr>
          <p:cNvPicPr>
            <a:picLocks noChangeAspect="1"/>
          </p:cNvPicPr>
          <p:nvPr/>
        </p:nvPicPr>
        <p:blipFill rotWithShape="1">
          <a:blip r:embed="rId32" cstate="print">
            <a:extLst>
              <a:ext uri="{28A0092B-C50C-407E-A947-70E740481C1C}">
                <a14:useLocalDpi xmlns:a14="http://schemas.microsoft.com/office/drawing/2010/main" val="0"/>
              </a:ext>
            </a:extLst>
          </a:blip>
          <a:srcRect/>
          <a:stretch/>
        </p:blipFill>
        <p:spPr>
          <a:xfrm>
            <a:off x="9191620" y="4735929"/>
            <a:ext cx="766723" cy="235327"/>
          </a:xfrm>
          <a:prstGeom prst="rect">
            <a:avLst/>
          </a:prstGeom>
        </p:spPr>
      </p:pic>
      <p:pic>
        <p:nvPicPr>
          <p:cNvPr id="580" name="Picture Placeholder 4">
            <a:extLst>
              <a:ext uri="{FF2B5EF4-FFF2-40B4-BE49-F238E27FC236}">
                <a16:creationId xmlns:a16="http://schemas.microsoft.com/office/drawing/2014/main" id="{98FB24C7-8CB4-4EAF-85CE-98D368A6E1E4}"/>
              </a:ext>
            </a:extLst>
          </p:cNvPr>
          <p:cNvPicPr>
            <a:picLocks noChangeAspect="1"/>
          </p:cNvPicPr>
          <p:nvPr/>
        </p:nvPicPr>
        <p:blipFill rotWithShape="1">
          <a:blip r:embed="rId33" cstate="print">
            <a:extLst>
              <a:ext uri="{28A0092B-C50C-407E-A947-70E740481C1C}">
                <a14:useLocalDpi xmlns:a14="http://schemas.microsoft.com/office/drawing/2010/main" val="0"/>
              </a:ext>
            </a:extLst>
          </a:blip>
          <a:srcRect l="-73723" r="-73723"/>
          <a:stretch/>
        </p:blipFill>
        <p:spPr>
          <a:xfrm>
            <a:off x="10712377" y="3983046"/>
            <a:ext cx="1197439" cy="483918"/>
          </a:xfrm>
          <a:prstGeom prst="rect">
            <a:avLst/>
          </a:prstGeom>
        </p:spPr>
      </p:pic>
      <p:pic>
        <p:nvPicPr>
          <p:cNvPr id="582" name="Picture Placeholder 6">
            <a:extLst>
              <a:ext uri="{FF2B5EF4-FFF2-40B4-BE49-F238E27FC236}">
                <a16:creationId xmlns:a16="http://schemas.microsoft.com/office/drawing/2014/main" id="{DE4FB5C4-C03C-4BD9-AD4B-44088E2C8E5F}"/>
              </a:ext>
            </a:extLst>
          </p:cNvPr>
          <p:cNvPicPr>
            <a:picLocks noChangeAspect="1"/>
          </p:cNvPicPr>
          <p:nvPr/>
        </p:nvPicPr>
        <p:blipFill rotWithShape="1">
          <a:blip r:embed="rId34" cstate="print">
            <a:extLst>
              <a:ext uri="{28A0092B-C50C-407E-A947-70E740481C1C}">
                <a14:useLocalDpi xmlns:a14="http://schemas.microsoft.com/office/drawing/2010/main" val="0"/>
              </a:ext>
            </a:extLst>
          </a:blip>
          <a:srcRect t="-14148" b="-14148"/>
          <a:stretch/>
        </p:blipFill>
        <p:spPr>
          <a:xfrm>
            <a:off x="7492398" y="1515990"/>
            <a:ext cx="686188" cy="277307"/>
          </a:xfrm>
          <a:prstGeom prst="rect">
            <a:avLst/>
          </a:prstGeom>
        </p:spPr>
      </p:pic>
      <p:pic>
        <p:nvPicPr>
          <p:cNvPr id="583" name="Picture Placeholder 2">
            <a:extLst>
              <a:ext uri="{FF2B5EF4-FFF2-40B4-BE49-F238E27FC236}">
                <a16:creationId xmlns:a16="http://schemas.microsoft.com/office/drawing/2014/main" id="{4B30F36C-F7D0-4B47-9D31-503261CFCB6F}"/>
              </a:ext>
            </a:extLst>
          </p:cNvPr>
          <p:cNvPicPr>
            <a:picLocks noChangeAspect="1"/>
          </p:cNvPicPr>
          <p:nvPr/>
        </p:nvPicPr>
        <p:blipFill rotWithShape="1">
          <a:blip r:embed="rId35" cstate="print">
            <a:clrChange>
              <a:clrFrom>
                <a:srgbClr val="FFFFFF"/>
              </a:clrFrom>
              <a:clrTo>
                <a:srgbClr val="FFFFFF">
                  <a:alpha val="0"/>
                </a:srgbClr>
              </a:clrTo>
            </a:clrChange>
            <a:extLst>
              <a:ext uri="{28A0092B-C50C-407E-A947-70E740481C1C}">
                <a14:useLocalDpi xmlns:a14="http://schemas.microsoft.com/office/drawing/2010/main" val="0"/>
              </a:ext>
            </a:extLst>
          </a:blip>
          <a:srcRect t="-1002" b="-16766"/>
          <a:stretch/>
        </p:blipFill>
        <p:spPr>
          <a:xfrm>
            <a:off x="5745163" y="2830412"/>
            <a:ext cx="701676" cy="207624"/>
          </a:xfrm>
          <a:prstGeom prst="rect">
            <a:avLst/>
          </a:prstGeom>
        </p:spPr>
      </p:pic>
      <p:pic>
        <p:nvPicPr>
          <p:cNvPr id="584" name="Picture 583">
            <a:hlinkClick r:id="rId15"/>
            <a:extLst>
              <a:ext uri="{FF2B5EF4-FFF2-40B4-BE49-F238E27FC236}">
                <a16:creationId xmlns:a16="http://schemas.microsoft.com/office/drawing/2014/main" id="{487AB650-674B-4E70-B516-34D206EC0783}"/>
              </a:ext>
            </a:extLst>
          </p:cNvPr>
          <p:cNvPicPr>
            <a:picLocks noChangeAspect="1"/>
          </p:cNvPicPr>
          <p:nvPr/>
        </p:nvPicPr>
        <p:blipFill>
          <a:blip r:embed="rId36">
            <a:clrChange>
              <a:clrFrom>
                <a:srgbClr val="FFFFFF"/>
              </a:clrFrom>
              <a:clrTo>
                <a:srgbClr val="FFFFFF">
                  <a:alpha val="0"/>
                </a:srgbClr>
              </a:clrTo>
            </a:clrChange>
          </a:blip>
          <a:stretch>
            <a:fillRect/>
          </a:stretch>
        </p:blipFill>
        <p:spPr bwMode="auto">
          <a:xfrm>
            <a:off x="2282220" y="3488942"/>
            <a:ext cx="669603" cy="175028"/>
          </a:xfrm>
          <a:prstGeom prst="rect">
            <a:avLst/>
          </a:prstGeom>
          <a:noFill/>
          <a:ln>
            <a:noFill/>
          </a:ln>
        </p:spPr>
      </p:pic>
      <p:pic>
        <p:nvPicPr>
          <p:cNvPr id="586" name="Picture 585" descr="ZPMC Logo 2.svg">
            <a:extLst>
              <a:ext uri="{FF2B5EF4-FFF2-40B4-BE49-F238E27FC236}">
                <a16:creationId xmlns:a16="http://schemas.microsoft.com/office/drawing/2014/main" id="{03BA5F2E-6961-4C06-BDFA-C43B72787756}"/>
              </a:ext>
            </a:extLst>
          </p:cNvPr>
          <p:cNvPicPr>
            <a:picLocks noChangeAspect="1"/>
          </p:cNvPicPr>
          <p:nvPr/>
        </p:nvPicPr>
        <p:blipFill>
          <a:blip r:embed="rId37" cstate="print">
            <a:extLst>
              <a:ext uri="{28A0092B-C50C-407E-A947-70E740481C1C}">
                <a14:useLocalDpi xmlns:a14="http://schemas.microsoft.com/office/drawing/2010/main" val="0"/>
              </a:ext>
            </a:extLst>
          </a:blip>
          <a:srcRect/>
          <a:stretch>
            <a:fillRect/>
          </a:stretch>
        </p:blipFill>
        <p:spPr bwMode="auto">
          <a:xfrm>
            <a:off x="8349999" y="3463422"/>
            <a:ext cx="710475" cy="226070"/>
          </a:xfrm>
          <a:prstGeom prst="rect">
            <a:avLst/>
          </a:prstGeom>
          <a:noFill/>
          <a:ln>
            <a:noFill/>
          </a:ln>
        </p:spPr>
      </p:pic>
      <p:pic>
        <p:nvPicPr>
          <p:cNvPr id="587" name="Picture 586">
            <a:extLst>
              <a:ext uri="{FF2B5EF4-FFF2-40B4-BE49-F238E27FC236}">
                <a16:creationId xmlns:a16="http://schemas.microsoft.com/office/drawing/2014/main" id="{3F927CD7-A152-4815-8BE3-F98195DCBCE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bwMode="auto">
          <a:xfrm>
            <a:off x="1424270" y="4719441"/>
            <a:ext cx="646015" cy="268305"/>
          </a:xfrm>
          <a:prstGeom prst="rect">
            <a:avLst/>
          </a:prstGeom>
          <a:noFill/>
          <a:ln>
            <a:noFill/>
          </a:ln>
        </p:spPr>
      </p:pic>
      <p:pic>
        <p:nvPicPr>
          <p:cNvPr id="588" name="Picture 587">
            <a:extLst>
              <a:ext uri="{FF2B5EF4-FFF2-40B4-BE49-F238E27FC236}">
                <a16:creationId xmlns:a16="http://schemas.microsoft.com/office/drawing/2014/main" id="{632EC718-108F-4C7C-AFCD-620A291DE079}"/>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bwMode="auto">
          <a:xfrm>
            <a:off x="6592286" y="5400662"/>
            <a:ext cx="746919" cy="185442"/>
          </a:xfrm>
          <a:prstGeom prst="rect">
            <a:avLst/>
          </a:prstGeom>
          <a:noFill/>
          <a:ln>
            <a:noFill/>
          </a:ln>
        </p:spPr>
      </p:pic>
      <p:pic>
        <p:nvPicPr>
          <p:cNvPr id="589" name="Picture 588">
            <a:extLst>
              <a:ext uri="{FF2B5EF4-FFF2-40B4-BE49-F238E27FC236}">
                <a16:creationId xmlns:a16="http://schemas.microsoft.com/office/drawing/2014/main" id="{094BF86C-3EC6-4698-91A4-5DC975B9C907}"/>
              </a:ext>
            </a:extLst>
          </p:cNvPr>
          <p:cNvPicPr>
            <a:picLocks noChangeAspect="1"/>
          </p:cNvPicPr>
          <p:nvPr/>
        </p:nvPicPr>
        <p:blipFill>
          <a:blip r:embed="rId40"/>
          <a:stretch>
            <a:fillRect/>
          </a:stretch>
        </p:blipFill>
        <p:spPr>
          <a:xfrm>
            <a:off x="11007859" y="5343145"/>
            <a:ext cx="613217" cy="300476"/>
          </a:xfrm>
          <a:prstGeom prst="rect">
            <a:avLst/>
          </a:prstGeom>
        </p:spPr>
      </p:pic>
      <p:pic>
        <p:nvPicPr>
          <p:cNvPr id="590" name="Picture 2" descr="Story logo">
            <a:extLst>
              <a:ext uri="{FF2B5EF4-FFF2-40B4-BE49-F238E27FC236}">
                <a16:creationId xmlns:a16="http://schemas.microsoft.com/office/drawing/2014/main" id="{0E559DEB-AE67-482E-8616-8E7BBEBC8E14}"/>
              </a:ext>
            </a:extLst>
          </p:cNvPr>
          <p:cNvPicPr>
            <a:picLocks noChangeAspect="1" noChangeArrowheads="1"/>
          </p:cNvPicPr>
          <p:nvPr/>
        </p:nvPicPr>
        <p:blipFill>
          <a:blip r:embed="rId41" cstate="print">
            <a:extLst>
              <a:ext uri="{28A0092B-C50C-407E-A947-70E740481C1C}">
                <a14:useLocalDpi xmlns:a14="http://schemas.microsoft.com/office/drawing/2010/main" val="0"/>
              </a:ext>
            </a:extLst>
          </a:blip>
          <a:srcRect/>
          <a:stretch>
            <a:fillRect/>
          </a:stretch>
        </p:blipFill>
        <p:spPr bwMode="auto">
          <a:xfrm>
            <a:off x="1370522" y="5421269"/>
            <a:ext cx="753509" cy="144226"/>
          </a:xfrm>
          <a:prstGeom prst="rect">
            <a:avLst/>
          </a:prstGeom>
          <a:noFill/>
          <a:extLst>
            <a:ext uri="{909E8E84-426E-40DD-AFC4-6F175D3DCCD1}">
              <a14:hiddenFill xmlns:a14="http://schemas.microsoft.com/office/drawing/2010/main">
                <a:solidFill>
                  <a:srgbClr val="FFFFFF"/>
                </a:solidFill>
              </a14:hiddenFill>
            </a:ext>
          </a:extLst>
        </p:spPr>
      </p:pic>
      <p:pic>
        <p:nvPicPr>
          <p:cNvPr id="592" name="Picture 591">
            <a:extLst>
              <a:ext uri="{FF2B5EF4-FFF2-40B4-BE49-F238E27FC236}">
                <a16:creationId xmlns:a16="http://schemas.microsoft.com/office/drawing/2014/main" id="{40D831EE-43F1-4855-9BCB-0C3476579D21}"/>
              </a:ext>
            </a:extLst>
          </p:cNvPr>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059289" y="2794014"/>
            <a:ext cx="594447" cy="280420"/>
          </a:xfrm>
          <a:prstGeom prst="rect">
            <a:avLst/>
          </a:prstGeom>
        </p:spPr>
      </p:pic>
      <p:pic>
        <p:nvPicPr>
          <p:cNvPr id="595" name="Picture 2" descr="Image result for PCL COnstruction logo PNG">
            <a:extLst>
              <a:ext uri="{FF2B5EF4-FFF2-40B4-BE49-F238E27FC236}">
                <a16:creationId xmlns:a16="http://schemas.microsoft.com/office/drawing/2014/main" id="{0E3ED4CD-31A3-4DAD-A1A2-1F24ED870E96}"/>
              </a:ext>
            </a:extLst>
          </p:cNvPr>
          <p:cNvPicPr>
            <a:picLocks noChangeAspect="1" noChangeArrowheads="1"/>
          </p:cNvPicPr>
          <p:nvPr/>
        </p:nvPicPr>
        <p:blipFill rotWithShape="1">
          <a:blip r:embed="rId43" cstate="print">
            <a:extLst>
              <a:ext uri="{28A0092B-C50C-407E-A947-70E740481C1C}">
                <a14:useLocalDpi xmlns:a14="http://schemas.microsoft.com/office/drawing/2010/main" val="0"/>
              </a:ext>
            </a:extLst>
          </a:blip>
          <a:srcRect/>
          <a:stretch/>
        </p:blipFill>
        <p:spPr bwMode="auto">
          <a:xfrm>
            <a:off x="4929033" y="2089618"/>
            <a:ext cx="594449" cy="409631"/>
          </a:xfrm>
          <a:prstGeom prst="rect">
            <a:avLst/>
          </a:prstGeom>
          <a:noFill/>
          <a:extLst>
            <a:ext uri="{909E8E84-426E-40DD-AFC4-6F175D3DCCD1}">
              <a14:hiddenFill xmlns:a14="http://schemas.microsoft.com/office/drawing/2010/main">
                <a:solidFill>
                  <a:srgbClr val="FFFFFF"/>
                </a:solidFill>
              </a14:hiddenFill>
            </a:ext>
          </a:extLst>
        </p:spPr>
      </p:pic>
      <p:pic>
        <p:nvPicPr>
          <p:cNvPr id="596" name="Picture 595" descr="Image result for crestron logo">
            <a:extLst>
              <a:ext uri="{FF2B5EF4-FFF2-40B4-BE49-F238E27FC236}">
                <a16:creationId xmlns:a16="http://schemas.microsoft.com/office/drawing/2014/main" id="{F11E1BB1-1BEB-4AFD-89A6-504B98F075BC}"/>
              </a:ext>
            </a:extLst>
          </p:cNvPr>
          <p:cNvPicPr>
            <a:picLocks noChangeAspect="1" noChangeArrowheads="1"/>
          </p:cNvPicPr>
          <p:nvPr/>
        </p:nvPicPr>
        <p:blipFill rotWithShape="1">
          <a:blip r:embed="rId44" cstate="print">
            <a:extLst>
              <a:ext uri="{28A0092B-C50C-407E-A947-70E740481C1C}">
                <a14:useLocalDpi xmlns:a14="http://schemas.microsoft.com/office/drawing/2010/main" val="0"/>
              </a:ext>
            </a:extLst>
          </a:blip>
          <a:srcRect/>
          <a:stretch/>
        </p:blipFill>
        <p:spPr bwMode="auto">
          <a:xfrm>
            <a:off x="8214765" y="2212595"/>
            <a:ext cx="1053336" cy="163677"/>
          </a:xfrm>
          <a:prstGeom prst="rect">
            <a:avLst/>
          </a:prstGeom>
          <a:noFill/>
          <a:extLst>
            <a:ext uri="{909E8E84-426E-40DD-AFC4-6F175D3DCCD1}">
              <a14:hiddenFill xmlns:a14="http://schemas.microsoft.com/office/drawing/2010/main">
                <a:solidFill>
                  <a:srgbClr val="FFFFFF"/>
                </a:solidFill>
              </a14:hiddenFill>
            </a:ext>
          </a:extLst>
        </p:spPr>
      </p:pic>
      <p:pic>
        <p:nvPicPr>
          <p:cNvPr id="597" name="Picture 8" descr="Image result for essity logo">
            <a:extLst>
              <a:ext uri="{FF2B5EF4-FFF2-40B4-BE49-F238E27FC236}">
                <a16:creationId xmlns:a16="http://schemas.microsoft.com/office/drawing/2014/main" id="{D976B87A-8DB6-49F8-9657-633B2D094E17}"/>
              </a:ext>
            </a:extLst>
          </p:cNvPr>
          <p:cNvPicPr>
            <a:picLocks noChangeAspect="1" noChangeArrowheads="1"/>
          </p:cNvPicPr>
          <p:nvPr/>
        </p:nvPicPr>
        <p:blipFill>
          <a:blip r:embed="rId45" cstate="print">
            <a:extLst>
              <a:ext uri="{28A0092B-C50C-407E-A947-70E740481C1C}">
                <a14:useLocalDpi xmlns:a14="http://schemas.microsoft.com/office/drawing/2010/main" val="0"/>
              </a:ext>
            </a:extLst>
          </a:blip>
          <a:srcRect/>
          <a:stretch>
            <a:fillRect/>
          </a:stretch>
        </p:blipFill>
        <p:spPr bwMode="auto">
          <a:xfrm>
            <a:off x="10139725" y="1576964"/>
            <a:ext cx="610001" cy="155360"/>
          </a:xfrm>
          <a:prstGeom prst="rect">
            <a:avLst/>
          </a:prstGeom>
          <a:noFill/>
          <a:extLst>
            <a:ext uri="{909E8E84-426E-40DD-AFC4-6F175D3DCCD1}">
              <a14:hiddenFill xmlns:a14="http://schemas.microsoft.com/office/drawing/2010/main">
                <a:solidFill>
                  <a:srgbClr val="FFFFFF"/>
                </a:solidFill>
              </a14:hiddenFill>
            </a:ext>
          </a:extLst>
        </p:spPr>
      </p:pic>
      <p:pic>
        <p:nvPicPr>
          <p:cNvPr id="598" name="Picture 597" descr="A picture containing clipart&#10;&#10;Description generated with very high confidence">
            <a:extLst>
              <a:ext uri="{FF2B5EF4-FFF2-40B4-BE49-F238E27FC236}">
                <a16:creationId xmlns:a16="http://schemas.microsoft.com/office/drawing/2014/main" id="{17CFB9C3-0322-458B-B5AD-B68DF95C26A6}"/>
              </a:ext>
            </a:extLst>
          </p:cNvPr>
          <p:cNvPicPr>
            <a:picLocks noChangeAspect="1"/>
          </p:cNvPicPr>
          <p:nvPr/>
        </p:nvPicPr>
        <p:blipFill>
          <a:blip r:embed="rId4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378736" y="1560580"/>
            <a:ext cx="652998" cy="188126"/>
          </a:xfrm>
          <a:prstGeom prst="rect">
            <a:avLst/>
          </a:prstGeom>
        </p:spPr>
      </p:pic>
      <p:pic>
        <p:nvPicPr>
          <p:cNvPr id="599" name="Picture 598">
            <a:extLst>
              <a:ext uri="{FF2B5EF4-FFF2-40B4-BE49-F238E27FC236}">
                <a16:creationId xmlns:a16="http://schemas.microsoft.com/office/drawing/2014/main" id="{232F6D1A-DF00-471E-966E-9C92AC5BB7B8}"/>
              </a:ext>
            </a:extLst>
          </p:cNvPr>
          <p:cNvPicPr>
            <a:picLocks noChangeAspect="1"/>
          </p:cNvPicPr>
          <p:nvPr/>
        </p:nvPicPr>
        <p:blipFill>
          <a:blip r:embed="rId47"/>
          <a:stretch>
            <a:fillRect/>
          </a:stretch>
        </p:blipFill>
        <p:spPr>
          <a:xfrm>
            <a:off x="5920748" y="1458728"/>
            <a:ext cx="350506" cy="391831"/>
          </a:xfrm>
          <a:prstGeom prst="rect">
            <a:avLst/>
          </a:prstGeom>
        </p:spPr>
      </p:pic>
      <p:pic>
        <p:nvPicPr>
          <p:cNvPr id="601" name="Picture 600">
            <a:extLst>
              <a:ext uri="{FF2B5EF4-FFF2-40B4-BE49-F238E27FC236}">
                <a16:creationId xmlns:a16="http://schemas.microsoft.com/office/drawing/2014/main" id="{78C553CD-E78D-48E0-A14C-302588FFEC20}"/>
              </a:ext>
            </a:extLst>
          </p:cNvPr>
          <p:cNvPicPr>
            <a:picLocks noChangeAspect="1"/>
          </p:cNvPicPr>
          <p:nvPr/>
        </p:nvPicPr>
        <p:blipFill>
          <a:blip r:embed="rId48"/>
          <a:stretch>
            <a:fillRect/>
          </a:stretch>
        </p:blipFill>
        <p:spPr>
          <a:xfrm>
            <a:off x="9243959" y="1591088"/>
            <a:ext cx="662044" cy="127112"/>
          </a:xfrm>
          <a:prstGeom prst="rect">
            <a:avLst/>
          </a:prstGeom>
        </p:spPr>
      </p:pic>
      <p:pic>
        <p:nvPicPr>
          <p:cNvPr id="602" name="Picture 2" descr="Image result for energisme logo">
            <a:extLst>
              <a:ext uri="{FF2B5EF4-FFF2-40B4-BE49-F238E27FC236}">
                <a16:creationId xmlns:a16="http://schemas.microsoft.com/office/drawing/2014/main" id="{209FEEAA-8F77-41D7-9F8C-414F1912C520}"/>
              </a:ext>
            </a:extLst>
          </p:cNvPr>
          <p:cNvPicPr>
            <a:picLocks noChangeAspect="1" noChangeArrowheads="1"/>
          </p:cNvPicPr>
          <p:nvPr/>
        </p:nvPicPr>
        <p:blipFill>
          <a:blip r:embed="rId49" cstate="print">
            <a:extLst>
              <a:ext uri="{28A0092B-C50C-407E-A947-70E740481C1C}">
                <a14:useLocalDpi xmlns:a14="http://schemas.microsoft.com/office/drawing/2010/main" val="0"/>
              </a:ext>
            </a:extLst>
          </a:blip>
          <a:srcRect/>
          <a:stretch>
            <a:fillRect/>
          </a:stretch>
        </p:blipFill>
        <p:spPr bwMode="auto">
          <a:xfrm>
            <a:off x="9244175" y="2090910"/>
            <a:ext cx="661612" cy="407047"/>
          </a:xfrm>
          <a:prstGeom prst="rect">
            <a:avLst/>
          </a:prstGeom>
          <a:noFill/>
          <a:extLst>
            <a:ext uri="{909E8E84-426E-40DD-AFC4-6F175D3DCCD1}">
              <a14:hiddenFill xmlns:a14="http://schemas.microsoft.com/office/drawing/2010/main">
                <a:solidFill>
                  <a:srgbClr val="FFFFFF"/>
                </a:solidFill>
              </a14:hiddenFill>
            </a:ext>
          </a:extLst>
        </p:spPr>
      </p:pic>
      <p:pic>
        <p:nvPicPr>
          <p:cNvPr id="613" name="Picture 612">
            <a:extLst>
              <a:ext uri="{FF2B5EF4-FFF2-40B4-BE49-F238E27FC236}">
                <a16:creationId xmlns:a16="http://schemas.microsoft.com/office/drawing/2014/main" id="{ECE24E6F-58A9-4007-8B08-C23ADFD9148D}"/>
              </a:ext>
            </a:extLst>
          </p:cNvPr>
          <p:cNvPicPr>
            <a:picLocks noChangeAspect="1"/>
          </p:cNvPicPr>
          <p:nvPr/>
        </p:nvPicPr>
        <p:blipFill>
          <a:blip r:embed="rId50" cstate="print">
            <a:extLst>
              <a:ext uri="{28A0092B-C50C-407E-A947-70E740481C1C}">
                <a14:useLocalDpi xmlns:a14="http://schemas.microsoft.com/office/drawing/2010/main" val="0"/>
              </a:ext>
            </a:extLst>
          </a:blip>
          <a:stretch>
            <a:fillRect/>
          </a:stretch>
        </p:blipFill>
        <p:spPr>
          <a:xfrm>
            <a:off x="7497371" y="4131084"/>
            <a:ext cx="676240" cy="187844"/>
          </a:xfrm>
          <a:prstGeom prst="rect">
            <a:avLst/>
          </a:prstGeom>
        </p:spPr>
      </p:pic>
      <p:pic>
        <p:nvPicPr>
          <p:cNvPr id="621" name="Graphic 96">
            <a:extLst>
              <a:ext uri="{FF2B5EF4-FFF2-40B4-BE49-F238E27FC236}">
                <a16:creationId xmlns:a16="http://schemas.microsoft.com/office/drawing/2014/main" id="{4A6EA48D-8F5D-46F9-8758-4ACADC40E2D8}"/>
              </a:ext>
            </a:extLst>
          </p:cNvPr>
          <p:cNvPicPr>
            <a:picLocks noChangeAspect="1"/>
          </p:cNvPicPr>
          <p:nvPr/>
        </p:nvPicPr>
        <p:blipFill>
          <a:blip r:embed="rId51">
            <a:extLst>
              <a:ext uri="{96DAC541-7B7A-43D3-8B79-37D633B846F1}">
                <asvg:svgBlip xmlns:asvg="http://schemas.microsoft.com/office/drawing/2016/SVG/main" r:embed="rId52"/>
              </a:ext>
            </a:extLst>
          </a:blip>
          <a:stretch>
            <a:fillRect/>
          </a:stretch>
        </p:blipFill>
        <p:spPr>
          <a:xfrm>
            <a:off x="7600989" y="5282296"/>
            <a:ext cx="469004" cy="422173"/>
          </a:xfrm>
          <a:prstGeom prst="rect">
            <a:avLst/>
          </a:prstGeom>
        </p:spPr>
      </p:pic>
      <p:pic>
        <p:nvPicPr>
          <p:cNvPr id="636" name="Picture 6" descr="Image result for hersheys logo">
            <a:extLst>
              <a:ext uri="{FF2B5EF4-FFF2-40B4-BE49-F238E27FC236}">
                <a16:creationId xmlns:a16="http://schemas.microsoft.com/office/drawing/2014/main" id="{658AA8C8-4E23-4BB2-8B8A-6C618F11812E}"/>
              </a:ext>
            </a:extLst>
          </p:cNvPr>
          <p:cNvPicPr>
            <a:picLocks noChangeAspect="1" noChangeArrowheads="1"/>
          </p:cNvPicPr>
          <p:nvPr/>
        </p:nvPicPr>
        <p:blipFill>
          <a:blip r:embed="rId53" cstate="print">
            <a:extLst>
              <a:ext uri="{28A0092B-C50C-407E-A947-70E740481C1C}">
                <a14:useLocalDpi xmlns:a14="http://schemas.microsoft.com/office/drawing/2010/main" val="0"/>
              </a:ext>
            </a:extLst>
          </a:blip>
          <a:srcRect/>
          <a:stretch>
            <a:fillRect/>
          </a:stretch>
        </p:blipFill>
        <p:spPr bwMode="auto">
          <a:xfrm>
            <a:off x="1034253" y="3828228"/>
            <a:ext cx="1407287" cy="793554"/>
          </a:xfrm>
          <a:prstGeom prst="rect">
            <a:avLst/>
          </a:prstGeom>
          <a:noFill/>
          <a:extLst>
            <a:ext uri="{909E8E84-426E-40DD-AFC4-6F175D3DCCD1}">
              <a14:hiddenFill xmlns:a14="http://schemas.microsoft.com/office/drawing/2010/main">
                <a:solidFill>
                  <a:srgbClr val="FFFFFF"/>
                </a:solidFill>
              </a14:hiddenFill>
            </a:ext>
          </a:extLst>
        </p:spPr>
      </p:pic>
      <p:pic>
        <p:nvPicPr>
          <p:cNvPr id="109" name="Picture Placeholder 6">
            <a:extLst>
              <a:ext uri="{FF2B5EF4-FFF2-40B4-BE49-F238E27FC236}">
                <a16:creationId xmlns:a16="http://schemas.microsoft.com/office/drawing/2014/main" id="{B27C3CFE-8975-40D6-A542-2C940F4D02C3}"/>
              </a:ext>
            </a:extLst>
          </p:cNvPr>
          <p:cNvPicPr>
            <a:picLocks noChangeAspect="1"/>
          </p:cNvPicPr>
          <p:nvPr/>
        </p:nvPicPr>
        <p:blipFill rotWithShape="1">
          <a:blip r:embed="rId54" cstate="print">
            <a:extLst>
              <a:ext uri="{28A0092B-C50C-407E-A947-70E740481C1C}">
                <a14:useLocalDpi xmlns:a14="http://schemas.microsoft.com/office/drawing/2010/main" val="0"/>
              </a:ext>
            </a:extLst>
          </a:blip>
          <a:srcRect/>
          <a:stretch/>
        </p:blipFill>
        <p:spPr>
          <a:xfrm>
            <a:off x="8313167" y="5377920"/>
            <a:ext cx="784139" cy="230926"/>
          </a:xfrm>
          <a:prstGeom prst="rect">
            <a:avLst/>
          </a:prstGeom>
        </p:spPr>
      </p:pic>
      <p:pic>
        <p:nvPicPr>
          <p:cNvPr id="110" name="Picture Placeholder 2">
            <a:extLst>
              <a:ext uri="{FF2B5EF4-FFF2-40B4-BE49-F238E27FC236}">
                <a16:creationId xmlns:a16="http://schemas.microsoft.com/office/drawing/2014/main" id="{2411CBF8-E3A5-44D9-9583-ECC56DBCCAD9}"/>
              </a:ext>
            </a:extLst>
          </p:cNvPr>
          <p:cNvPicPr>
            <a:picLocks noChangeAspect="1"/>
          </p:cNvPicPr>
          <p:nvPr/>
        </p:nvPicPr>
        <p:blipFill rotWithShape="1">
          <a:blip r:embed="rId55" cstate="print">
            <a:extLst>
              <a:ext uri="{28A0092B-C50C-407E-A947-70E740481C1C}">
                <a14:useLocalDpi xmlns:a14="http://schemas.microsoft.com/office/drawing/2010/main" val="0"/>
              </a:ext>
            </a:extLst>
          </a:blip>
          <a:srcRect l="-4304" r="-6574"/>
          <a:stretch/>
        </p:blipFill>
        <p:spPr>
          <a:xfrm>
            <a:off x="8379991" y="2717937"/>
            <a:ext cx="650491" cy="432572"/>
          </a:xfrm>
          <a:prstGeom prst="rect">
            <a:avLst/>
          </a:prstGeom>
        </p:spPr>
      </p:pic>
      <p:pic>
        <p:nvPicPr>
          <p:cNvPr id="111" name="Picture 110" descr="Announcing the Citizen Care Pod, a New COVID-19 Smart Screening and Testing  Pod Combining Intelligent Technology with Modular Design">
            <a:extLst>
              <a:ext uri="{FF2B5EF4-FFF2-40B4-BE49-F238E27FC236}">
                <a16:creationId xmlns:a16="http://schemas.microsoft.com/office/drawing/2014/main" id="{90925169-2D9C-4518-9400-50F7DF392A70}"/>
              </a:ext>
            </a:extLst>
          </p:cNvPr>
          <p:cNvPicPr>
            <a:picLocks noChangeAspect="1" noChangeArrowheads="1"/>
          </p:cNvPicPr>
          <p:nvPr/>
        </p:nvPicPr>
        <p:blipFill rotWithShape="1">
          <a:blip r:embed="rId56" cstate="print">
            <a:extLst>
              <a:ext uri="{28A0092B-C50C-407E-A947-70E740481C1C}">
                <a14:useLocalDpi xmlns:a14="http://schemas.microsoft.com/office/drawing/2010/main" val="0"/>
              </a:ext>
            </a:extLst>
          </a:blip>
          <a:srcRect/>
          <a:stretch/>
        </p:blipFill>
        <p:spPr bwMode="auto">
          <a:xfrm>
            <a:off x="1364879" y="1998057"/>
            <a:ext cx="764796" cy="592752"/>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8" descr="Undp Logo Vectors Free Download">
            <a:extLst>
              <a:ext uri="{FF2B5EF4-FFF2-40B4-BE49-F238E27FC236}">
                <a16:creationId xmlns:a16="http://schemas.microsoft.com/office/drawing/2014/main" id="{EDAAD058-337F-4A63-B67D-360FABD5E78E}"/>
              </a:ext>
            </a:extLst>
          </p:cNvPr>
          <p:cNvPicPr>
            <a:picLocks noChangeAspect="1" noChangeArrowheads="1"/>
          </p:cNvPicPr>
          <p:nvPr/>
        </p:nvPicPr>
        <p:blipFill>
          <a:blip r:embed="rId57" cstate="print">
            <a:extLst>
              <a:ext uri="{28A0092B-C50C-407E-A947-70E740481C1C}">
                <a14:useLocalDpi xmlns:a14="http://schemas.microsoft.com/office/drawing/2010/main" val="0"/>
              </a:ext>
            </a:extLst>
          </a:blip>
          <a:srcRect/>
          <a:stretch>
            <a:fillRect/>
          </a:stretch>
        </p:blipFill>
        <p:spPr bwMode="auto">
          <a:xfrm>
            <a:off x="610147" y="2162523"/>
            <a:ext cx="534771" cy="26382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12">
            <a:extLst>
              <a:ext uri="{FF2B5EF4-FFF2-40B4-BE49-F238E27FC236}">
                <a16:creationId xmlns:a16="http://schemas.microsoft.com/office/drawing/2014/main" id="{B58849AA-B41A-4943-BE1D-A85834702E0E}"/>
              </a:ext>
            </a:extLst>
          </p:cNvPr>
          <p:cNvPicPr>
            <a:picLocks noChangeAspect="1"/>
          </p:cNvPicPr>
          <p:nvPr/>
        </p:nvPicPr>
        <p:blipFill>
          <a:blip r:embed="rId58" cstate="print">
            <a:extLst>
              <a:ext uri="{28A0092B-C50C-407E-A947-70E740481C1C}">
                <a14:useLocalDpi xmlns:a14="http://schemas.microsoft.com/office/drawing/2010/main" val="0"/>
              </a:ext>
            </a:extLst>
          </a:blip>
          <a:srcRect/>
          <a:stretch/>
        </p:blipFill>
        <p:spPr>
          <a:xfrm>
            <a:off x="11029701" y="1599547"/>
            <a:ext cx="569533" cy="110192"/>
          </a:xfrm>
          <a:prstGeom prst="rect">
            <a:avLst/>
          </a:prstGeom>
        </p:spPr>
      </p:pic>
      <p:pic>
        <p:nvPicPr>
          <p:cNvPr id="114" name="Picture 4" descr="Story logo">
            <a:extLst>
              <a:ext uri="{FF2B5EF4-FFF2-40B4-BE49-F238E27FC236}">
                <a16:creationId xmlns:a16="http://schemas.microsoft.com/office/drawing/2014/main" id="{BF871B5E-12A4-4389-A75D-82F33B916C24}"/>
              </a:ext>
            </a:extLst>
          </p:cNvPr>
          <p:cNvPicPr>
            <a:picLocks noChangeAspect="1" noChangeArrowheads="1"/>
          </p:cNvPicPr>
          <p:nvPr/>
        </p:nvPicPr>
        <p:blipFill rotWithShape="1">
          <a:blip r:embed="rId59" cstate="print">
            <a:extLst>
              <a:ext uri="{28A0092B-C50C-407E-A947-70E740481C1C}">
                <a14:useLocalDpi xmlns:a14="http://schemas.microsoft.com/office/drawing/2010/main" val="0"/>
              </a:ext>
            </a:extLst>
          </a:blip>
          <a:srcRect/>
          <a:stretch/>
        </p:blipFill>
        <p:spPr bwMode="auto">
          <a:xfrm>
            <a:off x="4043128" y="1532605"/>
            <a:ext cx="626769" cy="244079"/>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10" descr="Story logo">
            <a:extLst>
              <a:ext uri="{FF2B5EF4-FFF2-40B4-BE49-F238E27FC236}">
                <a16:creationId xmlns:a16="http://schemas.microsoft.com/office/drawing/2014/main" id="{062A9E61-B132-4331-886C-2B9E0A44E9C3}"/>
              </a:ext>
            </a:extLst>
          </p:cNvPr>
          <p:cNvPicPr>
            <a:picLocks noChangeAspect="1" noChangeArrowheads="1"/>
          </p:cNvPicPr>
          <p:nvPr/>
        </p:nvPicPr>
        <p:blipFill>
          <a:blip r:embed="rId60" cstate="print">
            <a:extLst>
              <a:ext uri="{28A0092B-C50C-407E-A947-70E740481C1C}">
                <a14:useLocalDpi xmlns:a14="http://schemas.microsoft.com/office/drawing/2010/main" val="0"/>
              </a:ext>
            </a:extLst>
          </a:blip>
          <a:srcRect/>
          <a:stretch>
            <a:fillRect/>
          </a:stretch>
        </p:blipFill>
        <p:spPr bwMode="auto">
          <a:xfrm>
            <a:off x="3217713" y="2109661"/>
            <a:ext cx="543718" cy="369544"/>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7">
            <a:extLst>
              <a:ext uri="{FF2B5EF4-FFF2-40B4-BE49-F238E27FC236}">
                <a16:creationId xmlns:a16="http://schemas.microsoft.com/office/drawing/2014/main" id="{06336C96-4097-499F-A1BC-81D1060AC9C9}"/>
              </a:ext>
            </a:extLst>
          </p:cNvPr>
          <p:cNvPicPr>
            <a:picLocks noChangeAspect="1"/>
          </p:cNvPicPr>
          <p:nvPr/>
        </p:nvPicPr>
        <p:blipFill>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a:stretch/>
        </p:blipFill>
        <p:spPr>
          <a:xfrm>
            <a:off x="5747847" y="2225567"/>
            <a:ext cx="696308" cy="137732"/>
          </a:xfrm>
          <a:prstGeom prst="rect">
            <a:avLst/>
          </a:prstGeom>
        </p:spPr>
      </p:pic>
      <p:pic>
        <p:nvPicPr>
          <p:cNvPr id="117" name="Picture 2" descr="Story logo">
            <a:extLst>
              <a:ext uri="{FF2B5EF4-FFF2-40B4-BE49-F238E27FC236}">
                <a16:creationId xmlns:a16="http://schemas.microsoft.com/office/drawing/2014/main" id="{C18DFFBA-A11E-49CB-9670-2FB70A98FEF7}"/>
              </a:ext>
            </a:extLst>
          </p:cNvPr>
          <p:cNvPicPr>
            <a:picLocks noChangeAspect="1" noChangeArrowheads="1"/>
          </p:cNvPicPr>
          <p:nvPr/>
        </p:nvPicPr>
        <p:blipFill>
          <a:blip r:embed="rId63" cstate="print">
            <a:extLst>
              <a:ext uri="{28A0092B-C50C-407E-A947-70E740481C1C}">
                <a14:useLocalDpi xmlns:a14="http://schemas.microsoft.com/office/drawing/2010/main" val="0"/>
              </a:ext>
            </a:extLst>
          </a:blip>
          <a:srcRect/>
          <a:stretch>
            <a:fillRect/>
          </a:stretch>
        </p:blipFill>
        <p:spPr bwMode="auto">
          <a:xfrm>
            <a:off x="2416272" y="1456569"/>
            <a:ext cx="401502" cy="396148"/>
          </a:xfrm>
          <a:prstGeom prst="rect">
            <a:avLst/>
          </a:prstGeom>
          <a:noFill/>
          <a:extLst>
            <a:ext uri="{909E8E84-426E-40DD-AFC4-6F175D3DCCD1}">
              <a14:hiddenFill xmlns:a14="http://schemas.microsoft.com/office/drawing/2010/main">
                <a:solidFill>
                  <a:srgbClr val="FFFFFF"/>
                </a:solidFill>
              </a14:hiddenFill>
            </a:ext>
          </a:extLst>
        </p:spPr>
      </p:pic>
      <p:pic>
        <p:nvPicPr>
          <p:cNvPr id="118" name="Picture 117" descr="A picture containing drawing&#10;&#10;Description automatically generated">
            <a:extLst>
              <a:ext uri="{FF2B5EF4-FFF2-40B4-BE49-F238E27FC236}">
                <a16:creationId xmlns:a16="http://schemas.microsoft.com/office/drawing/2014/main" id="{BDADB4BA-288C-4A62-BA4E-E335C1E593A8}"/>
              </a:ext>
            </a:extLst>
          </p:cNvPr>
          <p:cNvPicPr>
            <a:picLocks noChangeAspect="1"/>
          </p:cNvPicPr>
          <p:nvPr/>
        </p:nvPicPr>
        <p:blipFill rotWithShape="1">
          <a:blip r:embed="rId64" cstate="print">
            <a:extLst>
              <a:ext uri="{28A0092B-C50C-407E-A947-70E740481C1C}">
                <a14:useLocalDpi xmlns:a14="http://schemas.microsoft.com/office/drawing/2010/main" val="0"/>
              </a:ext>
            </a:extLst>
          </a:blip>
          <a:srcRect/>
          <a:stretch/>
        </p:blipFill>
        <p:spPr>
          <a:xfrm>
            <a:off x="4009955" y="2196286"/>
            <a:ext cx="693115" cy="196294"/>
          </a:xfrm>
          <a:prstGeom prst="rect">
            <a:avLst/>
          </a:prstGeom>
        </p:spPr>
      </p:pic>
      <p:pic>
        <p:nvPicPr>
          <p:cNvPr id="119" name="Picture 2" descr="Story logo">
            <a:extLst>
              <a:ext uri="{FF2B5EF4-FFF2-40B4-BE49-F238E27FC236}">
                <a16:creationId xmlns:a16="http://schemas.microsoft.com/office/drawing/2014/main" id="{A45159B5-396B-4B2C-937E-E512BD018F83}"/>
              </a:ext>
            </a:extLst>
          </p:cNvPr>
          <p:cNvPicPr>
            <a:picLocks noChangeAspect="1" noChangeArrowheads="1"/>
          </p:cNvPicPr>
          <p:nvPr/>
        </p:nvPicPr>
        <p:blipFill>
          <a:blip r:embed="rId65" cstate="print">
            <a:extLst>
              <a:ext uri="{28A0092B-C50C-407E-A947-70E740481C1C}">
                <a14:useLocalDpi xmlns:a14="http://schemas.microsoft.com/office/drawing/2010/main" val="0"/>
              </a:ext>
            </a:extLst>
          </a:blip>
          <a:srcRect/>
          <a:stretch>
            <a:fillRect/>
          </a:stretch>
        </p:blipFill>
        <p:spPr bwMode="auto">
          <a:xfrm>
            <a:off x="6591016" y="2791662"/>
            <a:ext cx="749461" cy="285121"/>
          </a:xfrm>
          <a:prstGeom prst="rect">
            <a:avLst/>
          </a:prstGeom>
          <a:noFill/>
          <a:extLst>
            <a:ext uri="{909E8E84-426E-40DD-AFC4-6F175D3DCCD1}">
              <a14:hiddenFill xmlns:a14="http://schemas.microsoft.com/office/drawing/2010/main">
                <a:solidFill>
                  <a:srgbClr val="FFFFFF"/>
                </a:solidFill>
              </a14:hiddenFill>
            </a:ext>
          </a:extLst>
        </p:spPr>
      </p:pic>
      <p:pic>
        <p:nvPicPr>
          <p:cNvPr id="120" name="Picture 6" descr="Story logo">
            <a:extLst>
              <a:ext uri="{FF2B5EF4-FFF2-40B4-BE49-F238E27FC236}">
                <a16:creationId xmlns:a16="http://schemas.microsoft.com/office/drawing/2014/main" id="{F62017C1-70DD-457C-A890-DE3A7F93FC7E}"/>
              </a:ext>
            </a:extLst>
          </p:cNvPr>
          <p:cNvPicPr>
            <a:picLocks noChangeAspect="1" noChangeArrowheads="1"/>
          </p:cNvPicPr>
          <p:nvPr/>
        </p:nvPicPr>
        <p:blipFill rotWithShape="1">
          <a:blip r:embed="rId66" cstate="print">
            <a:extLst>
              <a:ext uri="{28A0092B-C50C-407E-A947-70E740481C1C}">
                <a14:useLocalDpi xmlns:a14="http://schemas.microsoft.com/office/drawing/2010/main" val="0"/>
              </a:ext>
            </a:extLst>
          </a:blip>
          <a:srcRect/>
          <a:stretch/>
        </p:blipFill>
        <p:spPr bwMode="auto">
          <a:xfrm>
            <a:off x="504291" y="2846321"/>
            <a:ext cx="746484" cy="175806"/>
          </a:xfrm>
          <a:prstGeom prst="rect">
            <a:avLst/>
          </a:prstGeom>
          <a:noFill/>
          <a:extLst>
            <a:ext uri="{909E8E84-426E-40DD-AFC4-6F175D3DCCD1}">
              <a14:hiddenFill xmlns:a14="http://schemas.microsoft.com/office/drawing/2010/main">
                <a:solidFill>
                  <a:srgbClr val="FFFFFF"/>
                </a:solidFill>
              </a14:hiddenFill>
            </a:ext>
          </a:extLst>
        </p:spPr>
      </p:pic>
      <p:pic>
        <p:nvPicPr>
          <p:cNvPr id="121" name="Picture 8" descr="Story logo">
            <a:extLst>
              <a:ext uri="{FF2B5EF4-FFF2-40B4-BE49-F238E27FC236}">
                <a16:creationId xmlns:a16="http://schemas.microsoft.com/office/drawing/2014/main" id="{A360175D-9B5D-4216-B890-F6C469750946}"/>
              </a:ext>
            </a:extLst>
          </p:cNvPr>
          <p:cNvPicPr>
            <a:picLocks noChangeAspect="1" noChangeArrowheads="1"/>
          </p:cNvPicPr>
          <p:nvPr/>
        </p:nvPicPr>
        <p:blipFill>
          <a:blip r:embed="rId67" cstate="print">
            <a:extLst>
              <a:ext uri="{28A0092B-C50C-407E-A947-70E740481C1C}">
                <a14:useLocalDpi xmlns:a14="http://schemas.microsoft.com/office/drawing/2010/main" val="0"/>
              </a:ext>
            </a:extLst>
          </a:blip>
          <a:srcRect/>
          <a:stretch>
            <a:fillRect/>
          </a:stretch>
        </p:blipFill>
        <p:spPr bwMode="auto">
          <a:xfrm>
            <a:off x="7513908" y="3500169"/>
            <a:ext cx="643165" cy="152576"/>
          </a:xfrm>
          <a:prstGeom prst="rect">
            <a:avLst/>
          </a:prstGeom>
          <a:noFill/>
          <a:extLst>
            <a:ext uri="{909E8E84-426E-40DD-AFC4-6F175D3DCCD1}">
              <a14:hiddenFill xmlns:a14="http://schemas.microsoft.com/office/drawing/2010/main">
                <a:solidFill>
                  <a:srgbClr val="FFFFFF"/>
                </a:solidFill>
              </a14:hiddenFill>
            </a:ext>
          </a:extLst>
        </p:spPr>
      </p:pic>
      <p:pic>
        <p:nvPicPr>
          <p:cNvPr id="122" name="Picture 10" descr="Story logo">
            <a:extLst>
              <a:ext uri="{FF2B5EF4-FFF2-40B4-BE49-F238E27FC236}">
                <a16:creationId xmlns:a16="http://schemas.microsoft.com/office/drawing/2014/main" id="{EDC3E97E-6D32-4515-9900-CC269CECFB4D}"/>
              </a:ext>
            </a:extLst>
          </p:cNvPr>
          <p:cNvPicPr>
            <a:picLocks noChangeAspect="1" noChangeArrowheads="1"/>
          </p:cNvPicPr>
          <p:nvPr/>
        </p:nvPicPr>
        <p:blipFill>
          <a:blip r:embed="rId68" cstate="print">
            <a:extLst>
              <a:ext uri="{28A0092B-C50C-407E-A947-70E740481C1C}">
                <a14:useLocalDpi xmlns:a14="http://schemas.microsoft.com/office/drawing/2010/main" val="0"/>
              </a:ext>
            </a:extLst>
          </a:blip>
          <a:srcRect/>
          <a:stretch>
            <a:fillRect/>
          </a:stretch>
        </p:blipFill>
        <p:spPr bwMode="auto">
          <a:xfrm>
            <a:off x="4866531" y="3530890"/>
            <a:ext cx="719451" cy="9113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12" descr="Story logo">
            <a:extLst>
              <a:ext uri="{FF2B5EF4-FFF2-40B4-BE49-F238E27FC236}">
                <a16:creationId xmlns:a16="http://schemas.microsoft.com/office/drawing/2014/main" id="{3608D06B-9342-48E3-97C9-2C0DE69FF6D2}"/>
              </a:ext>
            </a:extLst>
          </p:cNvPr>
          <p:cNvPicPr>
            <a:picLocks noChangeAspect="1" noChangeArrowheads="1"/>
          </p:cNvPicPr>
          <p:nvPr/>
        </p:nvPicPr>
        <p:blipFill>
          <a:blip r:embed="rId69">
            <a:extLst>
              <a:ext uri="{28A0092B-C50C-407E-A947-70E740481C1C}">
                <a14:useLocalDpi xmlns:a14="http://schemas.microsoft.com/office/drawing/2010/main" val="0"/>
              </a:ext>
            </a:extLst>
          </a:blip>
          <a:srcRect/>
          <a:stretch>
            <a:fillRect/>
          </a:stretch>
        </p:blipFill>
        <p:spPr bwMode="auto">
          <a:xfrm>
            <a:off x="670604" y="1464494"/>
            <a:ext cx="413857" cy="380301"/>
          </a:xfrm>
          <a:prstGeom prst="rect">
            <a:avLst/>
          </a:prstGeom>
          <a:noFill/>
          <a:extLst>
            <a:ext uri="{909E8E84-426E-40DD-AFC4-6F175D3DCCD1}">
              <a14:hiddenFill xmlns:a14="http://schemas.microsoft.com/office/drawing/2010/main">
                <a:solidFill>
                  <a:srgbClr val="FFFFFF"/>
                </a:solidFill>
              </a14:hiddenFill>
            </a:ext>
          </a:extLst>
        </p:spPr>
      </p:pic>
      <p:pic>
        <p:nvPicPr>
          <p:cNvPr id="124" name="Picture 14" descr="Story logo">
            <a:extLst>
              <a:ext uri="{FF2B5EF4-FFF2-40B4-BE49-F238E27FC236}">
                <a16:creationId xmlns:a16="http://schemas.microsoft.com/office/drawing/2014/main" id="{DD241ACF-366D-413D-A9D4-DA769FE84245}"/>
              </a:ext>
            </a:extLst>
          </p:cNvPr>
          <p:cNvPicPr>
            <a:picLocks noChangeAspect="1" noChangeArrowheads="1"/>
          </p:cNvPicPr>
          <p:nvPr/>
        </p:nvPicPr>
        <p:blipFill>
          <a:blip r:embed="rId70" cstate="print">
            <a:extLst>
              <a:ext uri="{28A0092B-C50C-407E-A947-70E740481C1C}">
                <a14:useLocalDpi xmlns:a14="http://schemas.microsoft.com/office/drawing/2010/main" val="0"/>
              </a:ext>
            </a:extLst>
          </a:blip>
          <a:srcRect/>
          <a:stretch>
            <a:fillRect/>
          </a:stretch>
        </p:blipFill>
        <p:spPr bwMode="auto">
          <a:xfrm>
            <a:off x="5771480" y="3511419"/>
            <a:ext cx="649041" cy="130074"/>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124">
            <a:extLst>
              <a:ext uri="{FF2B5EF4-FFF2-40B4-BE49-F238E27FC236}">
                <a16:creationId xmlns:a16="http://schemas.microsoft.com/office/drawing/2014/main" id="{321B3399-BFD8-43D3-93C3-083ECAA2B1C5}"/>
              </a:ext>
            </a:extLst>
          </p:cNvPr>
          <p:cNvPicPr>
            <a:picLocks noChangeAspect="1"/>
          </p:cNvPicPr>
          <p:nvPr/>
        </p:nvPicPr>
        <p:blipFill rotWithShape="1">
          <a:blip r:embed="rId71" cstate="print">
            <a:extLst>
              <a:ext uri="{28A0092B-C50C-407E-A947-70E740481C1C}">
                <a14:useLocalDpi xmlns:a14="http://schemas.microsoft.com/office/drawing/2010/main" val="0"/>
              </a:ext>
            </a:extLst>
          </a:blip>
          <a:srcRect l="19156" r="16807"/>
          <a:stretch/>
        </p:blipFill>
        <p:spPr>
          <a:xfrm>
            <a:off x="7493994" y="2157203"/>
            <a:ext cx="682996" cy="274461"/>
          </a:xfrm>
          <a:prstGeom prst="rect">
            <a:avLst/>
          </a:prstGeom>
        </p:spPr>
      </p:pic>
      <p:pic>
        <p:nvPicPr>
          <p:cNvPr id="126" name="Advantech Logo">
            <a:extLst>
              <a:ext uri="{FF2B5EF4-FFF2-40B4-BE49-F238E27FC236}">
                <a16:creationId xmlns:a16="http://schemas.microsoft.com/office/drawing/2014/main" id="{BEFFD763-F21D-4677-B0BC-16106DA6FA55}"/>
              </a:ext>
            </a:extLst>
          </p:cNvPr>
          <p:cNvPicPr>
            <a:picLocks noChangeAspect="1"/>
          </p:cNvPicPr>
          <p:nvPr/>
        </p:nvPicPr>
        <p:blipFill>
          <a:blip r:embed="rId72" cstate="screen">
            <a:extLst>
              <a:ext uri="{28A0092B-C50C-407E-A947-70E740481C1C}">
                <a14:useLocalDpi xmlns:a14="http://schemas.microsoft.com/office/drawing/2010/main"/>
              </a:ext>
            </a:extLst>
          </a:blip>
          <a:stretch>
            <a:fillRect/>
          </a:stretch>
        </p:blipFill>
        <p:spPr>
          <a:xfrm>
            <a:off x="9180470" y="3496217"/>
            <a:ext cx="789023" cy="160479"/>
          </a:xfrm>
          <a:prstGeom prst="rect">
            <a:avLst/>
          </a:prstGeom>
        </p:spPr>
      </p:pic>
      <p:pic>
        <p:nvPicPr>
          <p:cNvPr id="127" name="Keith &amp; Koep Logo">
            <a:extLst>
              <a:ext uri="{FF2B5EF4-FFF2-40B4-BE49-F238E27FC236}">
                <a16:creationId xmlns:a16="http://schemas.microsoft.com/office/drawing/2014/main" id="{1C72DDDA-ABDC-453C-A1C0-A35A8800614E}"/>
              </a:ext>
            </a:extLst>
          </p:cNvPr>
          <p:cNvPicPr>
            <a:picLocks noChangeAspect="1"/>
          </p:cNvPicPr>
          <p:nvPr/>
        </p:nvPicPr>
        <p:blipFill>
          <a:blip r:embed="rId73" cstate="print">
            <a:extLst>
              <a:ext uri="{28A0092B-C50C-407E-A947-70E740481C1C}">
                <a14:useLocalDpi xmlns:a14="http://schemas.microsoft.com/office/drawing/2010/main"/>
              </a:ext>
            </a:extLst>
          </a:blip>
          <a:stretch>
            <a:fillRect/>
          </a:stretch>
        </p:blipFill>
        <p:spPr>
          <a:xfrm>
            <a:off x="3283259" y="1448331"/>
            <a:ext cx="412627" cy="412627"/>
          </a:xfrm>
          <a:prstGeom prst="rect">
            <a:avLst/>
          </a:prstGeom>
        </p:spPr>
      </p:pic>
      <p:pic>
        <p:nvPicPr>
          <p:cNvPr id="128" name="Idex Logo">
            <a:extLst>
              <a:ext uri="{FF2B5EF4-FFF2-40B4-BE49-F238E27FC236}">
                <a16:creationId xmlns:a16="http://schemas.microsoft.com/office/drawing/2014/main" id="{0023F549-DC2F-41BA-8565-B53F94ACDC1B}"/>
              </a:ext>
            </a:extLst>
          </p:cNvPr>
          <p:cNvPicPr>
            <a:picLocks noChangeAspect="1"/>
          </p:cNvPicPr>
          <p:nvPr/>
        </p:nvPicPr>
        <p:blipFill>
          <a:blip r:embed="rId74" cstate="screen">
            <a:extLst>
              <a:ext uri="{28A0092B-C50C-407E-A947-70E740481C1C}">
                <a14:useLocalDpi xmlns:a14="http://schemas.microsoft.com/office/drawing/2010/main"/>
              </a:ext>
            </a:extLst>
          </a:blip>
          <a:stretch>
            <a:fillRect/>
          </a:stretch>
        </p:blipFill>
        <p:spPr>
          <a:xfrm>
            <a:off x="7520347" y="2776652"/>
            <a:ext cx="630287" cy="315144"/>
          </a:xfrm>
          <a:prstGeom prst="rect">
            <a:avLst/>
          </a:prstGeom>
        </p:spPr>
      </p:pic>
      <p:pic>
        <p:nvPicPr>
          <p:cNvPr id="129" name="RedBack Tech logo">
            <a:extLst>
              <a:ext uri="{FF2B5EF4-FFF2-40B4-BE49-F238E27FC236}">
                <a16:creationId xmlns:a16="http://schemas.microsoft.com/office/drawing/2014/main" id="{4740E547-BA23-4A7F-9440-AF84BC982550}"/>
              </a:ext>
            </a:extLst>
          </p:cNvPr>
          <p:cNvPicPr>
            <a:picLocks noChangeAspect="1"/>
          </p:cNvPicPr>
          <p:nvPr/>
        </p:nvPicPr>
        <p:blipFill>
          <a:blip r:embed="rId75">
            <a:extLst>
              <a:ext uri="{28A0092B-C50C-407E-A947-70E740481C1C}">
                <a14:useLocalDpi xmlns:a14="http://schemas.microsoft.com/office/drawing/2010/main"/>
              </a:ext>
            </a:extLst>
          </a:blip>
          <a:stretch>
            <a:fillRect/>
          </a:stretch>
        </p:blipFill>
        <p:spPr>
          <a:xfrm>
            <a:off x="3036168" y="4078002"/>
            <a:ext cx="906807" cy="294005"/>
          </a:xfrm>
          <a:prstGeom prst="rect">
            <a:avLst/>
          </a:prstGeom>
        </p:spPr>
      </p:pic>
      <p:pic>
        <p:nvPicPr>
          <p:cNvPr id="130" name="Trekstor Hotel Logo">
            <a:extLst>
              <a:ext uri="{FF2B5EF4-FFF2-40B4-BE49-F238E27FC236}">
                <a16:creationId xmlns:a16="http://schemas.microsoft.com/office/drawing/2014/main" id="{F9232CCD-E6FE-4CD9-9281-70FFF06A76BA}"/>
              </a:ext>
            </a:extLst>
          </p:cNvPr>
          <p:cNvPicPr>
            <a:picLocks noChangeAspect="1"/>
          </p:cNvPicPr>
          <p:nvPr/>
        </p:nvPicPr>
        <p:blipFill>
          <a:blip r:embed="rId76" cstate="print">
            <a:extLst>
              <a:ext uri="{28A0092B-C50C-407E-A947-70E740481C1C}">
                <a14:useLocalDpi xmlns:a14="http://schemas.microsoft.com/office/drawing/2010/main"/>
              </a:ext>
            </a:extLst>
          </a:blip>
          <a:stretch>
            <a:fillRect/>
          </a:stretch>
        </p:blipFill>
        <p:spPr>
          <a:xfrm>
            <a:off x="5737496" y="4141374"/>
            <a:ext cx="717010" cy="167262"/>
          </a:xfrm>
          <a:prstGeom prst="rect">
            <a:avLst/>
          </a:prstGeom>
        </p:spPr>
      </p:pic>
      <p:pic>
        <p:nvPicPr>
          <p:cNvPr id="131" name="Picture 130" descr="A close up of a logo&#10;&#10;Description automatically generated">
            <a:extLst>
              <a:ext uri="{FF2B5EF4-FFF2-40B4-BE49-F238E27FC236}">
                <a16:creationId xmlns:a16="http://schemas.microsoft.com/office/drawing/2014/main" id="{1A05B8F9-FEC6-46CF-9F5C-3F876B5B5C08}"/>
              </a:ext>
            </a:extLst>
          </p:cNvPr>
          <p:cNvPicPr>
            <a:picLocks noChangeAspect="1"/>
          </p:cNvPicPr>
          <p:nvPr/>
        </p:nvPicPr>
        <p:blipFill rotWithShape="1">
          <a:blip r:embed="rId77" cstate="print">
            <a:extLst>
              <a:ext uri="{28A0092B-C50C-407E-A947-70E740481C1C}">
                <a14:useLocalDpi xmlns:a14="http://schemas.microsoft.com/office/drawing/2010/main"/>
              </a:ext>
            </a:extLst>
          </a:blip>
          <a:srcRect/>
          <a:stretch/>
        </p:blipFill>
        <p:spPr>
          <a:xfrm>
            <a:off x="4880104" y="4148222"/>
            <a:ext cx="692307" cy="153568"/>
          </a:xfrm>
          <a:prstGeom prst="rect">
            <a:avLst/>
          </a:prstGeom>
        </p:spPr>
      </p:pic>
      <p:pic>
        <p:nvPicPr>
          <p:cNvPr id="132" name="Picture 131" descr="A picture containing drawing&#10;&#10;Description automatically generated">
            <a:extLst>
              <a:ext uri="{FF2B5EF4-FFF2-40B4-BE49-F238E27FC236}">
                <a16:creationId xmlns:a16="http://schemas.microsoft.com/office/drawing/2014/main" id="{0E0BA1D6-F37C-48E4-AB1C-EFEC46497C97}"/>
              </a:ext>
            </a:extLst>
          </p:cNvPr>
          <p:cNvPicPr>
            <a:picLocks noChangeAspect="1"/>
          </p:cNvPicPr>
          <p:nvPr/>
        </p:nvPicPr>
        <p:blipFill rotWithShape="1">
          <a:blip r:embed="rId78" cstate="print">
            <a:extLst>
              <a:ext uri="{28A0092B-C50C-407E-A947-70E740481C1C}">
                <a14:useLocalDpi xmlns:a14="http://schemas.microsoft.com/office/drawing/2010/main" val="0"/>
              </a:ext>
            </a:extLst>
          </a:blip>
          <a:srcRect/>
          <a:stretch/>
        </p:blipFill>
        <p:spPr>
          <a:xfrm>
            <a:off x="9285488" y="2718549"/>
            <a:ext cx="578984" cy="431347"/>
          </a:xfrm>
          <a:prstGeom prst="rect">
            <a:avLst/>
          </a:prstGeom>
        </p:spPr>
      </p:pic>
      <p:pic>
        <p:nvPicPr>
          <p:cNvPr id="133" name="Picture 132" descr="A picture containing drawing&#10;&#10;Description automatically generated">
            <a:extLst>
              <a:ext uri="{FF2B5EF4-FFF2-40B4-BE49-F238E27FC236}">
                <a16:creationId xmlns:a16="http://schemas.microsoft.com/office/drawing/2014/main" id="{4B35EB70-17D3-404C-BA72-B02D4E4E90E9}"/>
              </a:ext>
            </a:extLst>
          </p:cNvPr>
          <p:cNvPicPr>
            <a:picLocks noChangeAspect="1"/>
          </p:cNvPicPr>
          <p:nvPr/>
        </p:nvPicPr>
        <p:blipFill rotWithShape="1">
          <a:blip r:embed="rId79" cstate="print">
            <a:extLst>
              <a:ext uri="{28A0092B-C50C-407E-A947-70E740481C1C}">
                <a14:useLocalDpi xmlns:a14="http://schemas.microsoft.com/office/drawing/2010/main" val="0"/>
              </a:ext>
            </a:extLst>
          </a:blip>
          <a:srcRect/>
          <a:stretch/>
        </p:blipFill>
        <p:spPr>
          <a:xfrm>
            <a:off x="3187513" y="2807199"/>
            <a:ext cx="604119" cy="254048"/>
          </a:xfrm>
          <a:prstGeom prst="rect">
            <a:avLst/>
          </a:prstGeom>
        </p:spPr>
      </p:pic>
      <p:pic>
        <p:nvPicPr>
          <p:cNvPr id="134" name="Picture 133" descr="A picture containing drawing&#10;&#10;Description automatically generated">
            <a:extLst>
              <a:ext uri="{FF2B5EF4-FFF2-40B4-BE49-F238E27FC236}">
                <a16:creationId xmlns:a16="http://schemas.microsoft.com/office/drawing/2014/main" id="{006C6CA0-FD69-4242-A95C-DDAF55D3265B}"/>
              </a:ext>
            </a:extLst>
          </p:cNvPr>
          <p:cNvPicPr>
            <a:picLocks noChangeAspect="1"/>
          </p:cNvPicPr>
          <p:nvPr/>
        </p:nvPicPr>
        <p:blipFill>
          <a:blip r:embed="rId80" cstate="print">
            <a:extLst>
              <a:ext uri="{28A0092B-C50C-407E-A947-70E740481C1C}">
                <a14:useLocalDpi xmlns:a14="http://schemas.microsoft.com/office/drawing/2010/main" val="0"/>
              </a:ext>
            </a:extLst>
          </a:blip>
          <a:stretch>
            <a:fillRect/>
          </a:stretch>
        </p:blipFill>
        <p:spPr>
          <a:xfrm>
            <a:off x="2367192" y="2775710"/>
            <a:ext cx="499659" cy="317025"/>
          </a:xfrm>
          <a:prstGeom prst="rect">
            <a:avLst/>
          </a:prstGeom>
        </p:spPr>
      </p:pic>
      <p:pic>
        <p:nvPicPr>
          <p:cNvPr id="135" name="Picture 134">
            <a:extLst>
              <a:ext uri="{FF2B5EF4-FFF2-40B4-BE49-F238E27FC236}">
                <a16:creationId xmlns:a16="http://schemas.microsoft.com/office/drawing/2014/main" id="{561B0867-7677-4B8F-86CF-A6AFCA8D1F29}"/>
              </a:ext>
            </a:extLst>
          </p:cNvPr>
          <p:cNvPicPr>
            <a:picLocks noChangeAspect="1"/>
          </p:cNvPicPr>
          <p:nvPr/>
        </p:nvPicPr>
        <p:blipFill>
          <a:blip r:embed="rId81"/>
          <a:stretch>
            <a:fillRect/>
          </a:stretch>
        </p:blipFill>
        <p:spPr>
          <a:xfrm>
            <a:off x="6656116" y="4137388"/>
            <a:ext cx="619262" cy="175235"/>
          </a:xfrm>
          <a:prstGeom prst="rect">
            <a:avLst/>
          </a:prstGeom>
        </p:spPr>
      </p:pic>
      <p:pic>
        <p:nvPicPr>
          <p:cNvPr id="136" name="Picture Placeholder 11" descr="A close up of a logo&#10;&#10;Description automatically generated">
            <a:extLst>
              <a:ext uri="{FF2B5EF4-FFF2-40B4-BE49-F238E27FC236}">
                <a16:creationId xmlns:a16="http://schemas.microsoft.com/office/drawing/2014/main" id="{41C4F929-E329-4F39-ACCA-BDB6390988EE}"/>
              </a:ext>
            </a:extLst>
          </p:cNvPr>
          <p:cNvPicPr>
            <a:picLocks noChangeAspect="1"/>
          </p:cNvPicPr>
          <p:nvPr/>
        </p:nvPicPr>
        <p:blipFill rotWithShape="1">
          <a:blip r:embed="rId82"/>
          <a:srcRect t="55068" b="23695"/>
          <a:stretch/>
        </p:blipFill>
        <p:spPr>
          <a:xfrm>
            <a:off x="10094143" y="4151674"/>
            <a:ext cx="690608" cy="146664"/>
          </a:xfrm>
          <a:prstGeom prst="rect">
            <a:avLst/>
          </a:prstGeom>
        </p:spPr>
      </p:pic>
      <p:pic>
        <p:nvPicPr>
          <p:cNvPr id="137" name="Picture Placeholder 10">
            <a:extLst>
              <a:ext uri="{FF2B5EF4-FFF2-40B4-BE49-F238E27FC236}">
                <a16:creationId xmlns:a16="http://schemas.microsoft.com/office/drawing/2014/main" id="{BE0F5EF7-E078-4603-903B-92828AA4AC74}"/>
              </a:ext>
            </a:extLst>
          </p:cNvPr>
          <p:cNvPicPr>
            <a:picLocks noChangeAspect="1"/>
          </p:cNvPicPr>
          <p:nvPr/>
        </p:nvPicPr>
        <p:blipFill rotWithShape="1">
          <a:blip r:embed="rId83"/>
          <a:srcRect l="17725" r="17725"/>
          <a:stretch/>
        </p:blipFill>
        <p:spPr>
          <a:xfrm>
            <a:off x="2393335" y="4629906"/>
            <a:ext cx="447373" cy="447373"/>
          </a:xfrm>
          <a:prstGeom prst="rect">
            <a:avLst/>
          </a:prstGeom>
        </p:spPr>
      </p:pic>
      <p:pic>
        <p:nvPicPr>
          <p:cNvPr id="138" name="Picture 137">
            <a:extLst>
              <a:ext uri="{FF2B5EF4-FFF2-40B4-BE49-F238E27FC236}">
                <a16:creationId xmlns:a16="http://schemas.microsoft.com/office/drawing/2014/main" id="{FAD9C123-E617-4CCA-8196-F9573025C6F2}"/>
              </a:ext>
            </a:extLst>
          </p:cNvPr>
          <p:cNvPicPr>
            <a:picLocks noChangeAspect="1"/>
          </p:cNvPicPr>
          <p:nvPr/>
        </p:nvPicPr>
        <p:blipFill>
          <a:blip r:embed="rId84" cstate="print">
            <a:extLst>
              <a:ext uri="{28A0092B-C50C-407E-A947-70E740481C1C}">
                <a14:useLocalDpi xmlns:a14="http://schemas.microsoft.com/office/drawing/2010/main" val="0"/>
              </a:ext>
            </a:extLst>
          </a:blip>
          <a:stretch>
            <a:fillRect/>
          </a:stretch>
        </p:blipFill>
        <p:spPr>
          <a:xfrm>
            <a:off x="8421194" y="4005210"/>
            <a:ext cx="568084" cy="439589"/>
          </a:xfrm>
          <a:prstGeom prst="rect">
            <a:avLst/>
          </a:prstGeom>
        </p:spPr>
      </p:pic>
      <p:pic>
        <p:nvPicPr>
          <p:cNvPr id="139" name="Picture 2" descr="Story logo">
            <a:extLst>
              <a:ext uri="{FF2B5EF4-FFF2-40B4-BE49-F238E27FC236}">
                <a16:creationId xmlns:a16="http://schemas.microsoft.com/office/drawing/2014/main" id="{83F29CE0-B1A8-4042-898C-9AE673EC7946}"/>
              </a:ext>
            </a:extLst>
          </p:cNvPr>
          <p:cNvPicPr>
            <a:picLocks noChangeAspect="1" noChangeArrowheads="1"/>
          </p:cNvPicPr>
          <p:nvPr/>
        </p:nvPicPr>
        <p:blipFill>
          <a:blip r:embed="rId85" cstate="print">
            <a:extLst>
              <a:ext uri="{28A0092B-C50C-407E-A947-70E740481C1C}">
                <a14:useLocalDpi xmlns:a14="http://schemas.microsoft.com/office/drawing/2010/main" val="0"/>
              </a:ext>
            </a:extLst>
          </a:blip>
          <a:srcRect/>
          <a:stretch>
            <a:fillRect/>
          </a:stretch>
        </p:blipFill>
        <p:spPr bwMode="auto">
          <a:xfrm>
            <a:off x="9355186" y="4005210"/>
            <a:ext cx="439589" cy="439589"/>
          </a:xfrm>
          <a:prstGeom prst="rect">
            <a:avLst/>
          </a:prstGeom>
          <a:noFill/>
          <a:extLst>
            <a:ext uri="{909E8E84-426E-40DD-AFC4-6F175D3DCCD1}">
              <a14:hiddenFill xmlns:a14="http://schemas.microsoft.com/office/drawing/2010/main">
                <a:solidFill>
                  <a:srgbClr val="FFFFFF"/>
                </a:solidFill>
              </a14:hiddenFill>
            </a:ext>
          </a:extLst>
        </p:spPr>
      </p:pic>
      <p:pic>
        <p:nvPicPr>
          <p:cNvPr id="140" name="Picture 2" descr="Welcome to Attabotics - Attabotics">
            <a:extLst>
              <a:ext uri="{FF2B5EF4-FFF2-40B4-BE49-F238E27FC236}">
                <a16:creationId xmlns:a16="http://schemas.microsoft.com/office/drawing/2014/main" id="{68B5FD99-318B-4BA1-8D15-3C7D590E3B56}"/>
              </a:ext>
            </a:extLst>
          </p:cNvPr>
          <p:cNvPicPr>
            <a:picLocks noChangeAspect="1" noChangeArrowheads="1"/>
          </p:cNvPicPr>
          <p:nvPr/>
        </p:nvPicPr>
        <p:blipFill>
          <a:blip r:embed="rId86" cstate="print">
            <a:extLst>
              <a:ext uri="{28A0092B-C50C-407E-A947-70E740481C1C}">
                <a14:useLocalDpi xmlns:a14="http://schemas.microsoft.com/office/drawing/2010/main" val="0"/>
              </a:ext>
            </a:extLst>
          </a:blip>
          <a:srcRect/>
          <a:stretch>
            <a:fillRect/>
          </a:stretch>
        </p:blipFill>
        <p:spPr bwMode="auto">
          <a:xfrm>
            <a:off x="3984609" y="4812684"/>
            <a:ext cx="743805" cy="81818"/>
          </a:xfrm>
          <a:prstGeom prst="rect">
            <a:avLst/>
          </a:prstGeom>
          <a:noFill/>
          <a:extLst>
            <a:ext uri="{909E8E84-426E-40DD-AFC4-6F175D3DCCD1}">
              <a14:hiddenFill xmlns:a14="http://schemas.microsoft.com/office/drawing/2010/main">
                <a:solidFill>
                  <a:srgbClr val="FFFFFF"/>
                </a:solidFill>
              </a14:hiddenFill>
            </a:ext>
          </a:extLst>
        </p:spPr>
      </p:pic>
      <p:pic>
        <p:nvPicPr>
          <p:cNvPr id="141" name="Picture 2">
            <a:extLst>
              <a:ext uri="{FF2B5EF4-FFF2-40B4-BE49-F238E27FC236}">
                <a16:creationId xmlns:a16="http://schemas.microsoft.com/office/drawing/2014/main" id="{28A0817E-72D7-48CD-A36F-5E6D43938410}"/>
              </a:ext>
            </a:extLst>
          </p:cNvPr>
          <p:cNvPicPr>
            <a:picLocks noChangeAspect="1" noChangeArrowheads="1"/>
          </p:cNvPicPr>
          <p:nvPr/>
        </p:nvPicPr>
        <p:blipFill>
          <a:blip r:embed="rId87" cstate="print">
            <a:extLst>
              <a:ext uri="{28A0092B-C50C-407E-A947-70E740481C1C}">
                <a14:useLocalDpi xmlns:a14="http://schemas.microsoft.com/office/drawing/2010/main" val="0"/>
              </a:ext>
            </a:extLst>
          </a:blip>
          <a:srcRect/>
          <a:stretch/>
        </p:blipFill>
        <p:spPr bwMode="auto">
          <a:xfrm>
            <a:off x="4880104" y="4736473"/>
            <a:ext cx="692307" cy="234239"/>
          </a:xfrm>
          <a:prstGeom prst="rect">
            <a:avLst/>
          </a:prstGeom>
          <a:noFill/>
          <a:extLst>
            <a:ext uri="{909E8E84-426E-40DD-AFC4-6F175D3DCCD1}">
              <a14:hiddenFill xmlns:a14="http://schemas.microsoft.com/office/drawing/2010/main">
                <a:solidFill>
                  <a:srgbClr val="FFFFFF"/>
                </a:solidFill>
              </a14:hiddenFill>
            </a:ext>
          </a:extLst>
        </p:spPr>
      </p:pic>
      <p:pic>
        <p:nvPicPr>
          <p:cNvPr id="142" name="Picture 141">
            <a:extLst>
              <a:ext uri="{FF2B5EF4-FFF2-40B4-BE49-F238E27FC236}">
                <a16:creationId xmlns:a16="http://schemas.microsoft.com/office/drawing/2014/main" id="{AE370DBD-6ADD-42A3-8327-FABD7F677C20}"/>
              </a:ext>
            </a:extLst>
          </p:cNvPr>
          <p:cNvPicPr>
            <a:picLocks noChangeAspect="1"/>
          </p:cNvPicPr>
          <p:nvPr/>
        </p:nvPicPr>
        <p:blipFill>
          <a:blip r:embed="rId88" cstate="print">
            <a:extLst>
              <a:ext uri="{28A0092B-C50C-407E-A947-70E740481C1C}">
                <a14:useLocalDpi xmlns:a14="http://schemas.microsoft.com/office/drawing/2010/main" val="0"/>
              </a:ext>
            </a:extLst>
          </a:blip>
          <a:srcRect/>
          <a:stretch/>
        </p:blipFill>
        <p:spPr>
          <a:xfrm>
            <a:off x="7593244" y="4611345"/>
            <a:ext cx="484496" cy="484496"/>
          </a:xfrm>
          <a:prstGeom prst="rect">
            <a:avLst/>
          </a:prstGeom>
        </p:spPr>
      </p:pic>
      <p:grpSp>
        <p:nvGrpSpPr>
          <p:cNvPr id="143" name="Group 142">
            <a:extLst>
              <a:ext uri="{FF2B5EF4-FFF2-40B4-BE49-F238E27FC236}">
                <a16:creationId xmlns:a16="http://schemas.microsoft.com/office/drawing/2014/main" id="{49BF5BCB-AEC2-4AD2-9645-4C669D40E901}"/>
              </a:ext>
            </a:extLst>
          </p:cNvPr>
          <p:cNvGrpSpPr/>
          <p:nvPr/>
        </p:nvGrpSpPr>
        <p:grpSpPr>
          <a:xfrm>
            <a:off x="6675652" y="4563499"/>
            <a:ext cx="580189" cy="580189"/>
            <a:chOff x="424656" y="5871782"/>
            <a:chExt cx="916781" cy="916781"/>
          </a:xfrm>
        </p:grpSpPr>
        <p:sp>
          <p:nvSpPr>
            <p:cNvPr id="144" name="Oval 143">
              <a:extLst>
                <a:ext uri="{FF2B5EF4-FFF2-40B4-BE49-F238E27FC236}">
                  <a16:creationId xmlns:a16="http://schemas.microsoft.com/office/drawing/2014/main" id="{778DD218-9A3C-4E64-9CB0-5A81311BC91C}"/>
                </a:ext>
              </a:extLst>
            </p:cNvPr>
            <p:cNvSpPr/>
            <p:nvPr/>
          </p:nvSpPr>
          <p:spPr bwMode="auto">
            <a:xfrm>
              <a:off x="455656" y="5999160"/>
              <a:ext cx="611144" cy="611189"/>
            </a:xfrm>
            <a:prstGeom prst="rect">
              <a:avLst/>
            </a:pr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175761" tIns="140609" rIns="175761" bIns="140609" numCol="1" spcCol="0" rtlCol="0" fromWordArt="0" anchor="t" anchorCtr="0" forceAA="0" compatLnSpc="1">
              <a:prstTxWarp prst="textNoShape">
                <a:avLst/>
              </a:prstTxWarp>
              <a:noAutofit/>
            </a:bodyPr>
            <a:lstStyle/>
            <a:p>
              <a:pPr algn="ctr" defTabSz="896094" fontAlgn="base">
                <a:lnSpc>
                  <a:spcPct val="90000"/>
                </a:lnSpc>
                <a:spcBef>
                  <a:spcPct val="0"/>
                </a:spcBef>
                <a:spcAft>
                  <a:spcPct val="0"/>
                </a:spcAft>
                <a:defRPr/>
              </a:pPr>
              <a:endParaRPr lang="en-US" sz="2307" kern="0"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145" name="Picture 144">
              <a:extLst>
                <a:ext uri="{FF2B5EF4-FFF2-40B4-BE49-F238E27FC236}">
                  <a16:creationId xmlns:a16="http://schemas.microsoft.com/office/drawing/2014/main" id="{46DBE18B-E122-4121-8F3A-2F696277643B}"/>
                </a:ext>
              </a:extLst>
            </p:cNvPr>
            <p:cNvPicPr>
              <a:picLocks noChangeAspect="1"/>
            </p:cNvPicPr>
            <p:nvPr/>
          </p:nvPicPr>
          <p:blipFill>
            <a:blip r:embed="rId89" cstate="print">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424656" y="5871782"/>
              <a:ext cx="916781" cy="916781"/>
            </a:xfrm>
            <a:prstGeom prst="rect">
              <a:avLst/>
            </a:prstGeom>
          </p:spPr>
        </p:pic>
      </p:grpSp>
      <p:pic>
        <p:nvPicPr>
          <p:cNvPr id="146" name="Picture 145">
            <a:extLst>
              <a:ext uri="{FF2B5EF4-FFF2-40B4-BE49-F238E27FC236}">
                <a16:creationId xmlns:a16="http://schemas.microsoft.com/office/drawing/2014/main" id="{E5B280E7-265D-4F7D-B9C6-B10CCC94420B}"/>
              </a:ext>
            </a:extLst>
          </p:cNvPr>
          <p:cNvPicPr>
            <a:picLocks noChangeAspect="1"/>
          </p:cNvPicPr>
          <p:nvPr/>
        </p:nvPicPr>
        <p:blipFill>
          <a:blip r:embed="rId90" cstate="print">
            <a:clrChange>
              <a:clrFrom>
                <a:srgbClr val="FEFEFE"/>
              </a:clrFrom>
              <a:clrTo>
                <a:srgbClr val="FEFEFE">
                  <a:alpha val="0"/>
                </a:srgbClr>
              </a:clrTo>
            </a:clrChange>
            <a:extLst>
              <a:ext uri="{28A0092B-C50C-407E-A947-70E740481C1C}">
                <a14:useLocalDpi xmlns:a14="http://schemas.microsoft.com/office/drawing/2010/main" val="0"/>
              </a:ext>
            </a:extLst>
          </a:blip>
          <a:stretch>
            <a:fillRect/>
          </a:stretch>
        </p:blipFill>
        <p:spPr>
          <a:xfrm>
            <a:off x="655010" y="5272407"/>
            <a:ext cx="445044" cy="441953"/>
          </a:xfrm>
          <a:prstGeom prst="rect">
            <a:avLst/>
          </a:prstGeom>
        </p:spPr>
      </p:pic>
      <p:pic>
        <p:nvPicPr>
          <p:cNvPr id="147" name="Picture 146">
            <a:extLst>
              <a:ext uri="{FF2B5EF4-FFF2-40B4-BE49-F238E27FC236}">
                <a16:creationId xmlns:a16="http://schemas.microsoft.com/office/drawing/2014/main" id="{6639E2AD-5CF5-48FA-ADCC-5BF0F7A3EC7C}"/>
              </a:ext>
            </a:extLst>
          </p:cNvPr>
          <p:cNvPicPr>
            <a:picLocks noChangeAspect="1"/>
          </p:cNvPicPr>
          <p:nvPr/>
        </p:nvPicPr>
        <p:blipFill rotWithShape="1">
          <a:blip r:embed="rId91">
            <a:clrChange>
              <a:clrFrom>
                <a:srgbClr val="FFFFFF"/>
              </a:clrFrom>
              <a:clrTo>
                <a:srgbClr val="FFFFFF">
                  <a:alpha val="0"/>
                </a:srgbClr>
              </a:clrTo>
            </a:clrChange>
          </a:blip>
          <a:srcRect l="27296" r="27001"/>
          <a:stretch/>
        </p:blipFill>
        <p:spPr>
          <a:xfrm>
            <a:off x="2294254" y="5246085"/>
            <a:ext cx="645536" cy="494597"/>
          </a:xfrm>
          <a:prstGeom prst="rect">
            <a:avLst/>
          </a:prstGeom>
        </p:spPr>
      </p:pic>
      <p:pic>
        <p:nvPicPr>
          <p:cNvPr id="148" name="Picture Placeholder 11">
            <a:extLst>
              <a:ext uri="{FF2B5EF4-FFF2-40B4-BE49-F238E27FC236}">
                <a16:creationId xmlns:a16="http://schemas.microsoft.com/office/drawing/2014/main" id="{08D10B18-7F10-4D03-9E74-3E5A4157C0C0}"/>
              </a:ext>
            </a:extLst>
          </p:cNvPr>
          <p:cNvPicPr>
            <a:picLocks noChangeAspect="1"/>
          </p:cNvPicPr>
          <p:nvPr/>
        </p:nvPicPr>
        <p:blipFill rotWithShape="1">
          <a:blip r:embed="rId92" cstate="print">
            <a:clrChange>
              <a:clrFrom>
                <a:srgbClr val="FEFEFE"/>
              </a:clrFrom>
              <a:clrTo>
                <a:srgbClr val="FEFEFE">
                  <a:alpha val="0"/>
                </a:srgbClr>
              </a:clrTo>
            </a:clrChange>
            <a:extLst>
              <a:ext uri="{28A0092B-C50C-407E-A947-70E740481C1C}">
                <a14:useLocalDpi xmlns:a14="http://schemas.microsoft.com/office/drawing/2010/main" val="0"/>
              </a:ext>
            </a:extLst>
          </a:blip>
          <a:srcRect/>
          <a:stretch/>
        </p:blipFill>
        <p:spPr>
          <a:xfrm>
            <a:off x="3200365" y="5203467"/>
            <a:ext cx="578412" cy="579832"/>
          </a:xfrm>
          <a:prstGeom prst="rect">
            <a:avLst/>
          </a:prstGeom>
        </p:spPr>
      </p:pic>
      <p:pic>
        <p:nvPicPr>
          <p:cNvPr id="149" name="Picture 148" descr="A close up of a sign&#10;&#10;Description generated with high confidence">
            <a:extLst>
              <a:ext uri="{FF2B5EF4-FFF2-40B4-BE49-F238E27FC236}">
                <a16:creationId xmlns:a16="http://schemas.microsoft.com/office/drawing/2014/main" id="{EB56B020-3E92-4415-ACF2-F7DF72E8E88F}"/>
              </a:ext>
            </a:extLst>
          </p:cNvPr>
          <p:cNvPicPr>
            <a:picLocks noChangeAspect="1"/>
          </p:cNvPicPr>
          <p:nvPr/>
        </p:nvPicPr>
        <p:blipFill>
          <a:blip r:embed="rId93" cstate="print">
            <a:extLst>
              <a:ext uri="{28A0092B-C50C-407E-A947-70E740481C1C}">
                <a14:useLocalDpi xmlns:a14="http://schemas.microsoft.com/office/drawing/2010/main" val="0"/>
              </a:ext>
            </a:extLst>
          </a:blip>
          <a:stretch>
            <a:fillRect/>
          </a:stretch>
        </p:blipFill>
        <p:spPr>
          <a:xfrm>
            <a:off x="659151" y="5914794"/>
            <a:ext cx="436762" cy="436762"/>
          </a:xfrm>
          <a:prstGeom prst="rect">
            <a:avLst/>
          </a:prstGeom>
        </p:spPr>
      </p:pic>
      <p:pic>
        <p:nvPicPr>
          <p:cNvPr id="150" name="Picture 149">
            <a:extLst>
              <a:ext uri="{FF2B5EF4-FFF2-40B4-BE49-F238E27FC236}">
                <a16:creationId xmlns:a16="http://schemas.microsoft.com/office/drawing/2014/main" id="{0011467A-2A48-4034-97F7-877BC6595B34}"/>
              </a:ext>
            </a:extLst>
          </p:cNvPr>
          <p:cNvPicPr>
            <a:picLocks noChangeAspect="1"/>
          </p:cNvPicPr>
          <p:nvPr/>
        </p:nvPicPr>
        <p:blipFill>
          <a:blip r:embed="rId94"/>
          <a:stretch>
            <a:fillRect/>
          </a:stretch>
        </p:blipFill>
        <p:spPr>
          <a:xfrm>
            <a:off x="4607392" y="5266386"/>
            <a:ext cx="1296499" cy="453993"/>
          </a:xfrm>
          <a:prstGeom prst="rect">
            <a:avLst/>
          </a:prstGeom>
        </p:spPr>
      </p:pic>
      <p:pic>
        <p:nvPicPr>
          <p:cNvPr id="151" name="Picture 150">
            <a:extLst>
              <a:ext uri="{FF2B5EF4-FFF2-40B4-BE49-F238E27FC236}">
                <a16:creationId xmlns:a16="http://schemas.microsoft.com/office/drawing/2014/main" id="{DEB1E1A7-616E-41DD-8231-E143CA7AEF76}"/>
              </a:ext>
            </a:extLst>
          </p:cNvPr>
          <p:cNvPicPr>
            <a:picLocks noChangeAspect="1"/>
          </p:cNvPicPr>
          <p:nvPr/>
        </p:nvPicPr>
        <p:blipFill>
          <a:blip r:embed="rId9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411001" y="6002538"/>
            <a:ext cx="672553" cy="261276"/>
          </a:xfrm>
          <a:prstGeom prst="rect">
            <a:avLst/>
          </a:prstGeom>
        </p:spPr>
      </p:pic>
      <p:pic>
        <p:nvPicPr>
          <p:cNvPr id="152" name="Picture Placeholder 12" descr="A picture containing clipart&#10;&#10;Description generated with high confidence">
            <a:extLst>
              <a:ext uri="{FF2B5EF4-FFF2-40B4-BE49-F238E27FC236}">
                <a16:creationId xmlns:a16="http://schemas.microsoft.com/office/drawing/2014/main" id="{44BF2153-4CAB-4D84-99A0-32A7C527101D}"/>
              </a:ext>
            </a:extLst>
          </p:cNvPr>
          <p:cNvPicPr>
            <a:picLocks noChangeAspect="1"/>
          </p:cNvPicPr>
          <p:nvPr/>
        </p:nvPicPr>
        <p:blipFill rotWithShape="1">
          <a:blip r:embed="rId96" cstate="print">
            <a:clrChange>
              <a:clrFrom>
                <a:srgbClr val="FFFFFF"/>
              </a:clrFrom>
              <a:clrTo>
                <a:srgbClr val="FFFFFF">
                  <a:alpha val="0"/>
                </a:srgbClr>
              </a:clrTo>
            </a:clrChange>
            <a:extLst>
              <a:ext uri="{28A0092B-C50C-407E-A947-70E740481C1C}">
                <a14:useLocalDpi xmlns:a14="http://schemas.microsoft.com/office/drawing/2010/main" val="0"/>
              </a:ext>
            </a:extLst>
          </a:blip>
          <a:srcRect t="-55568" b="-55568"/>
          <a:stretch/>
        </p:blipFill>
        <p:spPr>
          <a:xfrm>
            <a:off x="10104700" y="5355969"/>
            <a:ext cx="680051" cy="274828"/>
          </a:xfrm>
          <a:prstGeom prst="rect">
            <a:avLst/>
          </a:prstGeom>
        </p:spPr>
      </p:pic>
      <p:pic>
        <p:nvPicPr>
          <p:cNvPr id="153" name="Picture 152">
            <a:extLst>
              <a:ext uri="{FF2B5EF4-FFF2-40B4-BE49-F238E27FC236}">
                <a16:creationId xmlns:a16="http://schemas.microsoft.com/office/drawing/2014/main" id="{B6E866E2-9926-4EBF-91DF-6C66109B2958}"/>
              </a:ext>
            </a:extLst>
          </p:cNvPr>
          <p:cNvPicPr>
            <a:picLocks noChangeAspect="1"/>
          </p:cNvPicPr>
          <p:nvPr/>
        </p:nvPicPr>
        <p:blipFill rotWithShape="1">
          <a:blip r:embed="rId97"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p:blipFill>
        <p:spPr>
          <a:xfrm>
            <a:off x="5718042" y="5357833"/>
            <a:ext cx="755918" cy="271098"/>
          </a:xfrm>
          <a:prstGeom prst="rect">
            <a:avLst/>
          </a:prstGeom>
        </p:spPr>
      </p:pic>
      <p:pic>
        <p:nvPicPr>
          <p:cNvPr id="156" name="Picture Placeholder 18">
            <a:extLst>
              <a:ext uri="{FF2B5EF4-FFF2-40B4-BE49-F238E27FC236}">
                <a16:creationId xmlns:a16="http://schemas.microsoft.com/office/drawing/2014/main" id="{08245BBD-D53D-400F-89A6-057DC51748A0}"/>
              </a:ext>
            </a:extLst>
          </p:cNvPr>
          <p:cNvPicPr>
            <a:picLocks/>
          </p:cNvPicPr>
          <p:nvPr/>
        </p:nvPicPr>
        <p:blipFill rotWithShape="1">
          <a:blip r:embed="rId98"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2240965" y="5998017"/>
            <a:ext cx="752113" cy="270316"/>
          </a:xfrm>
          <a:prstGeom prst="rect">
            <a:avLst/>
          </a:prstGeom>
        </p:spPr>
      </p:pic>
      <p:pic>
        <p:nvPicPr>
          <p:cNvPr id="158" name="Picture 157">
            <a:extLst>
              <a:ext uri="{FF2B5EF4-FFF2-40B4-BE49-F238E27FC236}">
                <a16:creationId xmlns:a16="http://schemas.microsoft.com/office/drawing/2014/main" id="{698E0ECF-3A64-4D6E-AF19-08B9415F4FD3}"/>
              </a:ext>
            </a:extLst>
          </p:cNvPr>
          <p:cNvPicPr>
            <a:picLocks noChangeAspect="1"/>
          </p:cNvPicPr>
          <p:nvPr/>
        </p:nvPicPr>
        <p:blipFill>
          <a:blip r:embed="rId99" cstate="print">
            <a:extLst>
              <a:ext uri="{28A0092B-C50C-407E-A947-70E740481C1C}">
                <a14:useLocalDpi xmlns:a14="http://schemas.microsoft.com/office/drawing/2010/main" val="0"/>
              </a:ext>
            </a:extLst>
          </a:blip>
          <a:srcRect/>
          <a:stretch/>
        </p:blipFill>
        <p:spPr>
          <a:xfrm>
            <a:off x="4024670" y="6008341"/>
            <a:ext cx="663682" cy="249671"/>
          </a:xfrm>
          <a:prstGeom prst="rect">
            <a:avLst/>
          </a:prstGeom>
        </p:spPr>
      </p:pic>
      <p:pic>
        <p:nvPicPr>
          <p:cNvPr id="159" name="Picture Placeholder 13" descr="A close up of a sign&#10;&#10;Description generated with high confidence">
            <a:extLst>
              <a:ext uri="{FF2B5EF4-FFF2-40B4-BE49-F238E27FC236}">
                <a16:creationId xmlns:a16="http://schemas.microsoft.com/office/drawing/2014/main" id="{12F9B79F-0FE0-4F06-8CE1-8552A1BFE9CA}"/>
              </a:ext>
            </a:extLst>
          </p:cNvPr>
          <p:cNvPicPr>
            <a:picLocks noChangeAspect="1"/>
          </p:cNvPicPr>
          <p:nvPr/>
        </p:nvPicPr>
        <p:blipFill rotWithShape="1">
          <a:blip r:embed="rId100" cstate="print">
            <a:extLst>
              <a:ext uri="{28A0092B-C50C-407E-A947-70E740481C1C}">
                <a14:useLocalDpi xmlns:a14="http://schemas.microsoft.com/office/drawing/2010/main" val="0"/>
              </a:ext>
            </a:extLst>
          </a:blip>
          <a:srcRect t="-61232" b="-61232"/>
          <a:stretch/>
        </p:blipFill>
        <p:spPr>
          <a:xfrm>
            <a:off x="3116956" y="6002537"/>
            <a:ext cx="745231" cy="261277"/>
          </a:xfrm>
          <a:prstGeom prst="rect">
            <a:avLst/>
          </a:prstGeom>
        </p:spPr>
      </p:pic>
    </p:spTree>
    <p:extLst>
      <p:ext uri="{BB962C8B-B14F-4D97-AF65-F5344CB8AC3E}">
        <p14:creationId xmlns:p14="http://schemas.microsoft.com/office/powerpoint/2010/main" val="331868808"/>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9DB25DC0-2976-4227-BE44-F283FB7D3898}"/>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Rectangle 1">
            <a:extLst>
              <a:ext uri="{FF2B5EF4-FFF2-40B4-BE49-F238E27FC236}">
                <a16:creationId xmlns:a16="http://schemas.microsoft.com/office/drawing/2014/main" id="{C5510167-63CE-4EF4-AAA0-57FBCF9F2E6D}"/>
              </a:ext>
            </a:extLst>
          </p:cNvPr>
          <p:cNvSpPr/>
          <p:nvPr/>
        </p:nvSpPr>
        <p:spPr>
          <a:xfrm>
            <a:off x="455995" y="1636312"/>
            <a:ext cx="4638519" cy="3016210"/>
          </a:xfrm>
          <a:prstGeom prst="rect">
            <a:avLst/>
          </a:prstGeom>
        </p:spPr>
        <p:txBody>
          <a:bodyPr wrap="square" lIns="0" tIns="0" rIns="0" bIns="0">
            <a:spAutoFit/>
          </a:bodyPr>
          <a:lstStyle/>
          <a:p>
            <a:pPr>
              <a:spcAft>
                <a:spcPts val="1800"/>
              </a:spcAft>
            </a:pPr>
            <a:r>
              <a:rPr lang="en-US" b="1">
                <a:solidFill>
                  <a:schemeClr val="accent5"/>
                </a:solidFill>
                <a:latin typeface="+mj-lt"/>
              </a:rPr>
              <a:t>Business Model Workshop </a:t>
            </a:r>
            <a:br>
              <a:rPr lang="en-US" b="1">
                <a:solidFill>
                  <a:schemeClr val="bg1"/>
                </a:solidFill>
                <a:latin typeface="+mj-lt"/>
              </a:rPr>
            </a:br>
            <a:r>
              <a:rPr lang="en-US" sz="1600">
                <a:solidFill>
                  <a:schemeClr val="bg1"/>
                </a:solidFill>
              </a:rPr>
              <a:t>Learn how to develop profitable, sustainable and scalable business models in a variety of partnership and commercial scenarios. </a:t>
            </a:r>
            <a:endParaRPr lang="en-US" sz="1600">
              <a:solidFill>
                <a:schemeClr val="bg1"/>
              </a:solidFill>
              <a:ea typeface="Times New Roman" panose="02020603050405020304" pitchFamily="18" charset="0"/>
            </a:endParaRPr>
          </a:p>
          <a:p>
            <a:pPr marR="0" lvl="0">
              <a:spcBef>
                <a:spcPts val="0"/>
              </a:spcBef>
              <a:spcAft>
                <a:spcPts val="1800"/>
              </a:spcAft>
            </a:pPr>
            <a:r>
              <a:rPr lang="en-US" b="1">
                <a:solidFill>
                  <a:schemeClr val="accent5"/>
                </a:solidFill>
                <a:latin typeface="+mj-lt"/>
              </a:rPr>
              <a:t>Architecting Design Session</a:t>
            </a:r>
            <a:br>
              <a:rPr lang="en-US" b="1">
                <a:solidFill>
                  <a:schemeClr val="bg1"/>
                </a:solidFill>
                <a:latin typeface="+mj-lt"/>
              </a:rPr>
            </a:br>
            <a:r>
              <a:rPr lang="en-US" sz="1600">
                <a:solidFill>
                  <a:schemeClr val="bg1"/>
                </a:solidFill>
              </a:rPr>
              <a:t>Take a deep dive into the process for architecting the intelligent edge. </a:t>
            </a:r>
          </a:p>
          <a:p>
            <a:pPr marR="0" lvl="0">
              <a:spcBef>
                <a:spcPts val="0"/>
              </a:spcBef>
              <a:spcAft>
                <a:spcPts val="1800"/>
              </a:spcAft>
            </a:pPr>
            <a:r>
              <a:rPr lang="en-US" b="1">
                <a:solidFill>
                  <a:schemeClr val="accent5"/>
                </a:solidFill>
                <a:latin typeface="+mj-lt"/>
              </a:rPr>
              <a:t>Developer Cert </a:t>
            </a:r>
            <a:br>
              <a:rPr lang="en-US" b="1">
                <a:solidFill>
                  <a:schemeClr val="bg1"/>
                </a:solidFill>
                <a:ea typeface="Times New Roman" panose="02020603050405020304" pitchFamily="18" charset="0"/>
              </a:rPr>
            </a:br>
            <a:r>
              <a:rPr lang="en-US" sz="1600">
                <a:solidFill>
                  <a:schemeClr val="bg1"/>
                </a:solidFill>
              </a:rPr>
              <a:t>Learn about the developer certification path and popular options.</a:t>
            </a:r>
            <a:endParaRPr lang="en-US">
              <a:solidFill>
                <a:schemeClr val="bg1"/>
              </a:solidFill>
              <a:ea typeface="Times New Roman" panose="02020603050405020304" pitchFamily="18" charset="0"/>
            </a:endParaRPr>
          </a:p>
        </p:txBody>
      </p:sp>
      <p:sp>
        <p:nvSpPr>
          <p:cNvPr id="3" name="Title 2">
            <a:extLst>
              <a:ext uri="{FF2B5EF4-FFF2-40B4-BE49-F238E27FC236}">
                <a16:creationId xmlns:a16="http://schemas.microsoft.com/office/drawing/2014/main" id="{153F97B1-5889-47B4-8C25-64B9EBFE8623}"/>
              </a:ext>
            </a:extLst>
          </p:cNvPr>
          <p:cNvSpPr>
            <a:spLocks noGrp="1"/>
          </p:cNvSpPr>
          <p:nvPr>
            <p:ph type="title"/>
          </p:nvPr>
        </p:nvSpPr>
        <p:spPr/>
        <p:txBody>
          <a:bodyPr/>
          <a:lstStyle/>
          <a:p>
            <a:r>
              <a:rPr lang="en-US" sz="2800">
                <a:solidFill>
                  <a:schemeClr val="bg1"/>
                </a:solidFill>
              </a:rPr>
              <a:t>Resources</a:t>
            </a:r>
          </a:p>
        </p:txBody>
      </p:sp>
      <p:sp>
        <p:nvSpPr>
          <p:cNvPr id="9" name="Rectangle 8">
            <a:extLst>
              <a:ext uri="{FF2B5EF4-FFF2-40B4-BE49-F238E27FC236}">
                <a16:creationId xmlns:a16="http://schemas.microsoft.com/office/drawing/2014/main" id="{6A8071C2-4510-4CC1-984A-88C17EAE9B6F}"/>
              </a:ext>
            </a:extLst>
          </p:cNvPr>
          <p:cNvSpPr/>
          <p:nvPr/>
        </p:nvSpPr>
        <p:spPr>
          <a:xfrm>
            <a:off x="6363309" y="1636312"/>
            <a:ext cx="4522405" cy="2015936"/>
          </a:xfrm>
          <a:prstGeom prst="rect">
            <a:avLst/>
          </a:prstGeom>
        </p:spPr>
        <p:txBody>
          <a:bodyPr wrap="square" lIns="0" tIns="0" rIns="0" bIns="0">
            <a:spAutoFit/>
          </a:bodyPr>
          <a:lstStyle/>
          <a:p>
            <a:pPr marR="0" lvl="0">
              <a:spcBef>
                <a:spcPts val="0"/>
              </a:spcBef>
              <a:spcAft>
                <a:spcPts val="1800"/>
              </a:spcAft>
            </a:pPr>
            <a:r>
              <a:rPr lang="en-US">
                <a:solidFill>
                  <a:schemeClr val="accent5"/>
                </a:solidFill>
                <a:latin typeface="+mj-lt"/>
                <a:ea typeface="Times New Roman" panose="02020603050405020304" pitchFamily="18" charset="0"/>
                <a:hlinkClick r:id="rId3">
                  <a:extLst>
                    <a:ext uri="{A12FA001-AC4F-418D-AE19-62706E023703}">
                      <ahyp:hlinkClr xmlns:ahyp="http://schemas.microsoft.com/office/drawing/2018/hyperlinkcolor" val="tx"/>
                    </a:ext>
                  </a:extLst>
                </a:hlinkClick>
              </a:rPr>
              <a:t>IoT Signal Reports 2020</a:t>
            </a:r>
            <a:r>
              <a:rPr lang="en-US">
                <a:solidFill>
                  <a:schemeClr val="accent5"/>
                </a:solidFill>
                <a:latin typeface="+mj-lt"/>
                <a:ea typeface="Times New Roman" panose="02020603050405020304" pitchFamily="18" charset="0"/>
              </a:rPr>
              <a:t> </a:t>
            </a:r>
            <a:br>
              <a:rPr lang="en-US" b="1">
                <a:solidFill>
                  <a:schemeClr val="bg1"/>
                </a:solidFill>
                <a:ea typeface="Times New Roman" panose="02020603050405020304" pitchFamily="18" charset="0"/>
              </a:rPr>
            </a:br>
            <a:r>
              <a:rPr lang="en-US" sz="1600">
                <a:solidFill>
                  <a:schemeClr val="bg1"/>
                </a:solidFill>
                <a:ea typeface="Times New Roman" panose="02020603050405020304" pitchFamily="18" charset="0"/>
              </a:rPr>
              <a:t>Read an a</a:t>
            </a:r>
            <a:r>
              <a:rPr lang="en-US" sz="1600">
                <a:solidFill>
                  <a:schemeClr val="bg1"/>
                </a:solidFill>
              </a:rPr>
              <a:t>nnual report designed to help business leaders develop their own IoT strategies.</a:t>
            </a:r>
            <a:endParaRPr lang="en-US" sz="1600">
              <a:solidFill>
                <a:schemeClr val="bg1"/>
              </a:solidFill>
              <a:ea typeface="Calibri" panose="020F0502020204030204" pitchFamily="34" charset="0"/>
            </a:endParaRPr>
          </a:p>
          <a:p>
            <a:pPr marR="0" lvl="0">
              <a:spcBef>
                <a:spcPts val="0"/>
              </a:spcBef>
              <a:spcAft>
                <a:spcPts val="1800"/>
              </a:spcAft>
            </a:pPr>
            <a:r>
              <a:rPr lang="en-US">
                <a:solidFill>
                  <a:schemeClr val="accent5"/>
                </a:solidFill>
                <a:latin typeface="+mj-lt"/>
                <a:ea typeface="Times New Roman" panose="02020603050405020304" pitchFamily="18" charset="0"/>
                <a:hlinkClick r:id="rId4">
                  <a:extLst>
                    <a:ext uri="{A12FA001-AC4F-418D-AE19-62706E023703}">
                      <ahyp:hlinkClr xmlns:ahyp="http://schemas.microsoft.com/office/drawing/2018/hyperlinkcolor" val="tx"/>
                    </a:ext>
                  </a:extLst>
                </a:hlinkClick>
              </a:rPr>
              <a:t>8 properties of an IoT solution white paper</a:t>
            </a:r>
            <a:br>
              <a:rPr lang="en-US" b="1">
                <a:solidFill>
                  <a:schemeClr val="bg1"/>
                </a:solidFill>
                <a:ea typeface="Times New Roman" panose="02020603050405020304" pitchFamily="18" charset="0"/>
              </a:rPr>
            </a:br>
            <a:r>
              <a:rPr lang="en-US" sz="1600">
                <a:solidFill>
                  <a:schemeClr val="bg1"/>
                </a:solidFill>
                <a:ea typeface="Times New Roman" panose="02020603050405020304" pitchFamily="18" charset="0"/>
              </a:rPr>
              <a:t>Learn </a:t>
            </a:r>
            <a:r>
              <a:rPr lang="en-US" sz="1600">
                <a:solidFill>
                  <a:schemeClr val="bg1"/>
                </a:solidFill>
              </a:rPr>
              <a:t>how to reduce the risk of failure with this detailed look at key IoT properties and how to put your IoT solution on a path to success.</a:t>
            </a:r>
            <a:r>
              <a:rPr lang="en-US" sz="1600">
                <a:solidFill>
                  <a:schemeClr val="bg1"/>
                </a:solidFill>
                <a:ea typeface="Times New Roman" panose="02020603050405020304" pitchFamily="18" charset="0"/>
                <a:hlinkClick r:id="rId4">
                  <a:extLst>
                    <a:ext uri="{A12FA001-AC4F-418D-AE19-62706E023703}">
                      <ahyp:hlinkClr xmlns:ahyp="http://schemas.microsoft.com/office/drawing/2018/hyperlinkcolor" val="tx"/>
                    </a:ext>
                  </a:extLst>
                </a:hlinkClick>
              </a:rPr>
              <a:t> </a:t>
            </a:r>
            <a:endParaRPr lang="en-US">
              <a:solidFill>
                <a:schemeClr val="bg1"/>
              </a:solidFill>
              <a:ea typeface="Calibri" panose="020F0502020204030204" pitchFamily="34" charset="0"/>
            </a:endParaRPr>
          </a:p>
        </p:txBody>
      </p:sp>
    </p:spTree>
    <p:extLst>
      <p:ext uri="{BB962C8B-B14F-4D97-AF65-F5344CB8AC3E}">
        <p14:creationId xmlns:p14="http://schemas.microsoft.com/office/powerpoint/2010/main" val="951112645"/>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46712973-CB52-49AA-9854-7E074C0AC67F}"/>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EC685C5F-AD2A-4D7E-AE5F-19A8504C6C36}"/>
              </a:ext>
            </a:extLst>
          </p:cNvPr>
          <p:cNvSpPr>
            <a:spLocks noGrp="1"/>
          </p:cNvSpPr>
          <p:nvPr>
            <p:ph type="title"/>
          </p:nvPr>
        </p:nvSpPr>
        <p:spPr>
          <a:xfrm>
            <a:off x="455995" y="3178342"/>
            <a:ext cx="7454644" cy="501316"/>
          </a:xfrm>
        </p:spPr>
        <p:txBody>
          <a:bodyPr/>
          <a:lstStyle/>
          <a:p>
            <a:r>
              <a:rPr lang="en-US" sz="3600">
                <a:solidFill>
                  <a:schemeClr val="accent5"/>
                </a:solidFill>
              </a:rPr>
              <a:t>Thank you.</a:t>
            </a:r>
          </a:p>
        </p:txBody>
      </p:sp>
    </p:spTree>
    <p:extLst>
      <p:ext uri="{BB962C8B-B14F-4D97-AF65-F5344CB8AC3E}">
        <p14:creationId xmlns:p14="http://schemas.microsoft.com/office/powerpoint/2010/main" val="2814547818"/>
      </p:ext>
    </p:extLst>
  </p:cSld>
  <p:clrMapOvr>
    <a:masterClrMapping/>
  </p:clrMapOvr>
  <p:transition>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Oval 4">
            <a:extLst>
              <a:ext uri="{FF2B5EF4-FFF2-40B4-BE49-F238E27FC236}">
                <a16:creationId xmlns:a16="http://schemas.microsoft.com/office/drawing/2014/main" id="{7CF5A708-A003-4802-B2D1-52C880A3440A}"/>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3154507"/>
            <a:ext cx="7454643" cy="548985"/>
          </a:xfrm>
        </p:spPr>
        <p:txBody>
          <a:bodyPr/>
          <a:lstStyle/>
          <a:p>
            <a:r>
              <a:rPr lang="en-US" sz="4400">
                <a:solidFill>
                  <a:schemeClr val="tx1"/>
                </a:solidFill>
              </a:rPr>
              <a:t>Why</a:t>
            </a:r>
            <a:r>
              <a:rPr lang="en-US" sz="4400">
                <a:solidFill>
                  <a:schemeClr val="accent5"/>
                </a:solidFill>
              </a:rPr>
              <a:t> </a:t>
            </a:r>
            <a:r>
              <a:rPr lang="en-US" sz="4400">
                <a:gradFill>
                  <a:gsLst>
                    <a:gs pos="0">
                      <a:schemeClr val="accent5"/>
                    </a:gs>
                    <a:gs pos="100000">
                      <a:schemeClr val="accent4"/>
                    </a:gs>
                  </a:gsLst>
                  <a:lin ang="2700000" scaled="1"/>
                </a:gradFill>
              </a:rPr>
              <a:t>IoT</a:t>
            </a:r>
          </a:p>
        </p:txBody>
      </p:sp>
    </p:spTree>
    <p:extLst>
      <p:ext uri="{BB962C8B-B14F-4D97-AF65-F5344CB8AC3E}">
        <p14:creationId xmlns:p14="http://schemas.microsoft.com/office/powerpoint/2010/main" val="343467420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F6B03693-B0CE-4A09-B6E3-38953ED60956}"/>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a:xfrm>
            <a:off x="455995" y="3079429"/>
            <a:ext cx="11306469" cy="677108"/>
          </a:xfrm>
        </p:spPr>
        <p:txBody>
          <a:bodyPr/>
          <a:lstStyle/>
          <a:p>
            <a:pPr>
              <a:lnSpc>
                <a:spcPct val="100000"/>
              </a:lnSpc>
            </a:pPr>
            <a:r>
              <a:rPr lang="en-US" sz="4400">
                <a:solidFill>
                  <a:schemeClr val="bg2"/>
                </a:solidFill>
              </a:rPr>
              <a:t>What is </a:t>
            </a:r>
            <a:r>
              <a:rPr lang="en-US" sz="4400">
                <a:gradFill>
                  <a:gsLst>
                    <a:gs pos="0">
                      <a:schemeClr val="accent5"/>
                    </a:gs>
                    <a:gs pos="100000">
                      <a:schemeClr val="accent4"/>
                    </a:gs>
                  </a:gsLst>
                  <a:lin ang="2700000" scaled="1"/>
                </a:gradFill>
              </a:rPr>
              <a:t>IoT</a:t>
            </a:r>
            <a:r>
              <a:rPr lang="en-US" sz="4400">
                <a:solidFill>
                  <a:schemeClr val="bg2"/>
                </a:solidFill>
              </a:rPr>
              <a:t>? </a:t>
            </a:r>
          </a:p>
        </p:txBody>
      </p:sp>
      <p:grpSp>
        <p:nvGrpSpPr>
          <p:cNvPr id="6" name="Group 5">
            <a:extLst>
              <a:ext uri="{FF2B5EF4-FFF2-40B4-BE49-F238E27FC236}">
                <a16:creationId xmlns:a16="http://schemas.microsoft.com/office/drawing/2014/main" id="{2C69FED0-6B91-4FCE-AEBA-A8DEA7E35CDE}"/>
              </a:ext>
            </a:extLst>
          </p:cNvPr>
          <p:cNvGrpSpPr/>
          <p:nvPr/>
        </p:nvGrpSpPr>
        <p:grpSpPr>
          <a:xfrm>
            <a:off x="4941883" y="409110"/>
            <a:ext cx="6387756" cy="5708032"/>
            <a:chOff x="4941883" y="409110"/>
            <a:chExt cx="6387756" cy="5708032"/>
          </a:xfrm>
        </p:grpSpPr>
        <p:sp>
          <p:nvSpPr>
            <p:cNvPr id="565" name="Circle: Hollow 564">
              <a:extLst>
                <a:ext uri="{FF2B5EF4-FFF2-40B4-BE49-F238E27FC236}">
                  <a16:creationId xmlns:a16="http://schemas.microsoft.com/office/drawing/2014/main" id="{8A46457D-8DE3-4B2B-B0D3-6F91247CF211}"/>
                </a:ext>
              </a:extLst>
            </p:cNvPr>
            <p:cNvSpPr/>
            <p:nvPr/>
          </p:nvSpPr>
          <p:spPr bwMode="auto">
            <a:xfrm>
              <a:off x="6019496" y="1007886"/>
              <a:ext cx="4590283" cy="4590283"/>
            </a:xfrm>
            <a:prstGeom prst="donut">
              <a:avLst>
                <a:gd name="adj" fmla="val 1404"/>
              </a:avLst>
            </a:prstGeom>
            <a:noFill/>
            <a:ln w="15875">
              <a:solidFill>
                <a:schemeClr val="accent5"/>
              </a:solidFill>
              <a:prstDash val="sysDot"/>
              <a:headEnd type="none" w="med" len="med"/>
              <a:tailEnd type="none" w="med" len="med"/>
            </a:ln>
            <a:effectLst>
              <a:innerShdw blurRad="114300" dist="38100" dir="3600000">
                <a:prstClr val="black">
                  <a:alpha val="10000"/>
                </a:prstClr>
              </a:innerShdw>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0" name="Rectangle 139">
              <a:extLst>
                <a:ext uri="{FF2B5EF4-FFF2-40B4-BE49-F238E27FC236}">
                  <a16:creationId xmlns:a16="http://schemas.microsoft.com/office/drawing/2014/main" id="{E2F8F29F-11ED-49A5-A576-ACB25C9C6FAE}"/>
                </a:ext>
              </a:extLst>
            </p:cNvPr>
            <p:cNvSpPr/>
            <p:nvPr/>
          </p:nvSpPr>
          <p:spPr>
            <a:xfrm flipH="1">
              <a:off x="7960767" y="1843731"/>
              <a:ext cx="726161" cy="246221"/>
            </a:xfrm>
            <a:prstGeom prst="rect">
              <a:avLst/>
            </a:prstGeom>
            <a:noFill/>
          </p:spPr>
          <p:txBody>
            <a:bodyPr wrap="none" lIns="0" tIns="0" rIns="0" bIns="0" anchor="ctr">
              <a:spAutoFit/>
            </a:bodyPr>
            <a:lstStyle/>
            <a:p>
              <a:pPr algn="ctr" defTabSz="950878">
                <a:defRPr/>
              </a:pPr>
              <a:r>
                <a:rPr lang="en-US" sz="1600">
                  <a:solidFill>
                    <a:schemeClr val="bg1"/>
                  </a:solidFill>
                  <a:latin typeface="Segoe UI Semibold" panose="020B0702040204020203" pitchFamily="34" charset="0"/>
                  <a:cs typeface="Segoe UI Semibold" panose="020B0702040204020203" pitchFamily="34" charset="0"/>
                </a:rPr>
                <a:t>Insights</a:t>
              </a:r>
            </a:p>
          </p:txBody>
        </p:sp>
        <p:sp>
          <p:nvSpPr>
            <p:cNvPr id="143" name="Rectangle 142">
              <a:extLst>
                <a:ext uri="{FF2B5EF4-FFF2-40B4-BE49-F238E27FC236}">
                  <a16:creationId xmlns:a16="http://schemas.microsoft.com/office/drawing/2014/main" id="{5C72FB0F-77FF-4834-88F7-B6ED38CB250F}"/>
                </a:ext>
              </a:extLst>
            </p:cNvPr>
            <p:cNvSpPr/>
            <p:nvPr/>
          </p:nvSpPr>
          <p:spPr>
            <a:xfrm flipH="1">
              <a:off x="10472185" y="4467208"/>
              <a:ext cx="690895" cy="246221"/>
            </a:xfrm>
            <a:prstGeom prst="rect">
              <a:avLst/>
            </a:prstGeom>
            <a:noFill/>
          </p:spPr>
          <p:txBody>
            <a:bodyPr wrap="none" lIns="0" tIns="0" rIns="0" bIns="0" anchor="ctr">
              <a:spAutoFit/>
            </a:bodyPr>
            <a:lstStyle/>
            <a:p>
              <a:pPr algn="ctr" defTabSz="950878">
                <a:defRPr/>
              </a:pPr>
              <a:r>
                <a:rPr lang="en-US" sz="1600">
                  <a:solidFill>
                    <a:schemeClr val="bg1"/>
                  </a:solidFill>
                  <a:latin typeface="Segoe UI Semibold" panose="020B0702040204020203" pitchFamily="34" charset="0"/>
                  <a:cs typeface="Segoe UI Semibold" panose="020B0702040204020203" pitchFamily="34" charset="0"/>
                </a:rPr>
                <a:t>Actions</a:t>
              </a:r>
            </a:p>
          </p:txBody>
        </p:sp>
        <p:sp>
          <p:nvSpPr>
            <p:cNvPr id="144" name="Rectangle 143">
              <a:extLst>
                <a:ext uri="{FF2B5EF4-FFF2-40B4-BE49-F238E27FC236}">
                  <a16:creationId xmlns:a16="http://schemas.microsoft.com/office/drawing/2014/main" id="{F02129F8-874B-4960-92AE-597042317E96}"/>
                </a:ext>
              </a:extLst>
            </p:cNvPr>
            <p:cNvSpPr/>
            <p:nvPr/>
          </p:nvSpPr>
          <p:spPr>
            <a:xfrm flipH="1">
              <a:off x="5500307" y="4452122"/>
              <a:ext cx="618759" cy="246221"/>
            </a:xfrm>
            <a:prstGeom prst="rect">
              <a:avLst/>
            </a:prstGeom>
            <a:noFill/>
          </p:spPr>
          <p:txBody>
            <a:bodyPr wrap="none" lIns="0" tIns="0" rIns="0" bIns="0" anchor="ctr">
              <a:spAutoFit/>
            </a:bodyPr>
            <a:lstStyle/>
            <a:p>
              <a:pPr algn="ctr" defTabSz="950878">
                <a:defRPr/>
              </a:pPr>
              <a:r>
                <a:rPr lang="en-US" sz="1600">
                  <a:solidFill>
                    <a:schemeClr val="bg1"/>
                  </a:solidFill>
                  <a:latin typeface="Segoe UI Semibold" panose="020B0702040204020203" pitchFamily="34" charset="0"/>
                  <a:cs typeface="Segoe UI Semibold" panose="020B0702040204020203" pitchFamily="34" charset="0"/>
                </a:rPr>
                <a:t>Things</a:t>
              </a:r>
            </a:p>
          </p:txBody>
        </p:sp>
        <p:sp>
          <p:nvSpPr>
            <p:cNvPr id="145" name="Oval 144">
              <a:extLst>
                <a:ext uri="{FF2B5EF4-FFF2-40B4-BE49-F238E27FC236}">
                  <a16:creationId xmlns:a16="http://schemas.microsoft.com/office/drawing/2014/main" id="{D426670D-F527-42DD-BF5A-6A85ADCDDCFB}"/>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6" name="Oval 145">
              <a:extLst>
                <a:ext uri="{FF2B5EF4-FFF2-40B4-BE49-F238E27FC236}">
                  <a16:creationId xmlns:a16="http://schemas.microsoft.com/office/drawing/2014/main" id="{FF5ECA93-8289-4563-8168-F4B3A200BE9F}"/>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7" name="Oval 146">
              <a:extLst>
                <a:ext uri="{FF2B5EF4-FFF2-40B4-BE49-F238E27FC236}">
                  <a16:creationId xmlns:a16="http://schemas.microsoft.com/office/drawing/2014/main" id="{E96BB0F7-ED64-4E38-8AD8-89E28AA4CE80}"/>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8" name="Oval 147">
              <a:extLst>
                <a:ext uri="{FF2B5EF4-FFF2-40B4-BE49-F238E27FC236}">
                  <a16:creationId xmlns:a16="http://schemas.microsoft.com/office/drawing/2014/main" id="{1297C050-C7DE-4CA5-BD6A-3520EAD2C62F}"/>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49" name="Oval 148">
              <a:extLst>
                <a:ext uri="{FF2B5EF4-FFF2-40B4-BE49-F238E27FC236}">
                  <a16:creationId xmlns:a16="http://schemas.microsoft.com/office/drawing/2014/main" id="{62D0D4DE-4A7C-4D7D-88A1-F65FB9541DD6}"/>
                </a:ext>
              </a:extLst>
            </p:cNvPr>
            <p:cNvSpPr/>
            <p:nvPr/>
          </p:nvSpPr>
          <p:spPr bwMode="auto">
            <a:xfrm rot="20780231" flipV="1">
              <a:off x="6151283" y="4006150"/>
              <a:ext cx="54718" cy="54718"/>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7" name="Group 216">
              <a:extLst>
                <a:ext uri="{FF2B5EF4-FFF2-40B4-BE49-F238E27FC236}">
                  <a16:creationId xmlns:a16="http://schemas.microsoft.com/office/drawing/2014/main" id="{363CB5F8-9697-4054-AEF5-D43C55447791}"/>
                </a:ext>
              </a:extLst>
            </p:cNvPr>
            <p:cNvGrpSpPr/>
            <p:nvPr/>
          </p:nvGrpSpPr>
          <p:grpSpPr>
            <a:xfrm>
              <a:off x="9251887" y="3492969"/>
              <a:ext cx="2077752" cy="846938"/>
              <a:chOff x="7164885" y="3900913"/>
              <a:chExt cx="2119415" cy="863921"/>
            </a:xfrm>
          </p:grpSpPr>
          <p:sp>
            <p:nvSpPr>
              <p:cNvPr id="218" name="Oval 217">
                <a:extLst>
                  <a:ext uri="{FF2B5EF4-FFF2-40B4-BE49-F238E27FC236}">
                    <a16:creationId xmlns:a16="http://schemas.microsoft.com/office/drawing/2014/main" id="{7406F56D-576F-4991-B47D-65C4ED404808}"/>
                  </a:ext>
                </a:extLst>
              </p:cNvPr>
              <p:cNvSpPr/>
              <p:nvPr/>
            </p:nvSpPr>
            <p:spPr bwMode="auto">
              <a:xfrm>
                <a:off x="7164885" y="4423871"/>
                <a:ext cx="2119415" cy="340963"/>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grpSp>
            <p:nvGrpSpPr>
              <p:cNvPr id="219" name="Group 218">
                <a:extLst>
                  <a:ext uri="{FF2B5EF4-FFF2-40B4-BE49-F238E27FC236}">
                    <a16:creationId xmlns:a16="http://schemas.microsoft.com/office/drawing/2014/main" id="{07F8684E-35D6-4D9D-8E60-6200B9F5D489}"/>
                  </a:ext>
                </a:extLst>
              </p:cNvPr>
              <p:cNvGrpSpPr/>
              <p:nvPr/>
            </p:nvGrpSpPr>
            <p:grpSpPr>
              <a:xfrm>
                <a:off x="7217081" y="3900913"/>
                <a:ext cx="1548757" cy="655191"/>
                <a:chOff x="7521253" y="4376819"/>
                <a:chExt cx="1548757" cy="655191"/>
              </a:xfrm>
            </p:grpSpPr>
            <p:grpSp>
              <p:nvGrpSpPr>
                <p:cNvPr id="220" name="laptop" descr=" laptop, data">
                  <a:extLst>
                    <a:ext uri="{FF2B5EF4-FFF2-40B4-BE49-F238E27FC236}">
                      <a16:creationId xmlns:a16="http://schemas.microsoft.com/office/drawing/2014/main" id="{20854886-8285-4476-B5F3-8472DA0E3E73}"/>
                    </a:ext>
                  </a:extLst>
                </p:cNvPr>
                <p:cNvGrpSpPr/>
                <p:nvPr/>
              </p:nvGrpSpPr>
              <p:grpSpPr>
                <a:xfrm>
                  <a:off x="7996068" y="4376819"/>
                  <a:ext cx="1073942" cy="655191"/>
                  <a:chOff x="615531" y="1287780"/>
                  <a:chExt cx="547784" cy="334192"/>
                </a:xfrm>
              </p:grpSpPr>
              <p:sp>
                <p:nvSpPr>
                  <p:cNvPr id="224" name="Rectangle 5">
                    <a:extLst>
                      <a:ext uri="{FF2B5EF4-FFF2-40B4-BE49-F238E27FC236}">
                        <a16:creationId xmlns:a16="http://schemas.microsoft.com/office/drawing/2014/main" id="{653AB185-B677-4AD8-9383-2015CE2BAC68}"/>
                      </a:ext>
                    </a:extLst>
                  </p:cNvPr>
                  <p:cNvSpPr>
                    <a:spLocks noChangeArrowheads="1"/>
                  </p:cNvSpPr>
                  <p:nvPr/>
                </p:nvSpPr>
                <p:spPr bwMode="auto">
                  <a:xfrm>
                    <a:off x="669292" y="1303763"/>
                    <a:ext cx="441714" cy="283337"/>
                  </a:xfrm>
                  <a:prstGeom prst="rect">
                    <a:avLst/>
                  </a:prstGeom>
                  <a:solidFill>
                    <a:srgbClr val="0078D4"/>
                  </a:solidFill>
                  <a:ln w="9525">
                    <a:noFill/>
                    <a:miter lim="800000"/>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5" name="Rectangle 6">
                    <a:extLst>
                      <a:ext uri="{FF2B5EF4-FFF2-40B4-BE49-F238E27FC236}">
                        <a16:creationId xmlns:a16="http://schemas.microsoft.com/office/drawing/2014/main" id="{73E4238A-1A6C-431B-A84A-D4E71DB06B80}"/>
                      </a:ext>
                    </a:extLst>
                  </p:cNvPr>
                  <p:cNvSpPr>
                    <a:spLocks noChangeArrowheads="1"/>
                  </p:cNvSpPr>
                  <p:nvPr/>
                </p:nvSpPr>
                <p:spPr bwMode="auto">
                  <a:xfrm>
                    <a:off x="974424" y="1370601"/>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6" name="Rectangle 7">
                    <a:extLst>
                      <a:ext uri="{FF2B5EF4-FFF2-40B4-BE49-F238E27FC236}">
                        <a16:creationId xmlns:a16="http://schemas.microsoft.com/office/drawing/2014/main" id="{63975EBE-35E5-451B-9405-84DB9ED79CB4}"/>
                      </a:ext>
                    </a:extLst>
                  </p:cNvPr>
                  <p:cNvSpPr>
                    <a:spLocks noChangeArrowheads="1"/>
                  </p:cNvSpPr>
                  <p:nvPr/>
                </p:nvSpPr>
                <p:spPr bwMode="auto">
                  <a:xfrm>
                    <a:off x="974424" y="1438893"/>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7" name="Rectangle 8">
                    <a:extLst>
                      <a:ext uri="{FF2B5EF4-FFF2-40B4-BE49-F238E27FC236}">
                        <a16:creationId xmlns:a16="http://schemas.microsoft.com/office/drawing/2014/main" id="{68744B6C-076F-4C9F-AEDB-B15DF3EA2572}"/>
                      </a:ext>
                    </a:extLst>
                  </p:cNvPr>
                  <p:cNvSpPr>
                    <a:spLocks noChangeArrowheads="1"/>
                  </p:cNvSpPr>
                  <p:nvPr/>
                </p:nvSpPr>
                <p:spPr bwMode="auto">
                  <a:xfrm>
                    <a:off x="974424" y="1510090"/>
                    <a:ext cx="91540" cy="10171"/>
                  </a:xfrm>
                  <a:prstGeom prst="rect">
                    <a:avLst/>
                  </a:prstGeom>
                  <a:solidFill>
                    <a:srgbClr val="4FE4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8" name="Freeform 9">
                    <a:extLst>
                      <a:ext uri="{FF2B5EF4-FFF2-40B4-BE49-F238E27FC236}">
                        <a16:creationId xmlns:a16="http://schemas.microsoft.com/office/drawing/2014/main" id="{CAAF6C75-7469-480B-B07F-4FBE6F6093BB}"/>
                      </a:ext>
                    </a:extLst>
                  </p:cNvPr>
                  <p:cNvSpPr>
                    <a:spLocks/>
                  </p:cNvSpPr>
                  <p:nvPr/>
                </p:nvSpPr>
                <p:spPr bwMode="auto">
                  <a:xfrm>
                    <a:off x="887243" y="1357524"/>
                    <a:ext cx="59573" cy="46496"/>
                  </a:xfrm>
                  <a:custGeom>
                    <a:avLst/>
                    <a:gdLst>
                      <a:gd name="T0" fmla="*/ 13 w 41"/>
                      <a:gd name="T1" fmla="*/ 32 h 32"/>
                      <a:gd name="T2" fmla="*/ 0 w 41"/>
                      <a:gd name="T3" fmla="*/ 19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9"/>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29" name="Freeform 10">
                    <a:extLst>
                      <a:ext uri="{FF2B5EF4-FFF2-40B4-BE49-F238E27FC236}">
                        <a16:creationId xmlns:a16="http://schemas.microsoft.com/office/drawing/2014/main" id="{36EFC67D-8D9C-418F-9F11-82076CE2EB5E}"/>
                      </a:ext>
                    </a:extLst>
                  </p:cNvPr>
                  <p:cNvSpPr>
                    <a:spLocks/>
                  </p:cNvSpPr>
                  <p:nvPr/>
                </p:nvSpPr>
                <p:spPr bwMode="auto">
                  <a:xfrm>
                    <a:off x="887243" y="1422910"/>
                    <a:ext cx="59573" cy="46496"/>
                  </a:xfrm>
                  <a:custGeom>
                    <a:avLst/>
                    <a:gdLst>
                      <a:gd name="T0" fmla="*/ 13 w 41"/>
                      <a:gd name="T1" fmla="*/ 32 h 32"/>
                      <a:gd name="T2" fmla="*/ 0 w 41"/>
                      <a:gd name="T3" fmla="*/ 18 h 32"/>
                      <a:gd name="T4" fmla="*/ 4 w 41"/>
                      <a:gd name="T5" fmla="*/ 14 h 32"/>
                      <a:gd name="T6" fmla="*/ 13 w 41"/>
                      <a:gd name="T7" fmla="*/ 23 h 32"/>
                      <a:gd name="T8" fmla="*/ 36 w 41"/>
                      <a:gd name="T9" fmla="*/ 0 h 32"/>
                      <a:gd name="T10" fmla="*/ 41 w 41"/>
                      <a:gd name="T11" fmla="*/ 4 h 32"/>
                      <a:gd name="T12" fmla="*/ 13 w 41"/>
                      <a:gd name="T13" fmla="*/ 32 h 32"/>
                    </a:gdLst>
                    <a:ahLst/>
                    <a:cxnLst>
                      <a:cxn ang="0">
                        <a:pos x="T0" y="T1"/>
                      </a:cxn>
                      <a:cxn ang="0">
                        <a:pos x="T2" y="T3"/>
                      </a:cxn>
                      <a:cxn ang="0">
                        <a:pos x="T4" y="T5"/>
                      </a:cxn>
                      <a:cxn ang="0">
                        <a:pos x="T6" y="T7"/>
                      </a:cxn>
                      <a:cxn ang="0">
                        <a:pos x="T8" y="T9"/>
                      </a:cxn>
                      <a:cxn ang="0">
                        <a:pos x="T10" y="T11"/>
                      </a:cxn>
                      <a:cxn ang="0">
                        <a:pos x="T12" y="T13"/>
                      </a:cxn>
                    </a:cxnLst>
                    <a:rect l="0" t="0" r="r" b="b"/>
                    <a:pathLst>
                      <a:path w="41" h="32">
                        <a:moveTo>
                          <a:pt x="13" y="32"/>
                        </a:moveTo>
                        <a:lnTo>
                          <a:pt x="0" y="18"/>
                        </a:lnTo>
                        <a:lnTo>
                          <a:pt x="4" y="14"/>
                        </a:lnTo>
                        <a:lnTo>
                          <a:pt x="13" y="23"/>
                        </a:lnTo>
                        <a:lnTo>
                          <a:pt x="36" y="0"/>
                        </a:lnTo>
                        <a:lnTo>
                          <a:pt x="41" y="4"/>
                        </a:lnTo>
                        <a:lnTo>
                          <a:pt x="13" y="32"/>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0" name="Freeform 11">
                    <a:extLst>
                      <a:ext uri="{FF2B5EF4-FFF2-40B4-BE49-F238E27FC236}">
                        <a16:creationId xmlns:a16="http://schemas.microsoft.com/office/drawing/2014/main" id="{B15B2F6D-3B8A-4FD5-BDCC-5F67D819C53F}"/>
                      </a:ext>
                    </a:extLst>
                  </p:cNvPr>
                  <p:cNvSpPr>
                    <a:spLocks/>
                  </p:cNvSpPr>
                  <p:nvPr/>
                </p:nvSpPr>
                <p:spPr bwMode="auto">
                  <a:xfrm>
                    <a:off x="887243" y="1488295"/>
                    <a:ext cx="59573" cy="45043"/>
                  </a:xfrm>
                  <a:custGeom>
                    <a:avLst/>
                    <a:gdLst>
                      <a:gd name="T0" fmla="*/ 13 w 41"/>
                      <a:gd name="T1" fmla="*/ 31 h 31"/>
                      <a:gd name="T2" fmla="*/ 0 w 41"/>
                      <a:gd name="T3" fmla="*/ 18 h 31"/>
                      <a:gd name="T4" fmla="*/ 4 w 41"/>
                      <a:gd name="T5" fmla="*/ 14 h 31"/>
                      <a:gd name="T6" fmla="*/ 13 w 41"/>
                      <a:gd name="T7" fmla="*/ 23 h 31"/>
                      <a:gd name="T8" fmla="*/ 36 w 41"/>
                      <a:gd name="T9" fmla="*/ 0 h 31"/>
                      <a:gd name="T10" fmla="*/ 41 w 41"/>
                      <a:gd name="T11" fmla="*/ 4 h 31"/>
                      <a:gd name="T12" fmla="*/ 13 w 41"/>
                      <a:gd name="T13" fmla="*/ 31 h 31"/>
                    </a:gdLst>
                    <a:ahLst/>
                    <a:cxnLst>
                      <a:cxn ang="0">
                        <a:pos x="T0" y="T1"/>
                      </a:cxn>
                      <a:cxn ang="0">
                        <a:pos x="T2" y="T3"/>
                      </a:cxn>
                      <a:cxn ang="0">
                        <a:pos x="T4" y="T5"/>
                      </a:cxn>
                      <a:cxn ang="0">
                        <a:pos x="T6" y="T7"/>
                      </a:cxn>
                      <a:cxn ang="0">
                        <a:pos x="T8" y="T9"/>
                      </a:cxn>
                      <a:cxn ang="0">
                        <a:pos x="T10" y="T11"/>
                      </a:cxn>
                      <a:cxn ang="0">
                        <a:pos x="T12" y="T13"/>
                      </a:cxn>
                    </a:cxnLst>
                    <a:rect l="0" t="0" r="r" b="b"/>
                    <a:pathLst>
                      <a:path w="41" h="31">
                        <a:moveTo>
                          <a:pt x="13" y="31"/>
                        </a:moveTo>
                        <a:lnTo>
                          <a:pt x="0" y="18"/>
                        </a:lnTo>
                        <a:lnTo>
                          <a:pt x="4" y="14"/>
                        </a:lnTo>
                        <a:lnTo>
                          <a:pt x="13" y="23"/>
                        </a:lnTo>
                        <a:lnTo>
                          <a:pt x="36" y="0"/>
                        </a:lnTo>
                        <a:lnTo>
                          <a:pt x="41" y="4"/>
                        </a:lnTo>
                        <a:lnTo>
                          <a:pt x="13" y="3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1" name="Freeform 12">
                    <a:extLst>
                      <a:ext uri="{FF2B5EF4-FFF2-40B4-BE49-F238E27FC236}">
                        <a16:creationId xmlns:a16="http://schemas.microsoft.com/office/drawing/2014/main" id="{41506EA4-0826-49DA-8329-DE99C374CA60}"/>
                      </a:ext>
                    </a:extLst>
                  </p:cNvPr>
                  <p:cNvSpPr>
                    <a:spLocks noEditPoints="1"/>
                  </p:cNvSpPr>
                  <p:nvPr/>
                </p:nvSpPr>
                <p:spPr bwMode="auto">
                  <a:xfrm>
                    <a:off x="657668" y="1287780"/>
                    <a:ext cx="466416" cy="316756"/>
                  </a:xfrm>
                  <a:custGeom>
                    <a:avLst/>
                    <a:gdLst>
                      <a:gd name="T0" fmla="*/ 521 w 542"/>
                      <a:gd name="T1" fmla="*/ 0 h 368"/>
                      <a:gd name="T2" fmla="*/ 21 w 542"/>
                      <a:gd name="T3" fmla="*/ 0 h 368"/>
                      <a:gd name="T4" fmla="*/ 0 w 542"/>
                      <a:gd name="T5" fmla="*/ 21 h 368"/>
                      <a:gd name="T6" fmla="*/ 0 w 542"/>
                      <a:gd name="T7" fmla="*/ 368 h 368"/>
                      <a:gd name="T8" fmla="*/ 542 w 542"/>
                      <a:gd name="T9" fmla="*/ 368 h 368"/>
                      <a:gd name="T10" fmla="*/ 542 w 542"/>
                      <a:gd name="T11" fmla="*/ 21 h 368"/>
                      <a:gd name="T12" fmla="*/ 521 w 542"/>
                      <a:gd name="T13" fmla="*/ 0 h 368"/>
                      <a:gd name="T14" fmla="*/ 521 w 542"/>
                      <a:gd name="T15" fmla="*/ 339 h 368"/>
                      <a:gd name="T16" fmla="*/ 21 w 542"/>
                      <a:gd name="T17" fmla="*/ 339 h 368"/>
                      <a:gd name="T18" fmla="*/ 21 w 542"/>
                      <a:gd name="T19" fmla="*/ 27 h 368"/>
                      <a:gd name="T20" fmla="*/ 520 w 542"/>
                      <a:gd name="T21" fmla="*/ 27 h 368"/>
                      <a:gd name="T22" fmla="*/ 520 w 542"/>
                      <a:gd name="T23" fmla="*/ 339 h 368"/>
                      <a:gd name="T24" fmla="*/ 521 w 542"/>
                      <a:gd name="T25" fmla="*/ 339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42" h="368">
                        <a:moveTo>
                          <a:pt x="521" y="0"/>
                        </a:moveTo>
                        <a:cubicBezTo>
                          <a:pt x="21" y="0"/>
                          <a:pt x="21" y="0"/>
                          <a:pt x="21" y="0"/>
                        </a:cubicBezTo>
                        <a:cubicBezTo>
                          <a:pt x="10" y="0"/>
                          <a:pt x="0" y="10"/>
                          <a:pt x="0" y="21"/>
                        </a:cubicBezTo>
                        <a:cubicBezTo>
                          <a:pt x="0" y="368"/>
                          <a:pt x="0" y="368"/>
                          <a:pt x="0" y="368"/>
                        </a:cubicBezTo>
                        <a:cubicBezTo>
                          <a:pt x="542" y="368"/>
                          <a:pt x="542" y="368"/>
                          <a:pt x="542" y="368"/>
                        </a:cubicBezTo>
                        <a:cubicBezTo>
                          <a:pt x="542" y="21"/>
                          <a:pt x="542" y="21"/>
                          <a:pt x="542" y="21"/>
                        </a:cubicBezTo>
                        <a:cubicBezTo>
                          <a:pt x="542" y="10"/>
                          <a:pt x="533" y="0"/>
                          <a:pt x="521" y="0"/>
                        </a:cubicBezTo>
                        <a:close/>
                        <a:moveTo>
                          <a:pt x="521" y="339"/>
                        </a:moveTo>
                        <a:cubicBezTo>
                          <a:pt x="21" y="339"/>
                          <a:pt x="21" y="339"/>
                          <a:pt x="21" y="339"/>
                        </a:cubicBezTo>
                        <a:cubicBezTo>
                          <a:pt x="21" y="27"/>
                          <a:pt x="21" y="27"/>
                          <a:pt x="21" y="27"/>
                        </a:cubicBezTo>
                        <a:cubicBezTo>
                          <a:pt x="520" y="27"/>
                          <a:pt x="520" y="27"/>
                          <a:pt x="520" y="27"/>
                        </a:cubicBezTo>
                        <a:cubicBezTo>
                          <a:pt x="520" y="339"/>
                          <a:pt x="520" y="339"/>
                          <a:pt x="520" y="339"/>
                        </a:cubicBezTo>
                        <a:lnTo>
                          <a:pt x="521" y="339"/>
                        </a:lnTo>
                        <a:close/>
                      </a:path>
                    </a:pathLst>
                  </a:custGeom>
                  <a:solidFill>
                    <a:schemeClr val="bg1">
                      <a:lumMod val="9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2" name="Freeform 15">
                    <a:extLst>
                      <a:ext uri="{FF2B5EF4-FFF2-40B4-BE49-F238E27FC236}">
                        <a16:creationId xmlns:a16="http://schemas.microsoft.com/office/drawing/2014/main" id="{3A400F38-10E6-4385-833A-DDA4D3393B26}"/>
                      </a:ext>
                    </a:extLst>
                  </p:cNvPr>
                  <p:cNvSpPr>
                    <a:spLocks/>
                  </p:cNvSpPr>
                  <p:nvPr/>
                </p:nvSpPr>
                <p:spPr bwMode="auto">
                  <a:xfrm>
                    <a:off x="615531" y="1610348"/>
                    <a:ext cx="547784" cy="11624"/>
                  </a:xfrm>
                  <a:custGeom>
                    <a:avLst/>
                    <a:gdLst>
                      <a:gd name="T0" fmla="*/ 633 w 637"/>
                      <a:gd name="T1" fmla="*/ 0 h 13"/>
                      <a:gd name="T2" fmla="*/ 593 w 637"/>
                      <a:gd name="T3" fmla="*/ 0 h 13"/>
                      <a:gd name="T4" fmla="*/ 593 w 637"/>
                      <a:gd name="T5" fmla="*/ 4 h 13"/>
                      <a:gd name="T6" fmla="*/ 589 w 637"/>
                      <a:gd name="T7" fmla="*/ 4 h 13"/>
                      <a:gd name="T8" fmla="*/ 47 w 637"/>
                      <a:gd name="T9" fmla="*/ 4 h 13"/>
                      <a:gd name="T10" fmla="*/ 43 w 637"/>
                      <a:gd name="T11" fmla="*/ 4 h 13"/>
                      <a:gd name="T12" fmla="*/ 43 w 637"/>
                      <a:gd name="T13" fmla="*/ 0 h 13"/>
                      <a:gd name="T14" fmla="*/ 4 w 637"/>
                      <a:gd name="T15" fmla="*/ 0 h 13"/>
                      <a:gd name="T16" fmla="*/ 2 w 637"/>
                      <a:gd name="T17" fmla="*/ 6 h 13"/>
                      <a:gd name="T18" fmla="*/ 9 w 637"/>
                      <a:gd name="T19" fmla="*/ 10 h 13"/>
                      <a:gd name="T20" fmla="*/ 19 w 637"/>
                      <a:gd name="T21" fmla="*/ 13 h 13"/>
                      <a:gd name="T22" fmla="*/ 617 w 637"/>
                      <a:gd name="T23" fmla="*/ 13 h 13"/>
                      <a:gd name="T24" fmla="*/ 627 w 637"/>
                      <a:gd name="T25" fmla="*/ 10 h 13"/>
                      <a:gd name="T26" fmla="*/ 634 w 637"/>
                      <a:gd name="T27" fmla="*/ 6 h 13"/>
                      <a:gd name="T28" fmla="*/ 633 w 637"/>
                      <a:gd name="T29" fmla="*/ 0 h 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7" h="13">
                        <a:moveTo>
                          <a:pt x="633" y="0"/>
                        </a:moveTo>
                        <a:cubicBezTo>
                          <a:pt x="593" y="0"/>
                          <a:pt x="593" y="0"/>
                          <a:pt x="593" y="0"/>
                        </a:cubicBezTo>
                        <a:cubicBezTo>
                          <a:pt x="593" y="4"/>
                          <a:pt x="593" y="4"/>
                          <a:pt x="593" y="4"/>
                        </a:cubicBezTo>
                        <a:cubicBezTo>
                          <a:pt x="589" y="4"/>
                          <a:pt x="589" y="4"/>
                          <a:pt x="589" y="4"/>
                        </a:cubicBezTo>
                        <a:cubicBezTo>
                          <a:pt x="47" y="4"/>
                          <a:pt x="47" y="4"/>
                          <a:pt x="47" y="4"/>
                        </a:cubicBezTo>
                        <a:cubicBezTo>
                          <a:pt x="43" y="4"/>
                          <a:pt x="43" y="4"/>
                          <a:pt x="43" y="4"/>
                        </a:cubicBezTo>
                        <a:cubicBezTo>
                          <a:pt x="43" y="0"/>
                          <a:pt x="43" y="0"/>
                          <a:pt x="43" y="0"/>
                        </a:cubicBezTo>
                        <a:cubicBezTo>
                          <a:pt x="4" y="0"/>
                          <a:pt x="4" y="0"/>
                          <a:pt x="4" y="0"/>
                        </a:cubicBezTo>
                        <a:cubicBezTo>
                          <a:pt x="1" y="0"/>
                          <a:pt x="0" y="4"/>
                          <a:pt x="2" y="6"/>
                        </a:cubicBezTo>
                        <a:cubicBezTo>
                          <a:pt x="9" y="10"/>
                          <a:pt x="9" y="10"/>
                          <a:pt x="9" y="10"/>
                        </a:cubicBezTo>
                        <a:cubicBezTo>
                          <a:pt x="12" y="12"/>
                          <a:pt x="15" y="13"/>
                          <a:pt x="19" y="13"/>
                        </a:cubicBezTo>
                        <a:cubicBezTo>
                          <a:pt x="617" y="13"/>
                          <a:pt x="617" y="13"/>
                          <a:pt x="617" y="13"/>
                        </a:cubicBezTo>
                        <a:cubicBezTo>
                          <a:pt x="621" y="13"/>
                          <a:pt x="624" y="12"/>
                          <a:pt x="627" y="10"/>
                        </a:cubicBezTo>
                        <a:cubicBezTo>
                          <a:pt x="634" y="6"/>
                          <a:pt x="634" y="6"/>
                          <a:pt x="634" y="6"/>
                        </a:cubicBezTo>
                        <a:cubicBezTo>
                          <a:pt x="637" y="4"/>
                          <a:pt x="635" y="0"/>
                          <a:pt x="633" y="0"/>
                        </a:cubicBezTo>
                        <a:close/>
                      </a:path>
                    </a:pathLst>
                  </a:custGeom>
                  <a:solidFill>
                    <a:schemeClr val="bg1">
                      <a:lumMod val="95000"/>
                    </a:schemeClr>
                  </a:solidFill>
                  <a:ln w="9525">
                    <a:solidFill>
                      <a:schemeClr val="accent1"/>
                    </a:solidFill>
                    <a:round/>
                    <a:headEnd/>
                    <a:tailEnd/>
                  </a:ln>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3" name="Rectangle 18">
                    <a:extLst>
                      <a:ext uri="{FF2B5EF4-FFF2-40B4-BE49-F238E27FC236}">
                        <a16:creationId xmlns:a16="http://schemas.microsoft.com/office/drawing/2014/main" id="{61060E3A-D434-4E8D-9784-12AA0293BB05}"/>
                      </a:ext>
                    </a:extLst>
                  </p:cNvPr>
                  <p:cNvSpPr>
                    <a:spLocks noChangeArrowheads="1"/>
                  </p:cNvSpPr>
                  <p:nvPr/>
                </p:nvSpPr>
                <p:spPr bwMode="auto">
                  <a:xfrm>
                    <a:off x="705617" y="1486842"/>
                    <a:ext cx="21795" cy="5230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4" name="Rectangle 19">
                    <a:extLst>
                      <a:ext uri="{FF2B5EF4-FFF2-40B4-BE49-F238E27FC236}">
                        <a16:creationId xmlns:a16="http://schemas.microsoft.com/office/drawing/2014/main" id="{6F14F3B1-E841-4B35-8DCF-AE4B68F6C439}"/>
                      </a:ext>
                    </a:extLst>
                  </p:cNvPr>
                  <p:cNvSpPr>
                    <a:spLocks noChangeArrowheads="1"/>
                  </p:cNvSpPr>
                  <p:nvPr/>
                </p:nvSpPr>
                <p:spPr bwMode="auto">
                  <a:xfrm>
                    <a:off x="705617" y="1504278"/>
                    <a:ext cx="21795" cy="34872"/>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5" name="Rectangle 20">
                    <a:extLst>
                      <a:ext uri="{FF2B5EF4-FFF2-40B4-BE49-F238E27FC236}">
                        <a16:creationId xmlns:a16="http://schemas.microsoft.com/office/drawing/2014/main" id="{D0D38DD8-FA3F-4561-BF29-507E6CB8DF6F}"/>
                      </a:ext>
                    </a:extLst>
                  </p:cNvPr>
                  <p:cNvSpPr>
                    <a:spLocks noChangeArrowheads="1"/>
                  </p:cNvSpPr>
                  <p:nvPr/>
                </p:nvSpPr>
                <p:spPr bwMode="auto">
                  <a:xfrm>
                    <a:off x="736131" y="1462141"/>
                    <a:ext cx="20342" cy="7700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6" name="Rectangle 21">
                    <a:extLst>
                      <a:ext uri="{FF2B5EF4-FFF2-40B4-BE49-F238E27FC236}">
                        <a16:creationId xmlns:a16="http://schemas.microsoft.com/office/drawing/2014/main" id="{861BA1A9-9D86-48D9-A230-362051AFFF7D}"/>
                      </a:ext>
                    </a:extLst>
                  </p:cNvPr>
                  <p:cNvSpPr>
                    <a:spLocks noChangeArrowheads="1"/>
                  </p:cNvSpPr>
                  <p:nvPr/>
                </p:nvSpPr>
                <p:spPr bwMode="auto">
                  <a:xfrm>
                    <a:off x="736131" y="1491201"/>
                    <a:ext cx="20342" cy="4794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7" name="Rectangle 22">
                    <a:extLst>
                      <a:ext uri="{FF2B5EF4-FFF2-40B4-BE49-F238E27FC236}">
                        <a16:creationId xmlns:a16="http://schemas.microsoft.com/office/drawing/2014/main" id="{4986B3E9-F527-4B45-8EC1-B1F356BB01D8}"/>
                      </a:ext>
                    </a:extLst>
                  </p:cNvPr>
                  <p:cNvSpPr>
                    <a:spLocks noChangeArrowheads="1"/>
                  </p:cNvSpPr>
                  <p:nvPr/>
                </p:nvSpPr>
                <p:spPr bwMode="auto">
                  <a:xfrm>
                    <a:off x="826217" y="1374961"/>
                    <a:ext cx="20342" cy="16419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8" name="Rectangle 23">
                    <a:extLst>
                      <a:ext uri="{FF2B5EF4-FFF2-40B4-BE49-F238E27FC236}">
                        <a16:creationId xmlns:a16="http://schemas.microsoft.com/office/drawing/2014/main" id="{7E441C0B-E261-4213-9C95-A521EB278580}"/>
                      </a:ext>
                    </a:extLst>
                  </p:cNvPr>
                  <p:cNvSpPr>
                    <a:spLocks noChangeArrowheads="1"/>
                  </p:cNvSpPr>
                  <p:nvPr/>
                </p:nvSpPr>
                <p:spPr bwMode="auto">
                  <a:xfrm>
                    <a:off x="826217" y="1402568"/>
                    <a:ext cx="20342" cy="136583"/>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39" name="Rectangle 24">
                    <a:extLst>
                      <a:ext uri="{FF2B5EF4-FFF2-40B4-BE49-F238E27FC236}">
                        <a16:creationId xmlns:a16="http://schemas.microsoft.com/office/drawing/2014/main" id="{32399B3D-F15E-4A1D-A130-10954953F81F}"/>
                      </a:ext>
                    </a:extLst>
                  </p:cNvPr>
                  <p:cNvSpPr>
                    <a:spLocks noChangeArrowheads="1"/>
                  </p:cNvSpPr>
                  <p:nvPr/>
                </p:nvSpPr>
                <p:spPr bwMode="auto">
                  <a:xfrm>
                    <a:off x="795704" y="1414192"/>
                    <a:ext cx="21795" cy="124959"/>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40" name="Rectangle 25">
                    <a:extLst>
                      <a:ext uri="{FF2B5EF4-FFF2-40B4-BE49-F238E27FC236}">
                        <a16:creationId xmlns:a16="http://schemas.microsoft.com/office/drawing/2014/main" id="{C0EE7623-1CBD-49A9-B695-AA30AA1142D9}"/>
                      </a:ext>
                    </a:extLst>
                  </p:cNvPr>
                  <p:cNvSpPr>
                    <a:spLocks noChangeArrowheads="1"/>
                  </p:cNvSpPr>
                  <p:nvPr/>
                </p:nvSpPr>
                <p:spPr bwMode="auto">
                  <a:xfrm>
                    <a:off x="765191" y="1454876"/>
                    <a:ext cx="21795" cy="84275"/>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41" name="Rectangle 26">
                    <a:extLst>
                      <a:ext uri="{FF2B5EF4-FFF2-40B4-BE49-F238E27FC236}">
                        <a16:creationId xmlns:a16="http://schemas.microsoft.com/office/drawing/2014/main" id="{5FA4FA16-CC2E-43B2-8F06-B04D4DF55D82}"/>
                      </a:ext>
                    </a:extLst>
                  </p:cNvPr>
                  <p:cNvSpPr>
                    <a:spLocks noChangeArrowheads="1"/>
                  </p:cNvSpPr>
                  <p:nvPr/>
                </p:nvSpPr>
                <p:spPr bwMode="auto">
                  <a:xfrm>
                    <a:off x="765191" y="1472312"/>
                    <a:ext cx="21795" cy="66838"/>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sp>
                <p:nvSpPr>
                  <p:cNvPr id="242" name="Rectangle 27">
                    <a:extLst>
                      <a:ext uri="{FF2B5EF4-FFF2-40B4-BE49-F238E27FC236}">
                        <a16:creationId xmlns:a16="http://schemas.microsoft.com/office/drawing/2014/main" id="{0F988823-C250-4A49-A715-13E4E979479A}"/>
                      </a:ext>
                    </a:extLst>
                  </p:cNvPr>
                  <p:cNvSpPr>
                    <a:spLocks noChangeArrowheads="1"/>
                  </p:cNvSpPr>
                  <p:nvPr/>
                </p:nvSpPr>
                <p:spPr bwMode="auto">
                  <a:xfrm>
                    <a:off x="795704" y="1428722"/>
                    <a:ext cx="21795" cy="110429"/>
                  </a:xfrm>
                  <a:prstGeom prst="rect">
                    <a:avLst/>
                  </a:prstGeom>
                  <a:solidFill>
                    <a:srgbClr val="50E6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7880" tIns="43940" rIns="87880" bIns="43940" numCol="1" anchor="t" anchorCtr="0" compatLnSpc="1">
                    <a:prstTxWarp prst="textNoShape">
                      <a:avLst/>
                    </a:prstTxWarp>
                  </a:bodyPr>
                  <a:lstStyle/>
                  <a:p>
                    <a:pPr algn="ctr" defTabSz="878727" fontAlgn="base">
                      <a:defRPr/>
                    </a:pPr>
                    <a:endParaRPr lang="en-US" sz="1568">
                      <a:solidFill>
                        <a:srgbClr val="505050"/>
                      </a:solidFill>
                      <a:latin typeface="Segoe UI"/>
                    </a:endParaRPr>
                  </a:p>
                </p:txBody>
              </p:sp>
            </p:grpSp>
            <p:grpSp>
              <p:nvGrpSpPr>
                <p:cNvPr id="221" name="engineer" descr="engineer, assistance">
                  <a:extLst>
                    <a:ext uri="{FF2B5EF4-FFF2-40B4-BE49-F238E27FC236}">
                      <a16:creationId xmlns:a16="http://schemas.microsoft.com/office/drawing/2014/main" id="{B70F94D2-DE6D-48A6-B603-50C8E30D5F4E}"/>
                    </a:ext>
                  </a:extLst>
                </p:cNvPr>
                <p:cNvGrpSpPr/>
                <p:nvPr/>
              </p:nvGrpSpPr>
              <p:grpSpPr>
                <a:xfrm>
                  <a:off x="7521253" y="4424064"/>
                  <a:ext cx="435026" cy="435024"/>
                  <a:chOff x="6360363" y="5994664"/>
                  <a:chExt cx="435026" cy="435024"/>
                </a:xfrm>
              </p:grpSpPr>
              <p:sp>
                <p:nvSpPr>
                  <p:cNvPr id="222" name="Freeform: Shape 221">
                    <a:extLst>
                      <a:ext uri="{FF2B5EF4-FFF2-40B4-BE49-F238E27FC236}">
                        <a16:creationId xmlns:a16="http://schemas.microsoft.com/office/drawing/2014/main" id="{7CF49358-2F09-4827-8763-B45087E5ECD6}"/>
                      </a:ext>
                    </a:extLst>
                  </p:cNvPr>
                  <p:cNvSpPr/>
                  <p:nvPr/>
                </p:nvSpPr>
                <p:spPr>
                  <a:xfrm>
                    <a:off x="6360363" y="5994664"/>
                    <a:ext cx="435026" cy="435024"/>
                  </a:xfrm>
                  <a:custGeom>
                    <a:avLst/>
                    <a:gdLst>
                      <a:gd name="connsiteX0" fmla="*/ 435549 w 435026"/>
                      <a:gd name="connsiteY0" fmla="*/ 241390 h 435024"/>
                      <a:gd name="connsiteX1" fmla="*/ 435549 w 435026"/>
                      <a:gd name="connsiteY1" fmla="*/ 195674 h 435024"/>
                      <a:gd name="connsiteX2" fmla="*/ 388383 w 435026"/>
                      <a:gd name="connsiteY2" fmla="*/ 195674 h 435024"/>
                      <a:gd name="connsiteX3" fmla="*/ 354803 w 435026"/>
                      <a:gd name="connsiteY3" fmla="*/ 114623 h 435024"/>
                      <a:gd name="connsiteX4" fmla="*/ 388155 w 435026"/>
                      <a:gd name="connsiteY4" fmla="*/ 81271 h 435024"/>
                      <a:gd name="connsiteX5" fmla="*/ 355871 w 435026"/>
                      <a:gd name="connsiteY5" fmla="*/ 48988 h 435024"/>
                      <a:gd name="connsiteX6" fmla="*/ 322519 w 435026"/>
                      <a:gd name="connsiteY6" fmla="*/ 82339 h 435024"/>
                      <a:gd name="connsiteX7" fmla="*/ 241467 w 435026"/>
                      <a:gd name="connsiteY7" fmla="*/ 48759 h 435024"/>
                      <a:gd name="connsiteX8" fmla="*/ 241467 w 435026"/>
                      <a:gd name="connsiteY8" fmla="*/ 1593 h 435024"/>
                      <a:gd name="connsiteX9" fmla="*/ 195752 w 435026"/>
                      <a:gd name="connsiteY9" fmla="*/ 1593 h 435024"/>
                      <a:gd name="connsiteX10" fmla="*/ 195752 w 435026"/>
                      <a:gd name="connsiteY10" fmla="*/ 48759 h 435024"/>
                      <a:gd name="connsiteX11" fmla="*/ 114699 w 435026"/>
                      <a:gd name="connsiteY11" fmla="*/ 82339 h 435024"/>
                      <a:gd name="connsiteX12" fmla="*/ 81347 w 435026"/>
                      <a:gd name="connsiteY12" fmla="*/ 48988 h 435024"/>
                      <a:gd name="connsiteX13" fmla="*/ 49064 w 435026"/>
                      <a:gd name="connsiteY13" fmla="*/ 81271 h 435024"/>
                      <a:gd name="connsiteX14" fmla="*/ 82416 w 435026"/>
                      <a:gd name="connsiteY14" fmla="*/ 114623 h 435024"/>
                      <a:gd name="connsiteX15" fmla="*/ 48835 w 435026"/>
                      <a:gd name="connsiteY15" fmla="*/ 195674 h 435024"/>
                      <a:gd name="connsiteX16" fmla="*/ 1593 w 435026"/>
                      <a:gd name="connsiteY16" fmla="*/ 195674 h 435024"/>
                      <a:gd name="connsiteX17" fmla="*/ 1593 w 435026"/>
                      <a:gd name="connsiteY17" fmla="*/ 241390 h 435024"/>
                      <a:gd name="connsiteX18" fmla="*/ 48759 w 435026"/>
                      <a:gd name="connsiteY18" fmla="*/ 241390 h 435024"/>
                      <a:gd name="connsiteX19" fmla="*/ 97451 w 435026"/>
                      <a:gd name="connsiteY19" fmla="*/ 339690 h 435024"/>
                      <a:gd name="connsiteX20" fmla="*/ 195752 w 435026"/>
                      <a:gd name="connsiteY20" fmla="*/ 388382 h 435024"/>
                      <a:gd name="connsiteX21" fmla="*/ 195752 w 435026"/>
                      <a:gd name="connsiteY21" fmla="*/ 435547 h 435024"/>
                      <a:gd name="connsiteX22" fmla="*/ 241467 w 435026"/>
                      <a:gd name="connsiteY22" fmla="*/ 435547 h 435024"/>
                      <a:gd name="connsiteX23" fmla="*/ 241467 w 435026"/>
                      <a:gd name="connsiteY23" fmla="*/ 388382 h 435024"/>
                      <a:gd name="connsiteX24" fmla="*/ 322519 w 435026"/>
                      <a:gd name="connsiteY24" fmla="*/ 354801 h 435024"/>
                      <a:gd name="connsiteX25" fmla="*/ 355871 w 435026"/>
                      <a:gd name="connsiteY25" fmla="*/ 388153 h 435024"/>
                      <a:gd name="connsiteX26" fmla="*/ 388155 w 435026"/>
                      <a:gd name="connsiteY26" fmla="*/ 355869 h 435024"/>
                      <a:gd name="connsiteX27" fmla="*/ 354803 w 435026"/>
                      <a:gd name="connsiteY27" fmla="*/ 322518 h 435024"/>
                      <a:gd name="connsiteX28" fmla="*/ 388383 w 435026"/>
                      <a:gd name="connsiteY28" fmla="*/ 241466 h 435024"/>
                      <a:gd name="connsiteX29" fmla="*/ 435549 w 435026"/>
                      <a:gd name="connsiteY29" fmla="*/ 241466 h 435024"/>
                      <a:gd name="connsiteX30" fmla="*/ 435549 w 435026"/>
                      <a:gd name="connsiteY30" fmla="*/ 241390 h 435024"/>
                      <a:gd name="connsiteX31" fmla="*/ 92948 w 435026"/>
                      <a:gd name="connsiteY31" fmla="*/ 218570 h 435024"/>
                      <a:gd name="connsiteX32" fmla="*/ 121492 w 435026"/>
                      <a:gd name="connsiteY32" fmla="*/ 138892 h 435024"/>
                      <a:gd name="connsiteX33" fmla="*/ 194073 w 435026"/>
                      <a:gd name="connsiteY33" fmla="*/ 95390 h 435024"/>
                      <a:gd name="connsiteX34" fmla="*/ 277796 w 435026"/>
                      <a:gd name="connsiteY34" fmla="*/ 107830 h 435024"/>
                      <a:gd name="connsiteX35" fmla="*/ 334654 w 435026"/>
                      <a:gd name="connsiteY35" fmla="*/ 170565 h 435024"/>
                      <a:gd name="connsiteX36" fmla="*/ 338775 w 435026"/>
                      <a:gd name="connsiteY36" fmla="*/ 255127 h 435024"/>
                      <a:gd name="connsiteX37" fmla="*/ 288328 w 435026"/>
                      <a:gd name="connsiteY37" fmla="*/ 323128 h 435024"/>
                      <a:gd name="connsiteX38" fmla="*/ 206207 w 435026"/>
                      <a:gd name="connsiteY38" fmla="*/ 343658 h 435024"/>
                      <a:gd name="connsiteX39" fmla="*/ 129658 w 435026"/>
                      <a:gd name="connsiteY39" fmla="*/ 307483 h 435024"/>
                      <a:gd name="connsiteX40" fmla="*/ 102336 w 435026"/>
                      <a:gd name="connsiteY40" fmla="*/ 266728 h 435024"/>
                      <a:gd name="connsiteX41" fmla="*/ 92948 w 435026"/>
                      <a:gd name="connsiteY41" fmla="*/ 218570 h 4350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Lst>
                    <a:rect l="l" t="t" r="r" b="b"/>
                    <a:pathLst>
                      <a:path w="435026" h="435024">
                        <a:moveTo>
                          <a:pt x="435549" y="241390"/>
                        </a:moveTo>
                        <a:lnTo>
                          <a:pt x="435549" y="195674"/>
                        </a:lnTo>
                        <a:lnTo>
                          <a:pt x="388383" y="195674"/>
                        </a:lnTo>
                        <a:cubicBezTo>
                          <a:pt x="384491" y="166215"/>
                          <a:pt x="372891" y="138282"/>
                          <a:pt x="354803" y="114623"/>
                        </a:cubicBezTo>
                        <a:lnTo>
                          <a:pt x="388155" y="81271"/>
                        </a:lnTo>
                        <a:lnTo>
                          <a:pt x="355871" y="48988"/>
                        </a:lnTo>
                        <a:lnTo>
                          <a:pt x="322519" y="82339"/>
                        </a:lnTo>
                        <a:cubicBezTo>
                          <a:pt x="298860" y="64252"/>
                          <a:pt x="270927" y="52651"/>
                          <a:pt x="241467" y="48759"/>
                        </a:cubicBezTo>
                        <a:lnTo>
                          <a:pt x="241467" y="1593"/>
                        </a:lnTo>
                        <a:lnTo>
                          <a:pt x="195752" y="1593"/>
                        </a:lnTo>
                        <a:lnTo>
                          <a:pt x="195752" y="48759"/>
                        </a:lnTo>
                        <a:cubicBezTo>
                          <a:pt x="166292" y="52651"/>
                          <a:pt x="138359" y="64252"/>
                          <a:pt x="114699" y="82339"/>
                        </a:cubicBezTo>
                        <a:lnTo>
                          <a:pt x="81347" y="48988"/>
                        </a:lnTo>
                        <a:lnTo>
                          <a:pt x="49064" y="81271"/>
                        </a:lnTo>
                        <a:lnTo>
                          <a:pt x="82416" y="114623"/>
                        </a:lnTo>
                        <a:cubicBezTo>
                          <a:pt x="64328" y="138282"/>
                          <a:pt x="52728" y="166215"/>
                          <a:pt x="48835" y="195674"/>
                        </a:cubicBezTo>
                        <a:lnTo>
                          <a:pt x="1593" y="195674"/>
                        </a:lnTo>
                        <a:lnTo>
                          <a:pt x="1593" y="241390"/>
                        </a:lnTo>
                        <a:lnTo>
                          <a:pt x="48759" y="241390"/>
                        </a:lnTo>
                        <a:cubicBezTo>
                          <a:pt x="53796" y="278557"/>
                          <a:pt x="70892" y="313131"/>
                          <a:pt x="97451" y="339690"/>
                        </a:cubicBezTo>
                        <a:cubicBezTo>
                          <a:pt x="124011" y="366249"/>
                          <a:pt x="158507" y="383344"/>
                          <a:pt x="195752" y="388382"/>
                        </a:cubicBezTo>
                        <a:lnTo>
                          <a:pt x="195752" y="435547"/>
                        </a:lnTo>
                        <a:lnTo>
                          <a:pt x="241467" y="435547"/>
                        </a:lnTo>
                        <a:lnTo>
                          <a:pt x="241467" y="388382"/>
                        </a:lnTo>
                        <a:cubicBezTo>
                          <a:pt x="270927" y="384489"/>
                          <a:pt x="298860" y="372889"/>
                          <a:pt x="322519" y="354801"/>
                        </a:cubicBezTo>
                        <a:lnTo>
                          <a:pt x="355871" y="388153"/>
                        </a:lnTo>
                        <a:lnTo>
                          <a:pt x="388155" y="355869"/>
                        </a:lnTo>
                        <a:lnTo>
                          <a:pt x="354803" y="322518"/>
                        </a:lnTo>
                        <a:cubicBezTo>
                          <a:pt x="372891" y="298859"/>
                          <a:pt x="384491" y="270926"/>
                          <a:pt x="388383" y="241466"/>
                        </a:cubicBezTo>
                        <a:lnTo>
                          <a:pt x="435549" y="241466"/>
                        </a:lnTo>
                        <a:lnTo>
                          <a:pt x="435549" y="241390"/>
                        </a:lnTo>
                        <a:close/>
                        <a:moveTo>
                          <a:pt x="92948" y="218570"/>
                        </a:moveTo>
                        <a:cubicBezTo>
                          <a:pt x="92948" y="189492"/>
                          <a:pt x="103023" y="161330"/>
                          <a:pt x="121492" y="138892"/>
                        </a:cubicBezTo>
                        <a:cubicBezTo>
                          <a:pt x="139961" y="116454"/>
                          <a:pt x="165605" y="101038"/>
                          <a:pt x="194073" y="95390"/>
                        </a:cubicBezTo>
                        <a:cubicBezTo>
                          <a:pt x="222540" y="89743"/>
                          <a:pt x="252152" y="94093"/>
                          <a:pt x="277796" y="107830"/>
                        </a:cubicBezTo>
                        <a:cubicBezTo>
                          <a:pt x="303439" y="121492"/>
                          <a:pt x="323511" y="143700"/>
                          <a:pt x="334654" y="170565"/>
                        </a:cubicBezTo>
                        <a:cubicBezTo>
                          <a:pt x="345797" y="197430"/>
                          <a:pt x="347247" y="227270"/>
                          <a:pt x="338775" y="255127"/>
                        </a:cubicBezTo>
                        <a:cubicBezTo>
                          <a:pt x="330304" y="282908"/>
                          <a:pt x="312521" y="306948"/>
                          <a:pt x="288328" y="323128"/>
                        </a:cubicBezTo>
                        <a:cubicBezTo>
                          <a:pt x="264134" y="339308"/>
                          <a:pt x="235133" y="346559"/>
                          <a:pt x="206207" y="343658"/>
                        </a:cubicBezTo>
                        <a:cubicBezTo>
                          <a:pt x="177282" y="340834"/>
                          <a:pt x="150265" y="328012"/>
                          <a:pt x="129658" y="307483"/>
                        </a:cubicBezTo>
                        <a:cubicBezTo>
                          <a:pt x="117981" y="295882"/>
                          <a:pt x="108670" y="281992"/>
                          <a:pt x="102336" y="266728"/>
                        </a:cubicBezTo>
                        <a:cubicBezTo>
                          <a:pt x="96154" y="251388"/>
                          <a:pt x="92872" y="235055"/>
                          <a:pt x="92948" y="218570"/>
                        </a:cubicBezTo>
                        <a:close/>
                      </a:path>
                    </a:pathLst>
                  </a:custGeom>
                  <a:solidFill>
                    <a:srgbClr val="50E6FF"/>
                  </a:solidFill>
                  <a:ln w="4465" cap="flat">
                    <a:noFill/>
                    <a:prstDash val="solid"/>
                    <a:miter/>
                  </a:ln>
                </p:spPr>
                <p:txBody>
                  <a:bodyPr rtlCol="0" anchor="ctr"/>
                  <a:lstStyle/>
                  <a:p>
                    <a:pPr defTabSz="914367">
                      <a:defRPr/>
                    </a:pPr>
                    <a:endParaRPr lang="en-US" sz="1568">
                      <a:solidFill>
                        <a:srgbClr val="000000"/>
                      </a:solidFill>
                      <a:latin typeface="Segoe UI"/>
                    </a:endParaRPr>
                  </a:p>
                </p:txBody>
              </p:sp>
              <p:sp>
                <p:nvSpPr>
                  <p:cNvPr id="223" name="Freeform: Shape 222">
                    <a:extLst>
                      <a:ext uri="{FF2B5EF4-FFF2-40B4-BE49-F238E27FC236}">
                        <a16:creationId xmlns:a16="http://schemas.microsoft.com/office/drawing/2014/main" id="{D10948D3-D0E8-4036-9AAC-9FD561DC0D5C}"/>
                      </a:ext>
                    </a:extLst>
                  </p:cNvPr>
                  <p:cNvSpPr/>
                  <p:nvPr/>
                </p:nvSpPr>
                <p:spPr>
                  <a:xfrm>
                    <a:off x="6373033" y="6112447"/>
                    <a:ext cx="303612" cy="303611"/>
                  </a:xfrm>
                  <a:custGeom>
                    <a:avLst/>
                    <a:gdLst>
                      <a:gd name="connsiteX0" fmla="*/ 249557 w 303611"/>
                      <a:gd name="connsiteY0" fmla="*/ 108199 h 303610"/>
                      <a:gd name="connsiteX1" fmla="*/ 197354 w 303611"/>
                      <a:gd name="connsiteY1" fmla="*/ 55996 h 303610"/>
                      <a:gd name="connsiteX2" fmla="*/ 244368 w 303611"/>
                      <a:gd name="connsiteY2" fmla="*/ 8983 h 303610"/>
                      <a:gd name="connsiteX3" fmla="*/ 188959 w 303611"/>
                      <a:gd name="connsiteY3" fmla="*/ 3336 h 303610"/>
                      <a:gd name="connsiteX4" fmla="*/ 139580 w 303611"/>
                      <a:gd name="connsiteY4" fmla="*/ 29132 h 303610"/>
                      <a:gd name="connsiteX5" fmla="*/ 112562 w 303611"/>
                      <a:gd name="connsiteY5" fmla="*/ 77823 h 303610"/>
                      <a:gd name="connsiteX6" fmla="*/ 116836 w 303611"/>
                      <a:gd name="connsiteY6" fmla="*/ 133308 h 303610"/>
                      <a:gd name="connsiteX7" fmla="*/ 13041 w 303611"/>
                      <a:gd name="connsiteY7" fmla="*/ 237103 h 303610"/>
                      <a:gd name="connsiteX8" fmla="*/ 1593 w 303611"/>
                      <a:gd name="connsiteY8" fmla="*/ 264807 h 303610"/>
                      <a:gd name="connsiteX9" fmla="*/ 13041 w 303611"/>
                      <a:gd name="connsiteY9" fmla="*/ 292511 h 303610"/>
                      <a:gd name="connsiteX10" fmla="*/ 40745 w 303611"/>
                      <a:gd name="connsiteY10" fmla="*/ 303959 h 303610"/>
                      <a:gd name="connsiteX11" fmla="*/ 68449 w 303611"/>
                      <a:gd name="connsiteY11" fmla="*/ 292511 h 303610"/>
                      <a:gd name="connsiteX12" fmla="*/ 172245 w 303611"/>
                      <a:gd name="connsiteY12" fmla="*/ 188716 h 303610"/>
                      <a:gd name="connsiteX13" fmla="*/ 227730 w 303611"/>
                      <a:gd name="connsiteY13" fmla="*/ 192990 h 303610"/>
                      <a:gd name="connsiteX14" fmla="*/ 276422 w 303611"/>
                      <a:gd name="connsiteY14" fmla="*/ 165973 h 303610"/>
                      <a:gd name="connsiteX15" fmla="*/ 302218 w 303611"/>
                      <a:gd name="connsiteY15" fmla="*/ 116670 h 303610"/>
                      <a:gd name="connsiteX16" fmla="*/ 296570 w 303611"/>
                      <a:gd name="connsiteY16" fmla="*/ 61262 h 303610"/>
                      <a:gd name="connsiteX17" fmla="*/ 249557 w 303611"/>
                      <a:gd name="connsiteY17" fmla="*/ 108199 h 303610"/>
                      <a:gd name="connsiteX18" fmla="*/ 54712 w 303611"/>
                      <a:gd name="connsiteY18" fmla="*/ 278544 h 303610"/>
                      <a:gd name="connsiteX19" fmla="*/ 44714 w 303611"/>
                      <a:gd name="connsiteY19" fmla="*/ 283887 h 303610"/>
                      <a:gd name="connsiteX20" fmla="*/ 33419 w 303611"/>
                      <a:gd name="connsiteY20" fmla="*/ 282742 h 303610"/>
                      <a:gd name="connsiteX21" fmla="*/ 24642 w 303611"/>
                      <a:gd name="connsiteY21" fmla="*/ 275568 h 303610"/>
                      <a:gd name="connsiteX22" fmla="*/ 21360 w 303611"/>
                      <a:gd name="connsiteY22" fmla="*/ 264731 h 303610"/>
                      <a:gd name="connsiteX23" fmla="*/ 24642 w 303611"/>
                      <a:gd name="connsiteY23" fmla="*/ 253894 h 303610"/>
                      <a:gd name="connsiteX24" fmla="*/ 33419 w 303611"/>
                      <a:gd name="connsiteY24" fmla="*/ 246719 h 303610"/>
                      <a:gd name="connsiteX25" fmla="*/ 44714 w 303611"/>
                      <a:gd name="connsiteY25" fmla="*/ 245575 h 303610"/>
                      <a:gd name="connsiteX26" fmla="*/ 54712 w 303611"/>
                      <a:gd name="connsiteY26" fmla="*/ 250917 h 303610"/>
                      <a:gd name="connsiteX27" fmla="*/ 60436 w 303611"/>
                      <a:gd name="connsiteY27" fmla="*/ 264731 h 303610"/>
                      <a:gd name="connsiteX28" fmla="*/ 54712 w 303611"/>
                      <a:gd name="connsiteY28" fmla="*/ 278544 h 303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611" h="303610">
                        <a:moveTo>
                          <a:pt x="249557" y="108199"/>
                        </a:moveTo>
                        <a:lnTo>
                          <a:pt x="197354" y="55996"/>
                        </a:lnTo>
                        <a:lnTo>
                          <a:pt x="244368" y="8983"/>
                        </a:lnTo>
                        <a:cubicBezTo>
                          <a:pt x="226890" y="1733"/>
                          <a:pt x="207581" y="-252"/>
                          <a:pt x="188959" y="3336"/>
                        </a:cubicBezTo>
                        <a:cubicBezTo>
                          <a:pt x="170337" y="6923"/>
                          <a:pt x="153165" y="15852"/>
                          <a:pt x="139580" y="29132"/>
                        </a:cubicBezTo>
                        <a:cubicBezTo>
                          <a:pt x="125995" y="42335"/>
                          <a:pt x="116608" y="59278"/>
                          <a:pt x="112562" y="77823"/>
                        </a:cubicBezTo>
                        <a:cubicBezTo>
                          <a:pt x="108518" y="96370"/>
                          <a:pt x="110044" y="115678"/>
                          <a:pt x="116836" y="133308"/>
                        </a:cubicBezTo>
                        <a:lnTo>
                          <a:pt x="13041" y="237103"/>
                        </a:lnTo>
                        <a:cubicBezTo>
                          <a:pt x="5714" y="244430"/>
                          <a:pt x="1593" y="254427"/>
                          <a:pt x="1593" y="264807"/>
                        </a:cubicBezTo>
                        <a:cubicBezTo>
                          <a:pt x="1593" y="275187"/>
                          <a:pt x="5714" y="285108"/>
                          <a:pt x="13041" y="292511"/>
                        </a:cubicBezTo>
                        <a:cubicBezTo>
                          <a:pt x="20368" y="299838"/>
                          <a:pt x="30366" y="303959"/>
                          <a:pt x="40745" y="303959"/>
                        </a:cubicBezTo>
                        <a:cubicBezTo>
                          <a:pt x="51125" y="303959"/>
                          <a:pt x="61047" y="299838"/>
                          <a:pt x="68449" y="292511"/>
                        </a:cubicBezTo>
                        <a:lnTo>
                          <a:pt x="172245" y="188716"/>
                        </a:lnTo>
                        <a:cubicBezTo>
                          <a:pt x="189951" y="195585"/>
                          <a:pt x="209184" y="197035"/>
                          <a:pt x="227730" y="192990"/>
                        </a:cubicBezTo>
                        <a:cubicBezTo>
                          <a:pt x="246275" y="188945"/>
                          <a:pt x="263142" y="179558"/>
                          <a:pt x="276422" y="165973"/>
                        </a:cubicBezTo>
                        <a:cubicBezTo>
                          <a:pt x="289625" y="152388"/>
                          <a:pt x="298631" y="135216"/>
                          <a:pt x="302218" y="116670"/>
                        </a:cubicBezTo>
                        <a:cubicBezTo>
                          <a:pt x="305805" y="98048"/>
                          <a:pt x="303821" y="78816"/>
                          <a:pt x="296570" y="61262"/>
                        </a:cubicBezTo>
                        <a:lnTo>
                          <a:pt x="249557" y="108199"/>
                        </a:lnTo>
                        <a:close/>
                        <a:moveTo>
                          <a:pt x="54712" y="278544"/>
                        </a:moveTo>
                        <a:cubicBezTo>
                          <a:pt x="51965" y="281292"/>
                          <a:pt x="48454" y="283124"/>
                          <a:pt x="44714" y="283887"/>
                        </a:cubicBezTo>
                        <a:cubicBezTo>
                          <a:pt x="40898" y="284650"/>
                          <a:pt x="37006" y="284269"/>
                          <a:pt x="33419" y="282742"/>
                        </a:cubicBezTo>
                        <a:cubicBezTo>
                          <a:pt x="29832" y="281292"/>
                          <a:pt x="26779" y="278774"/>
                          <a:pt x="24642" y="275568"/>
                        </a:cubicBezTo>
                        <a:cubicBezTo>
                          <a:pt x="22505" y="272363"/>
                          <a:pt x="21360" y="268547"/>
                          <a:pt x="21360" y="264731"/>
                        </a:cubicBezTo>
                        <a:cubicBezTo>
                          <a:pt x="21360" y="260839"/>
                          <a:pt x="22505" y="257099"/>
                          <a:pt x="24642" y="253894"/>
                        </a:cubicBezTo>
                        <a:cubicBezTo>
                          <a:pt x="26779" y="250688"/>
                          <a:pt x="29832" y="248169"/>
                          <a:pt x="33419" y="246719"/>
                        </a:cubicBezTo>
                        <a:cubicBezTo>
                          <a:pt x="37006" y="245269"/>
                          <a:pt x="40898" y="244888"/>
                          <a:pt x="44714" y="245575"/>
                        </a:cubicBezTo>
                        <a:cubicBezTo>
                          <a:pt x="48530" y="246338"/>
                          <a:pt x="51965" y="248169"/>
                          <a:pt x="54712" y="250917"/>
                        </a:cubicBezTo>
                        <a:cubicBezTo>
                          <a:pt x="58375" y="254580"/>
                          <a:pt x="60436" y="259541"/>
                          <a:pt x="60436" y="264731"/>
                        </a:cubicBezTo>
                        <a:cubicBezTo>
                          <a:pt x="60436" y="269921"/>
                          <a:pt x="58375" y="274881"/>
                          <a:pt x="54712" y="278544"/>
                        </a:cubicBezTo>
                        <a:close/>
                      </a:path>
                    </a:pathLst>
                  </a:custGeom>
                  <a:solidFill>
                    <a:srgbClr val="0078D4"/>
                  </a:solidFill>
                  <a:ln w="4465" cap="flat">
                    <a:noFill/>
                    <a:prstDash val="solid"/>
                    <a:miter/>
                  </a:ln>
                </p:spPr>
                <p:txBody>
                  <a:bodyPr rtlCol="0" anchor="ctr"/>
                  <a:lstStyle/>
                  <a:p>
                    <a:pPr defTabSz="914367">
                      <a:defRPr/>
                    </a:pPr>
                    <a:endParaRPr lang="en-US" sz="1568">
                      <a:solidFill>
                        <a:srgbClr val="000000"/>
                      </a:solidFill>
                      <a:latin typeface="Segoe UI"/>
                    </a:endParaRPr>
                  </a:p>
                </p:txBody>
              </p:sp>
            </p:grpSp>
          </p:grpSp>
        </p:grpSp>
        <p:sp>
          <p:nvSpPr>
            <p:cNvPr id="244" name="Oval 243">
              <a:extLst>
                <a:ext uri="{FF2B5EF4-FFF2-40B4-BE49-F238E27FC236}">
                  <a16:creationId xmlns:a16="http://schemas.microsoft.com/office/drawing/2014/main" id="{C615AF31-AA16-4B7A-BF85-D1C95C918520}"/>
                </a:ext>
              </a:extLst>
            </p:cNvPr>
            <p:cNvSpPr/>
            <p:nvPr/>
          </p:nvSpPr>
          <p:spPr bwMode="auto">
            <a:xfrm>
              <a:off x="7529140" y="1402106"/>
              <a:ext cx="1589416" cy="33426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61" name="!! Oval 460">
              <a:extLst>
                <a:ext uri="{FF2B5EF4-FFF2-40B4-BE49-F238E27FC236}">
                  <a16:creationId xmlns:a16="http://schemas.microsoft.com/office/drawing/2014/main" id="{3A747812-129E-435D-9BF5-502C62E89C15}"/>
                </a:ext>
              </a:extLst>
            </p:cNvPr>
            <p:cNvSpPr/>
            <p:nvPr/>
          </p:nvSpPr>
          <p:spPr bwMode="auto">
            <a:xfrm>
              <a:off x="4941883" y="4000461"/>
              <a:ext cx="2801881" cy="334260"/>
            </a:xfrm>
            <a:prstGeom prst="ellipse">
              <a:avLst/>
            </a:prstGeom>
            <a:solidFill>
              <a:schemeClr val="bg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462" name="Freeform 17">
              <a:extLst>
                <a:ext uri="{FF2B5EF4-FFF2-40B4-BE49-F238E27FC236}">
                  <a16:creationId xmlns:a16="http://schemas.microsoft.com/office/drawing/2014/main" id="{B98F833D-8B78-4ECE-B589-520DE97F81D2}"/>
                </a:ext>
              </a:extLst>
            </p:cNvPr>
            <p:cNvSpPr>
              <a:spLocks noEditPoints="1"/>
            </p:cNvSpPr>
            <p:nvPr/>
          </p:nvSpPr>
          <p:spPr bwMode="auto">
            <a:xfrm rot="9900000">
              <a:off x="7235151" y="3584580"/>
              <a:ext cx="186082" cy="179397"/>
            </a:xfrm>
            <a:custGeom>
              <a:avLst/>
              <a:gdLst>
                <a:gd name="T0" fmla="*/ 214 w 277"/>
                <a:gd name="T1" fmla="*/ 60 h 268"/>
                <a:gd name="T2" fmla="*/ 214 w 277"/>
                <a:gd name="T3" fmla="*/ 60 h 268"/>
                <a:gd name="T4" fmla="*/ 214 w 277"/>
                <a:gd name="T5" fmla="*/ 60 h 268"/>
                <a:gd name="T6" fmla="*/ 266 w 277"/>
                <a:gd name="T7" fmla="*/ 10 h 268"/>
                <a:gd name="T8" fmla="*/ 266 w 277"/>
                <a:gd name="T9" fmla="*/ 10 h 268"/>
                <a:gd name="T10" fmla="*/ 266 w 277"/>
                <a:gd name="T11" fmla="*/ 10 h 268"/>
                <a:gd name="T12" fmla="*/ 94 w 277"/>
                <a:gd name="T13" fmla="*/ 0 h 268"/>
                <a:gd name="T14" fmla="*/ 147 w 277"/>
                <a:gd name="T15" fmla="*/ 0 h 268"/>
                <a:gd name="T16" fmla="*/ 185 w 277"/>
                <a:gd name="T17" fmla="*/ 88 h 268"/>
                <a:gd name="T18" fmla="*/ 277 w 277"/>
                <a:gd name="T19" fmla="*/ 125 h 268"/>
                <a:gd name="T20" fmla="*/ 277 w 277"/>
                <a:gd name="T21" fmla="*/ 125 h 268"/>
                <a:gd name="T22" fmla="*/ 277 w 277"/>
                <a:gd name="T23" fmla="*/ 125 h 268"/>
                <a:gd name="T24" fmla="*/ 277 w 277"/>
                <a:gd name="T25" fmla="*/ 177 h 268"/>
                <a:gd name="T26" fmla="*/ 148 w 277"/>
                <a:gd name="T27" fmla="*/ 125 h 268"/>
                <a:gd name="T28" fmla="*/ 94 w 277"/>
                <a:gd name="T29" fmla="*/ 0 h 268"/>
                <a:gd name="T30" fmla="*/ 0 w 277"/>
                <a:gd name="T31" fmla="*/ 0 h 268"/>
                <a:gd name="T32" fmla="*/ 53 w 277"/>
                <a:gd name="T33" fmla="*/ 0 h 268"/>
                <a:gd name="T34" fmla="*/ 277 w 277"/>
                <a:gd name="T35" fmla="*/ 217 h 268"/>
                <a:gd name="T36" fmla="*/ 277 w 277"/>
                <a:gd name="T37" fmla="*/ 268 h 268"/>
                <a:gd name="T38" fmla="*/ 81 w 277"/>
                <a:gd name="T39" fmla="*/ 189 h 268"/>
                <a:gd name="T40" fmla="*/ 0 w 277"/>
                <a:gd name="T4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268">
                  <a:moveTo>
                    <a:pt x="214" y="60"/>
                  </a:moveTo>
                  <a:cubicBezTo>
                    <a:pt x="214" y="60"/>
                    <a:pt x="214" y="60"/>
                    <a:pt x="214" y="60"/>
                  </a:cubicBezTo>
                  <a:cubicBezTo>
                    <a:pt x="214" y="60"/>
                    <a:pt x="214" y="60"/>
                    <a:pt x="214" y="60"/>
                  </a:cubicBezTo>
                  <a:close/>
                  <a:moveTo>
                    <a:pt x="266" y="10"/>
                  </a:moveTo>
                  <a:cubicBezTo>
                    <a:pt x="266" y="10"/>
                    <a:pt x="266" y="10"/>
                    <a:pt x="266" y="10"/>
                  </a:cubicBezTo>
                  <a:cubicBezTo>
                    <a:pt x="266" y="10"/>
                    <a:pt x="266" y="10"/>
                    <a:pt x="266" y="10"/>
                  </a:cubicBezTo>
                  <a:close/>
                  <a:moveTo>
                    <a:pt x="94" y="0"/>
                  </a:moveTo>
                  <a:cubicBezTo>
                    <a:pt x="147" y="0"/>
                    <a:pt x="147" y="0"/>
                    <a:pt x="147" y="0"/>
                  </a:cubicBezTo>
                  <a:cubicBezTo>
                    <a:pt x="147" y="33"/>
                    <a:pt x="161" y="65"/>
                    <a:pt x="185" y="88"/>
                  </a:cubicBezTo>
                  <a:cubicBezTo>
                    <a:pt x="210" y="112"/>
                    <a:pt x="242" y="125"/>
                    <a:pt x="277" y="125"/>
                  </a:cubicBezTo>
                  <a:cubicBezTo>
                    <a:pt x="277" y="125"/>
                    <a:pt x="277" y="125"/>
                    <a:pt x="277" y="125"/>
                  </a:cubicBezTo>
                  <a:cubicBezTo>
                    <a:pt x="277" y="125"/>
                    <a:pt x="277" y="125"/>
                    <a:pt x="277" y="125"/>
                  </a:cubicBezTo>
                  <a:cubicBezTo>
                    <a:pt x="277" y="177"/>
                    <a:pt x="277" y="177"/>
                    <a:pt x="277" y="177"/>
                  </a:cubicBezTo>
                  <a:cubicBezTo>
                    <a:pt x="208" y="177"/>
                    <a:pt x="181" y="157"/>
                    <a:pt x="148" y="125"/>
                  </a:cubicBezTo>
                  <a:cubicBezTo>
                    <a:pt x="115" y="93"/>
                    <a:pt x="94" y="48"/>
                    <a:pt x="94" y="0"/>
                  </a:cubicBezTo>
                  <a:close/>
                  <a:moveTo>
                    <a:pt x="0" y="0"/>
                  </a:moveTo>
                  <a:cubicBezTo>
                    <a:pt x="53" y="0"/>
                    <a:pt x="53" y="0"/>
                    <a:pt x="53" y="0"/>
                  </a:cubicBezTo>
                  <a:cubicBezTo>
                    <a:pt x="53" y="119"/>
                    <a:pt x="154" y="216"/>
                    <a:pt x="277" y="217"/>
                  </a:cubicBezTo>
                  <a:cubicBezTo>
                    <a:pt x="277" y="268"/>
                    <a:pt x="277" y="268"/>
                    <a:pt x="277" y="268"/>
                  </a:cubicBezTo>
                  <a:cubicBezTo>
                    <a:pt x="201" y="268"/>
                    <a:pt x="132" y="238"/>
                    <a:pt x="81" y="189"/>
                  </a:cubicBezTo>
                  <a:cubicBezTo>
                    <a:pt x="31" y="141"/>
                    <a:pt x="0" y="74"/>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42" tIns="44821" rIns="89642" bIns="44821" numCol="1" anchor="t" anchorCtr="0" compatLnSpc="1">
              <a:prstTxWarp prst="textNoShape">
                <a:avLst/>
              </a:prstTxWarp>
            </a:bodyPr>
            <a:lstStyle/>
            <a:p>
              <a:pPr defTabSz="914367">
                <a:defRPr/>
              </a:pPr>
              <a:endParaRPr lang="en-US" sz="1568">
                <a:solidFill>
                  <a:srgbClr val="000000"/>
                </a:solidFill>
                <a:latin typeface="Segoe UI"/>
              </a:endParaRPr>
            </a:p>
          </p:txBody>
        </p:sp>
        <p:sp>
          <p:nvSpPr>
            <p:cNvPr id="463" name="Freeform 17">
              <a:extLst>
                <a:ext uri="{FF2B5EF4-FFF2-40B4-BE49-F238E27FC236}">
                  <a16:creationId xmlns:a16="http://schemas.microsoft.com/office/drawing/2014/main" id="{F78ECB09-4BF6-4DD5-8E10-8FD145904288}"/>
                </a:ext>
              </a:extLst>
            </p:cNvPr>
            <p:cNvSpPr>
              <a:spLocks noEditPoints="1"/>
            </p:cNvSpPr>
            <p:nvPr/>
          </p:nvSpPr>
          <p:spPr bwMode="auto">
            <a:xfrm rot="11700000" flipH="1">
              <a:off x="6322144" y="3489038"/>
              <a:ext cx="186082" cy="179397"/>
            </a:xfrm>
            <a:custGeom>
              <a:avLst/>
              <a:gdLst>
                <a:gd name="T0" fmla="*/ 214 w 277"/>
                <a:gd name="T1" fmla="*/ 60 h 268"/>
                <a:gd name="T2" fmla="*/ 214 w 277"/>
                <a:gd name="T3" fmla="*/ 60 h 268"/>
                <a:gd name="T4" fmla="*/ 214 w 277"/>
                <a:gd name="T5" fmla="*/ 60 h 268"/>
                <a:gd name="T6" fmla="*/ 266 w 277"/>
                <a:gd name="T7" fmla="*/ 10 h 268"/>
                <a:gd name="T8" fmla="*/ 266 w 277"/>
                <a:gd name="T9" fmla="*/ 10 h 268"/>
                <a:gd name="T10" fmla="*/ 266 w 277"/>
                <a:gd name="T11" fmla="*/ 10 h 268"/>
                <a:gd name="T12" fmla="*/ 94 w 277"/>
                <a:gd name="T13" fmla="*/ 0 h 268"/>
                <a:gd name="T14" fmla="*/ 147 w 277"/>
                <a:gd name="T15" fmla="*/ 0 h 268"/>
                <a:gd name="T16" fmla="*/ 185 w 277"/>
                <a:gd name="T17" fmla="*/ 88 h 268"/>
                <a:gd name="T18" fmla="*/ 277 w 277"/>
                <a:gd name="T19" fmla="*/ 125 h 268"/>
                <a:gd name="T20" fmla="*/ 277 w 277"/>
                <a:gd name="T21" fmla="*/ 125 h 268"/>
                <a:gd name="T22" fmla="*/ 277 w 277"/>
                <a:gd name="T23" fmla="*/ 125 h 268"/>
                <a:gd name="T24" fmla="*/ 277 w 277"/>
                <a:gd name="T25" fmla="*/ 177 h 268"/>
                <a:gd name="T26" fmla="*/ 148 w 277"/>
                <a:gd name="T27" fmla="*/ 125 h 268"/>
                <a:gd name="T28" fmla="*/ 94 w 277"/>
                <a:gd name="T29" fmla="*/ 0 h 268"/>
                <a:gd name="T30" fmla="*/ 0 w 277"/>
                <a:gd name="T31" fmla="*/ 0 h 268"/>
                <a:gd name="T32" fmla="*/ 53 w 277"/>
                <a:gd name="T33" fmla="*/ 0 h 268"/>
                <a:gd name="T34" fmla="*/ 277 w 277"/>
                <a:gd name="T35" fmla="*/ 217 h 268"/>
                <a:gd name="T36" fmla="*/ 277 w 277"/>
                <a:gd name="T37" fmla="*/ 268 h 268"/>
                <a:gd name="T38" fmla="*/ 81 w 277"/>
                <a:gd name="T39" fmla="*/ 189 h 268"/>
                <a:gd name="T40" fmla="*/ 0 w 277"/>
                <a:gd name="T4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268">
                  <a:moveTo>
                    <a:pt x="214" y="60"/>
                  </a:moveTo>
                  <a:cubicBezTo>
                    <a:pt x="214" y="60"/>
                    <a:pt x="214" y="60"/>
                    <a:pt x="214" y="60"/>
                  </a:cubicBezTo>
                  <a:cubicBezTo>
                    <a:pt x="214" y="60"/>
                    <a:pt x="214" y="60"/>
                    <a:pt x="214" y="60"/>
                  </a:cubicBezTo>
                  <a:close/>
                  <a:moveTo>
                    <a:pt x="266" y="10"/>
                  </a:moveTo>
                  <a:cubicBezTo>
                    <a:pt x="266" y="10"/>
                    <a:pt x="266" y="10"/>
                    <a:pt x="266" y="10"/>
                  </a:cubicBezTo>
                  <a:cubicBezTo>
                    <a:pt x="266" y="10"/>
                    <a:pt x="266" y="10"/>
                    <a:pt x="266" y="10"/>
                  </a:cubicBezTo>
                  <a:close/>
                  <a:moveTo>
                    <a:pt x="94" y="0"/>
                  </a:moveTo>
                  <a:cubicBezTo>
                    <a:pt x="147" y="0"/>
                    <a:pt x="147" y="0"/>
                    <a:pt x="147" y="0"/>
                  </a:cubicBezTo>
                  <a:cubicBezTo>
                    <a:pt x="147" y="33"/>
                    <a:pt x="161" y="65"/>
                    <a:pt x="185" y="88"/>
                  </a:cubicBezTo>
                  <a:cubicBezTo>
                    <a:pt x="210" y="112"/>
                    <a:pt x="242" y="125"/>
                    <a:pt x="277" y="125"/>
                  </a:cubicBezTo>
                  <a:cubicBezTo>
                    <a:pt x="277" y="125"/>
                    <a:pt x="277" y="125"/>
                    <a:pt x="277" y="125"/>
                  </a:cubicBezTo>
                  <a:cubicBezTo>
                    <a:pt x="277" y="125"/>
                    <a:pt x="277" y="125"/>
                    <a:pt x="277" y="125"/>
                  </a:cubicBezTo>
                  <a:cubicBezTo>
                    <a:pt x="277" y="177"/>
                    <a:pt x="277" y="177"/>
                    <a:pt x="277" y="177"/>
                  </a:cubicBezTo>
                  <a:cubicBezTo>
                    <a:pt x="208" y="177"/>
                    <a:pt x="181" y="157"/>
                    <a:pt x="148" y="125"/>
                  </a:cubicBezTo>
                  <a:cubicBezTo>
                    <a:pt x="115" y="93"/>
                    <a:pt x="94" y="48"/>
                    <a:pt x="94" y="0"/>
                  </a:cubicBezTo>
                  <a:close/>
                  <a:moveTo>
                    <a:pt x="0" y="0"/>
                  </a:moveTo>
                  <a:cubicBezTo>
                    <a:pt x="53" y="0"/>
                    <a:pt x="53" y="0"/>
                    <a:pt x="53" y="0"/>
                  </a:cubicBezTo>
                  <a:cubicBezTo>
                    <a:pt x="53" y="119"/>
                    <a:pt x="154" y="216"/>
                    <a:pt x="277" y="217"/>
                  </a:cubicBezTo>
                  <a:cubicBezTo>
                    <a:pt x="277" y="268"/>
                    <a:pt x="277" y="268"/>
                    <a:pt x="277" y="268"/>
                  </a:cubicBezTo>
                  <a:cubicBezTo>
                    <a:pt x="201" y="268"/>
                    <a:pt x="132" y="238"/>
                    <a:pt x="81" y="189"/>
                  </a:cubicBezTo>
                  <a:cubicBezTo>
                    <a:pt x="31" y="141"/>
                    <a:pt x="0" y="74"/>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914367">
                <a:defRPr/>
              </a:pPr>
              <a:endParaRPr lang="en-US" sz="1568">
                <a:solidFill>
                  <a:srgbClr val="000000"/>
                </a:solidFill>
                <a:latin typeface="Segoe UI"/>
              </a:endParaRPr>
            </a:p>
          </p:txBody>
        </p:sp>
        <p:sp>
          <p:nvSpPr>
            <p:cNvPr id="464" name="Freeform 17">
              <a:extLst>
                <a:ext uri="{FF2B5EF4-FFF2-40B4-BE49-F238E27FC236}">
                  <a16:creationId xmlns:a16="http://schemas.microsoft.com/office/drawing/2014/main" id="{401B6374-77D2-4B3E-8F15-A833990F9B6E}"/>
                </a:ext>
              </a:extLst>
            </p:cNvPr>
            <p:cNvSpPr>
              <a:spLocks noEditPoints="1"/>
            </p:cNvSpPr>
            <p:nvPr/>
          </p:nvSpPr>
          <p:spPr bwMode="auto">
            <a:xfrm rot="11700000" flipH="1">
              <a:off x="5186377" y="3799398"/>
              <a:ext cx="127414" cy="122836"/>
            </a:xfrm>
            <a:custGeom>
              <a:avLst/>
              <a:gdLst>
                <a:gd name="T0" fmla="*/ 214 w 277"/>
                <a:gd name="T1" fmla="*/ 60 h 268"/>
                <a:gd name="T2" fmla="*/ 214 w 277"/>
                <a:gd name="T3" fmla="*/ 60 h 268"/>
                <a:gd name="T4" fmla="*/ 214 w 277"/>
                <a:gd name="T5" fmla="*/ 60 h 268"/>
                <a:gd name="T6" fmla="*/ 266 w 277"/>
                <a:gd name="T7" fmla="*/ 10 h 268"/>
                <a:gd name="T8" fmla="*/ 266 w 277"/>
                <a:gd name="T9" fmla="*/ 10 h 268"/>
                <a:gd name="T10" fmla="*/ 266 w 277"/>
                <a:gd name="T11" fmla="*/ 10 h 268"/>
                <a:gd name="T12" fmla="*/ 94 w 277"/>
                <a:gd name="T13" fmla="*/ 0 h 268"/>
                <a:gd name="T14" fmla="*/ 147 w 277"/>
                <a:gd name="T15" fmla="*/ 0 h 268"/>
                <a:gd name="T16" fmla="*/ 185 w 277"/>
                <a:gd name="T17" fmla="*/ 88 h 268"/>
                <a:gd name="T18" fmla="*/ 277 w 277"/>
                <a:gd name="T19" fmla="*/ 125 h 268"/>
                <a:gd name="T20" fmla="*/ 277 w 277"/>
                <a:gd name="T21" fmla="*/ 125 h 268"/>
                <a:gd name="T22" fmla="*/ 277 w 277"/>
                <a:gd name="T23" fmla="*/ 125 h 268"/>
                <a:gd name="T24" fmla="*/ 277 w 277"/>
                <a:gd name="T25" fmla="*/ 177 h 268"/>
                <a:gd name="T26" fmla="*/ 148 w 277"/>
                <a:gd name="T27" fmla="*/ 125 h 268"/>
                <a:gd name="T28" fmla="*/ 94 w 277"/>
                <a:gd name="T29" fmla="*/ 0 h 268"/>
                <a:gd name="T30" fmla="*/ 0 w 277"/>
                <a:gd name="T31" fmla="*/ 0 h 268"/>
                <a:gd name="T32" fmla="*/ 53 w 277"/>
                <a:gd name="T33" fmla="*/ 0 h 268"/>
                <a:gd name="T34" fmla="*/ 277 w 277"/>
                <a:gd name="T35" fmla="*/ 217 h 268"/>
                <a:gd name="T36" fmla="*/ 277 w 277"/>
                <a:gd name="T37" fmla="*/ 268 h 268"/>
                <a:gd name="T38" fmla="*/ 81 w 277"/>
                <a:gd name="T39" fmla="*/ 189 h 268"/>
                <a:gd name="T40" fmla="*/ 0 w 277"/>
                <a:gd name="T41"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77" h="268">
                  <a:moveTo>
                    <a:pt x="214" y="60"/>
                  </a:moveTo>
                  <a:cubicBezTo>
                    <a:pt x="214" y="60"/>
                    <a:pt x="214" y="60"/>
                    <a:pt x="214" y="60"/>
                  </a:cubicBezTo>
                  <a:cubicBezTo>
                    <a:pt x="214" y="60"/>
                    <a:pt x="214" y="60"/>
                    <a:pt x="214" y="60"/>
                  </a:cubicBezTo>
                  <a:close/>
                  <a:moveTo>
                    <a:pt x="266" y="10"/>
                  </a:moveTo>
                  <a:cubicBezTo>
                    <a:pt x="266" y="10"/>
                    <a:pt x="266" y="10"/>
                    <a:pt x="266" y="10"/>
                  </a:cubicBezTo>
                  <a:cubicBezTo>
                    <a:pt x="266" y="10"/>
                    <a:pt x="266" y="10"/>
                    <a:pt x="266" y="10"/>
                  </a:cubicBezTo>
                  <a:close/>
                  <a:moveTo>
                    <a:pt x="94" y="0"/>
                  </a:moveTo>
                  <a:cubicBezTo>
                    <a:pt x="147" y="0"/>
                    <a:pt x="147" y="0"/>
                    <a:pt x="147" y="0"/>
                  </a:cubicBezTo>
                  <a:cubicBezTo>
                    <a:pt x="147" y="33"/>
                    <a:pt x="161" y="65"/>
                    <a:pt x="185" y="88"/>
                  </a:cubicBezTo>
                  <a:cubicBezTo>
                    <a:pt x="210" y="112"/>
                    <a:pt x="242" y="125"/>
                    <a:pt x="277" y="125"/>
                  </a:cubicBezTo>
                  <a:cubicBezTo>
                    <a:pt x="277" y="125"/>
                    <a:pt x="277" y="125"/>
                    <a:pt x="277" y="125"/>
                  </a:cubicBezTo>
                  <a:cubicBezTo>
                    <a:pt x="277" y="125"/>
                    <a:pt x="277" y="125"/>
                    <a:pt x="277" y="125"/>
                  </a:cubicBezTo>
                  <a:cubicBezTo>
                    <a:pt x="277" y="177"/>
                    <a:pt x="277" y="177"/>
                    <a:pt x="277" y="177"/>
                  </a:cubicBezTo>
                  <a:cubicBezTo>
                    <a:pt x="208" y="177"/>
                    <a:pt x="181" y="157"/>
                    <a:pt x="148" y="125"/>
                  </a:cubicBezTo>
                  <a:cubicBezTo>
                    <a:pt x="115" y="93"/>
                    <a:pt x="94" y="48"/>
                    <a:pt x="94" y="0"/>
                  </a:cubicBezTo>
                  <a:close/>
                  <a:moveTo>
                    <a:pt x="0" y="0"/>
                  </a:moveTo>
                  <a:cubicBezTo>
                    <a:pt x="53" y="0"/>
                    <a:pt x="53" y="0"/>
                    <a:pt x="53" y="0"/>
                  </a:cubicBezTo>
                  <a:cubicBezTo>
                    <a:pt x="53" y="119"/>
                    <a:pt x="154" y="216"/>
                    <a:pt x="277" y="217"/>
                  </a:cubicBezTo>
                  <a:cubicBezTo>
                    <a:pt x="277" y="268"/>
                    <a:pt x="277" y="268"/>
                    <a:pt x="277" y="268"/>
                  </a:cubicBezTo>
                  <a:cubicBezTo>
                    <a:pt x="201" y="268"/>
                    <a:pt x="132" y="238"/>
                    <a:pt x="81" y="189"/>
                  </a:cubicBezTo>
                  <a:cubicBezTo>
                    <a:pt x="31" y="141"/>
                    <a:pt x="0" y="74"/>
                    <a:pt x="0" y="0"/>
                  </a:cubicBezTo>
                  <a:close/>
                </a:path>
              </a:pathLst>
            </a:custGeom>
            <a:solidFill>
              <a:schemeClr val="accent4"/>
            </a:solidFill>
            <a:ln>
              <a:noFill/>
            </a:ln>
          </p:spPr>
          <p:txBody>
            <a:bodyPr vert="horz" wrap="square" lIns="89642" tIns="44821" rIns="89642" bIns="44821" numCol="1" anchor="t" anchorCtr="0" compatLnSpc="1">
              <a:prstTxWarp prst="textNoShape">
                <a:avLst/>
              </a:prstTxWarp>
            </a:bodyPr>
            <a:lstStyle/>
            <a:p>
              <a:pPr defTabSz="914367">
                <a:defRPr/>
              </a:pPr>
              <a:endParaRPr lang="en-US" sz="1568">
                <a:solidFill>
                  <a:srgbClr val="000000"/>
                </a:solidFill>
                <a:latin typeface="Segoe UI"/>
              </a:endParaRPr>
            </a:p>
          </p:txBody>
        </p:sp>
        <p:grpSp>
          <p:nvGrpSpPr>
            <p:cNvPr id="465" name="Group 464">
              <a:extLst>
                <a:ext uri="{FF2B5EF4-FFF2-40B4-BE49-F238E27FC236}">
                  <a16:creationId xmlns:a16="http://schemas.microsoft.com/office/drawing/2014/main" id="{BBE3F736-D5FB-408B-BE0A-50BC849BF095}"/>
                </a:ext>
              </a:extLst>
            </p:cNvPr>
            <p:cNvGrpSpPr/>
            <p:nvPr/>
          </p:nvGrpSpPr>
          <p:grpSpPr>
            <a:xfrm>
              <a:off x="6390703" y="3713588"/>
              <a:ext cx="966560" cy="411101"/>
              <a:chOff x="1504566" y="3097541"/>
              <a:chExt cx="1538342" cy="654290"/>
            </a:xfrm>
          </p:grpSpPr>
          <p:sp>
            <p:nvSpPr>
              <p:cNvPr id="466" name="Rectangle 189">
                <a:extLst>
                  <a:ext uri="{FF2B5EF4-FFF2-40B4-BE49-F238E27FC236}">
                    <a16:creationId xmlns:a16="http://schemas.microsoft.com/office/drawing/2014/main" id="{5215B71C-1FBF-4CAD-AF1E-A46269C63B8F}"/>
                  </a:ext>
                </a:extLst>
              </p:cNvPr>
              <p:cNvSpPr/>
              <p:nvPr/>
            </p:nvSpPr>
            <p:spPr bwMode="auto">
              <a:xfrm>
                <a:off x="2117859" y="349650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67" name="Group 466">
                <a:extLst>
                  <a:ext uri="{FF2B5EF4-FFF2-40B4-BE49-F238E27FC236}">
                    <a16:creationId xmlns:a16="http://schemas.microsoft.com/office/drawing/2014/main" id="{18E1EF2A-8FBC-4431-90AB-0717B346AF36}"/>
                  </a:ext>
                </a:extLst>
              </p:cNvPr>
              <p:cNvGrpSpPr/>
              <p:nvPr/>
            </p:nvGrpSpPr>
            <p:grpSpPr>
              <a:xfrm>
                <a:off x="2624933" y="3183174"/>
                <a:ext cx="417975" cy="553827"/>
                <a:chOff x="2599143" y="3810981"/>
                <a:chExt cx="342799" cy="454219"/>
              </a:xfrm>
            </p:grpSpPr>
            <p:grpSp>
              <p:nvGrpSpPr>
                <p:cNvPr id="486" name="Graphic 176">
                  <a:extLst>
                    <a:ext uri="{FF2B5EF4-FFF2-40B4-BE49-F238E27FC236}">
                      <a16:creationId xmlns:a16="http://schemas.microsoft.com/office/drawing/2014/main" id="{A6000CA5-C49C-4CBE-85CD-CAA62CAA3D20}"/>
                    </a:ext>
                  </a:extLst>
                </p:cNvPr>
                <p:cNvGrpSpPr/>
                <p:nvPr/>
              </p:nvGrpSpPr>
              <p:grpSpPr>
                <a:xfrm flipH="1">
                  <a:off x="2599143" y="3810981"/>
                  <a:ext cx="340943" cy="322889"/>
                  <a:chOff x="2660264" y="3551443"/>
                  <a:chExt cx="340943" cy="322889"/>
                </a:xfrm>
              </p:grpSpPr>
              <p:sp>
                <p:nvSpPr>
                  <p:cNvPr id="488" name="Freeform: Shape 487">
                    <a:extLst>
                      <a:ext uri="{FF2B5EF4-FFF2-40B4-BE49-F238E27FC236}">
                        <a16:creationId xmlns:a16="http://schemas.microsoft.com/office/drawing/2014/main" id="{FFB7164B-320E-44CD-9687-7F1C22EBC093}"/>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defTabSz="914367">
                      <a:defRPr/>
                    </a:pPr>
                    <a:endParaRPr lang="en-US" sz="1765">
                      <a:solidFill>
                        <a:srgbClr val="000000"/>
                      </a:solidFill>
                      <a:latin typeface="Segoe UI"/>
                    </a:endParaRPr>
                  </a:p>
                </p:txBody>
              </p:sp>
              <p:sp>
                <p:nvSpPr>
                  <p:cNvPr id="489" name="Freeform: Shape 488">
                    <a:extLst>
                      <a:ext uri="{FF2B5EF4-FFF2-40B4-BE49-F238E27FC236}">
                        <a16:creationId xmlns:a16="http://schemas.microsoft.com/office/drawing/2014/main" id="{E0A387F3-F5F6-4BB4-BFAB-638445FCC0E1}"/>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defTabSz="914367">
                      <a:defRPr/>
                    </a:pPr>
                    <a:endParaRPr lang="en-US" sz="1765">
                      <a:solidFill>
                        <a:srgbClr val="000000"/>
                      </a:solidFill>
                      <a:latin typeface="Segoe UI"/>
                    </a:endParaRPr>
                  </a:p>
                </p:txBody>
              </p:sp>
              <p:sp>
                <p:nvSpPr>
                  <p:cNvPr id="490" name="Freeform: Shape 489">
                    <a:extLst>
                      <a:ext uri="{FF2B5EF4-FFF2-40B4-BE49-F238E27FC236}">
                        <a16:creationId xmlns:a16="http://schemas.microsoft.com/office/drawing/2014/main" id="{24DEF2EB-1A62-41BB-874F-8D737094629F}"/>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75000"/>
                    </a:schemeClr>
                  </a:solidFill>
                  <a:ln w="13811" cap="flat">
                    <a:noFill/>
                    <a:prstDash val="solid"/>
                    <a:miter/>
                  </a:ln>
                </p:spPr>
                <p:txBody>
                  <a:bodyPr rtlCol="0" anchor="ctr"/>
                  <a:lstStyle/>
                  <a:p>
                    <a:pPr defTabSz="914367">
                      <a:defRPr/>
                    </a:pPr>
                    <a:endParaRPr lang="en-US" sz="1765">
                      <a:solidFill>
                        <a:srgbClr val="000000"/>
                      </a:solidFill>
                      <a:latin typeface="Segoe UI"/>
                    </a:endParaRPr>
                  </a:p>
                </p:txBody>
              </p:sp>
              <p:sp>
                <p:nvSpPr>
                  <p:cNvPr id="491" name="Freeform: Shape 490">
                    <a:extLst>
                      <a:ext uri="{FF2B5EF4-FFF2-40B4-BE49-F238E27FC236}">
                        <a16:creationId xmlns:a16="http://schemas.microsoft.com/office/drawing/2014/main" id="{80E00324-888F-4B81-A50F-BA302233451A}"/>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defTabSz="914367">
                      <a:defRPr/>
                    </a:pPr>
                    <a:endParaRPr lang="en-US" sz="1765">
                      <a:solidFill>
                        <a:srgbClr val="000000"/>
                      </a:solidFill>
                      <a:latin typeface="Segoe UI"/>
                    </a:endParaRPr>
                  </a:p>
                </p:txBody>
              </p:sp>
              <p:sp>
                <p:nvSpPr>
                  <p:cNvPr id="492" name="Freeform: Shape 491">
                    <a:extLst>
                      <a:ext uri="{FF2B5EF4-FFF2-40B4-BE49-F238E27FC236}">
                        <a16:creationId xmlns:a16="http://schemas.microsoft.com/office/drawing/2014/main" id="{442C0628-3E2B-4A8F-A6A5-06CAAF075D5B}"/>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solidFill>
                    <a:schemeClr val="bg1">
                      <a:lumMod val="95000"/>
                    </a:schemeClr>
                  </a:solidFill>
                  <a:ln w="13811" cap="flat">
                    <a:noFill/>
                    <a:prstDash val="solid"/>
                    <a:miter/>
                  </a:ln>
                </p:spPr>
                <p:txBody>
                  <a:bodyPr rtlCol="0" anchor="ctr"/>
                  <a:lstStyle/>
                  <a:p>
                    <a:pPr defTabSz="914367"/>
                    <a:endParaRPr lang="en-US" sz="1765">
                      <a:solidFill>
                        <a:srgbClr val="000000"/>
                      </a:solidFill>
                      <a:latin typeface="Segoe UI"/>
                    </a:endParaRPr>
                  </a:p>
                </p:txBody>
              </p:sp>
              <p:sp>
                <p:nvSpPr>
                  <p:cNvPr id="493" name="Freeform: Shape 492">
                    <a:extLst>
                      <a:ext uri="{FF2B5EF4-FFF2-40B4-BE49-F238E27FC236}">
                        <a16:creationId xmlns:a16="http://schemas.microsoft.com/office/drawing/2014/main" id="{E4001976-9351-44DA-850C-49B8B58B190E}"/>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solidFill>
                    <a:schemeClr val="bg1">
                      <a:lumMod val="95000"/>
                    </a:schemeClr>
                  </a:solidFill>
                  <a:ln w="13811" cap="flat">
                    <a:noFill/>
                    <a:prstDash val="solid"/>
                    <a:miter/>
                  </a:ln>
                </p:spPr>
                <p:txBody>
                  <a:bodyPr rtlCol="0" anchor="ctr"/>
                  <a:lstStyle/>
                  <a:p>
                    <a:pPr defTabSz="914367"/>
                    <a:endParaRPr lang="en-US" sz="1765">
                      <a:solidFill>
                        <a:srgbClr val="000000"/>
                      </a:solidFill>
                      <a:latin typeface="Segoe UI"/>
                    </a:endParaRPr>
                  </a:p>
                </p:txBody>
              </p:sp>
            </p:grpSp>
            <p:sp>
              <p:nvSpPr>
                <p:cNvPr id="487" name="Freeform: Shape 486">
                  <a:extLst>
                    <a:ext uri="{FF2B5EF4-FFF2-40B4-BE49-F238E27FC236}">
                      <a16:creationId xmlns:a16="http://schemas.microsoft.com/office/drawing/2014/main" id="{1B586A94-853F-4351-A682-5AB56857338C}"/>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3811" cap="flat">
                  <a:noFill/>
                  <a:prstDash val="solid"/>
                  <a:miter/>
                </a:ln>
              </p:spPr>
              <p:txBody>
                <a:bodyPr rtlCol="0" anchor="ctr"/>
                <a:lstStyle/>
                <a:p>
                  <a:pPr defTabSz="914367">
                    <a:defRPr/>
                  </a:pPr>
                  <a:endParaRPr lang="en-US" sz="1765">
                    <a:solidFill>
                      <a:srgbClr val="000000"/>
                    </a:solidFill>
                    <a:latin typeface="Segoe UI"/>
                  </a:endParaRPr>
                </a:p>
              </p:txBody>
            </p:sp>
          </p:grpSp>
          <p:sp>
            <p:nvSpPr>
              <p:cNvPr id="468" name="Freeform: Shape 467">
                <a:extLst>
                  <a:ext uri="{FF2B5EF4-FFF2-40B4-BE49-F238E27FC236}">
                    <a16:creationId xmlns:a16="http://schemas.microsoft.com/office/drawing/2014/main" id="{13B073B4-C118-4BCF-82D0-B119ADBD5CC9}"/>
                  </a:ext>
                </a:extLst>
              </p:cNvPr>
              <p:cNvSpPr/>
              <p:nvPr/>
            </p:nvSpPr>
            <p:spPr>
              <a:xfrm flipH="1">
                <a:off x="2593681" y="356727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rgbClr val="BFBFBF"/>
              </a:solidFill>
              <a:ln w="13811" cap="flat">
                <a:noFill/>
                <a:prstDash val="solid"/>
                <a:miter/>
              </a:ln>
              <a:scene3d>
                <a:camera prst="isometricLeftDown">
                  <a:rot lat="1200000" lon="1200000" rev="0"/>
                </a:camera>
                <a:lightRig rig="threePt" dir="t"/>
              </a:scene3d>
            </p:spPr>
            <p:txBody>
              <a:bodyPr rtlCol="0" anchor="ctr"/>
              <a:lstStyle/>
              <a:p>
                <a:pPr defTabSz="914367">
                  <a:defRPr/>
                </a:pPr>
                <a:endParaRPr lang="en-US" sz="1765">
                  <a:solidFill>
                    <a:srgbClr val="000000"/>
                  </a:solidFill>
                  <a:latin typeface="Segoe UI"/>
                </a:endParaRPr>
              </a:p>
            </p:txBody>
          </p:sp>
          <p:grpSp>
            <p:nvGrpSpPr>
              <p:cNvPr id="469" name="Group 468">
                <a:extLst>
                  <a:ext uri="{FF2B5EF4-FFF2-40B4-BE49-F238E27FC236}">
                    <a16:creationId xmlns:a16="http://schemas.microsoft.com/office/drawing/2014/main" id="{0FB198D1-C2CE-4769-BA49-A139B7279097}"/>
                  </a:ext>
                </a:extLst>
              </p:cNvPr>
              <p:cNvGrpSpPr/>
              <p:nvPr/>
            </p:nvGrpSpPr>
            <p:grpSpPr>
              <a:xfrm>
                <a:off x="1504566" y="3097541"/>
                <a:ext cx="733726" cy="560168"/>
                <a:chOff x="1504566" y="3097541"/>
                <a:chExt cx="733726" cy="560168"/>
              </a:xfrm>
            </p:grpSpPr>
            <p:grpSp>
              <p:nvGrpSpPr>
                <p:cNvPr id="470" name="Graphic 653">
                  <a:extLst>
                    <a:ext uri="{FF2B5EF4-FFF2-40B4-BE49-F238E27FC236}">
                      <a16:creationId xmlns:a16="http://schemas.microsoft.com/office/drawing/2014/main" id="{80DA7F6F-0355-422B-A57B-F00FACADB6E2}"/>
                    </a:ext>
                  </a:extLst>
                </p:cNvPr>
                <p:cNvGrpSpPr/>
                <p:nvPr/>
              </p:nvGrpSpPr>
              <p:grpSpPr>
                <a:xfrm>
                  <a:off x="1625096" y="3097541"/>
                  <a:ext cx="105464" cy="241060"/>
                  <a:chOff x="1718244" y="3581870"/>
                  <a:chExt cx="105464" cy="241060"/>
                </a:xfrm>
                <a:solidFill>
                  <a:schemeClr val="accent1"/>
                </a:solidFill>
              </p:grpSpPr>
              <p:sp>
                <p:nvSpPr>
                  <p:cNvPr id="484" name="Freeform: Shape 483">
                    <a:extLst>
                      <a:ext uri="{FF2B5EF4-FFF2-40B4-BE49-F238E27FC236}">
                        <a16:creationId xmlns:a16="http://schemas.microsoft.com/office/drawing/2014/main" id="{00F9236D-2FED-4E69-BC6B-DAE5F431AAEC}"/>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85" name="Freeform: Shape 484">
                    <a:extLst>
                      <a:ext uri="{FF2B5EF4-FFF2-40B4-BE49-F238E27FC236}">
                        <a16:creationId xmlns:a16="http://schemas.microsoft.com/office/drawing/2014/main" id="{5C803CA3-A6A0-444E-ACFB-8E1CC61CC74C}"/>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defTabSz="914367">
                      <a:defRPr/>
                    </a:pPr>
                    <a:endParaRPr lang="en-US" sz="1765">
                      <a:solidFill>
                        <a:srgbClr val="000000"/>
                      </a:solidFill>
                      <a:latin typeface="Segoe UI"/>
                    </a:endParaRPr>
                  </a:p>
                </p:txBody>
              </p:sp>
            </p:grpSp>
            <p:grpSp>
              <p:nvGrpSpPr>
                <p:cNvPr id="471" name="Graphic 653">
                  <a:extLst>
                    <a:ext uri="{FF2B5EF4-FFF2-40B4-BE49-F238E27FC236}">
                      <a16:creationId xmlns:a16="http://schemas.microsoft.com/office/drawing/2014/main" id="{C19DD122-AC33-4EDF-A0B1-F2A06F3EAF26}"/>
                    </a:ext>
                  </a:extLst>
                </p:cNvPr>
                <p:cNvGrpSpPr/>
                <p:nvPr/>
              </p:nvGrpSpPr>
              <p:grpSpPr>
                <a:xfrm>
                  <a:off x="1817944" y="3103567"/>
                  <a:ext cx="105464" cy="241060"/>
                  <a:chOff x="1911092" y="3587896"/>
                  <a:chExt cx="105464" cy="241060"/>
                </a:xfrm>
                <a:solidFill>
                  <a:schemeClr val="accent1"/>
                </a:solidFill>
              </p:grpSpPr>
              <p:sp>
                <p:nvSpPr>
                  <p:cNvPr id="482" name="Freeform: Shape 481">
                    <a:extLst>
                      <a:ext uri="{FF2B5EF4-FFF2-40B4-BE49-F238E27FC236}">
                        <a16:creationId xmlns:a16="http://schemas.microsoft.com/office/drawing/2014/main" id="{6A02669D-E2CB-4E33-B8C0-88A7468733DE}"/>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chemeClr val="tx2"/>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83" name="Freeform: Shape 482">
                    <a:extLst>
                      <a:ext uri="{FF2B5EF4-FFF2-40B4-BE49-F238E27FC236}">
                        <a16:creationId xmlns:a16="http://schemas.microsoft.com/office/drawing/2014/main" id="{EED92300-727B-4D1C-842D-E7E4C9742752}"/>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chemeClr val="accent5"/>
                  </a:solidFill>
                  <a:ln w="14968" cap="flat">
                    <a:noFill/>
                    <a:prstDash val="solid"/>
                    <a:miter/>
                  </a:ln>
                </p:spPr>
                <p:txBody>
                  <a:bodyPr rtlCol="0" anchor="ctr"/>
                  <a:lstStyle/>
                  <a:p>
                    <a:pPr defTabSz="914367">
                      <a:defRPr/>
                    </a:pPr>
                    <a:endParaRPr lang="en-US" sz="1765">
                      <a:solidFill>
                        <a:srgbClr val="000000"/>
                      </a:solidFill>
                      <a:latin typeface="Segoe UI"/>
                    </a:endParaRPr>
                  </a:p>
                </p:txBody>
              </p:sp>
            </p:grpSp>
            <p:grpSp>
              <p:nvGrpSpPr>
                <p:cNvPr id="472" name="Graphic 653">
                  <a:extLst>
                    <a:ext uri="{FF2B5EF4-FFF2-40B4-BE49-F238E27FC236}">
                      <a16:creationId xmlns:a16="http://schemas.microsoft.com/office/drawing/2014/main" id="{B63545BA-5491-4511-9E3B-49ED875443E7}"/>
                    </a:ext>
                  </a:extLst>
                </p:cNvPr>
                <p:cNvGrpSpPr/>
                <p:nvPr/>
              </p:nvGrpSpPr>
              <p:grpSpPr>
                <a:xfrm>
                  <a:off x="2009285" y="3100554"/>
                  <a:ext cx="105464" cy="241060"/>
                  <a:chOff x="2102433" y="3584883"/>
                  <a:chExt cx="105464" cy="241060"/>
                </a:xfrm>
                <a:solidFill>
                  <a:schemeClr val="accent1"/>
                </a:solidFill>
              </p:grpSpPr>
              <p:sp>
                <p:nvSpPr>
                  <p:cNvPr id="480" name="Freeform: Shape 479">
                    <a:extLst>
                      <a:ext uri="{FF2B5EF4-FFF2-40B4-BE49-F238E27FC236}">
                        <a16:creationId xmlns:a16="http://schemas.microsoft.com/office/drawing/2014/main" id="{875982BE-DDB7-46E1-BBBD-402D752D2A3A}"/>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81" name="Freeform: Shape 480">
                    <a:extLst>
                      <a:ext uri="{FF2B5EF4-FFF2-40B4-BE49-F238E27FC236}">
                        <a16:creationId xmlns:a16="http://schemas.microsoft.com/office/drawing/2014/main" id="{47221E4A-734B-4671-81C5-72C683F23B78}"/>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defTabSz="914367">
                      <a:defRPr/>
                    </a:pPr>
                    <a:endParaRPr lang="en-US" sz="1765">
                      <a:solidFill>
                        <a:srgbClr val="000000"/>
                      </a:solidFill>
                      <a:latin typeface="Segoe UI"/>
                    </a:endParaRPr>
                  </a:p>
                </p:txBody>
              </p:sp>
            </p:grpSp>
            <p:sp>
              <p:nvSpPr>
                <p:cNvPr id="473" name="Freeform: Shape 472">
                  <a:extLst>
                    <a:ext uri="{FF2B5EF4-FFF2-40B4-BE49-F238E27FC236}">
                      <a16:creationId xmlns:a16="http://schemas.microsoft.com/office/drawing/2014/main" id="{9000F708-A04F-417B-AB45-47FFB91418C2}"/>
                    </a:ext>
                  </a:extLst>
                </p:cNvPr>
                <p:cNvSpPr/>
                <p:nvPr/>
              </p:nvSpPr>
              <p:spPr>
                <a:xfrm>
                  <a:off x="1504566" y="3347641"/>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bg1">
                    <a:lumMod val="7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4" name="Freeform: Shape 473">
                  <a:extLst>
                    <a:ext uri="{FF2B5EF4-FFF2-40B4-BE49-F238E27FC236}">
                      <a16:creationId xmlns:a16="http://schemas.microsoft.com/office/drawing/2014/main" id="{49CE1BF4-9208-4D0C-9365-655BBF342D52}"/>
                    </a:ext>
                  </a:extLst>
                </p:cNvPr>
                <p:cNvSpPr/>
                <p:nvPr/>
              </p:nvSpPr>
              <p:spPr>
                <a:xfrm>
                  <a:off x="1593457"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5" name="Freeform: Shape 474">
                  <a:extLst>
                    <a:ext uri="{FF2B5EF4-FFF2-40B4-BE49-F238E27FC236}">
                      <a16:creationId xmlns:a16="http://schemas.microsoft.com/office/drawing/2014/main" id="{BF4E648D-5EC9-4BE3-985D-7D290677571C}"/>
                    </a:ext>
                  </a:extLst>
                </p:cNvPr>
                <p:cNvSpPr/>
                <p:nvPr/>
              </p:nvSpPr>
              <p:spPr>
                <a:xfrm>
                  <a:off x="1689881"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6" name="Freeform: Shape 475">
                  <a:extLst>
                    <a:ext uri="{FF2B5EF4-FFF2-40B4-BE49-F238E27FC236}">
                      <a16:creationId xmlns:a16="http://schemas.microsoft.com/office/drawing/2014/main" id="{57805648-FBEB-444A-B764-C2C477C5AE97}"/>
                    </a:ext>
                  </a:extLst>
                </p:cNvPr>
                <p:cNvSpPr/>
                <p:nvPr/>
              </p:nvSpPr>
              <p:spPr>
                <a:xfrm>
                  <a:off x="1787811"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7" name="Freeform: Shape 476">
                  <a:extLst>
                    <a:ext uri="{FF2B5EF4-FFF2-40B4-BE49-F238E27FC236}">
                      <a16:creationId xmlns:a16="http://schemas.microsoft.com/office/drawing/2014/main" id="{DCF0D5E5-EB0E-4F73-932C-E8068C3E7F85}"/>
                    </a:ext>
                  </a:extLst>
                </p:cNvPr>
                <p:cNvSpPr/>
                <p:nvPr/>
              </p:nvSpPr>
              <p:spPr>
                <a:xfrm>
                  <a:off x="1885742"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8" name="Freeform: Shape 477">
                  <a:extLst>
                    <a:ext uri="{FF2B5EF4-FFF2-40B4-BE49-F238E27FC236}">
                      <a16:creationId xmlns:a16="http://schemas.microsoft.com/office/drawing/2014/main" id="{A758FE12-FF52-4103-BDD2-F7A840D8564B}"/>
                    </a:ext>
                  </a:extLst>
                </p:cNvPr>
                <p:cNvSpPr/>
                <p:nvPr/>
              </p:nvSpPr>
              <p:spPr>
                <a:xfrm>
                  <a:off x="1983673"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sp>
              <p:nvSpPr>
                <p:cNvPr id="479" name="Freeform: Shape 478">
                  <a:extLst>
                    <a:ext uri="{FF2B5EF4-FFF2-40B4-BE49-F238E27FC236}">
                      <a16:creationId xmlns:a16="http://schemas.microsoft.com/office/drawing/2014/main" id="{4F992628-784A-42F6-989C-534C89501C3E}"/>
                    </a:ext>
                  </a:extLst>
                </p:cNvPr>
                <p:cNvSpPr/>
                <p:nvPr/>
              </p:nvSpPr>
              <p:spPr>
                <a:xfrm>
                  <a:off x="2087630" y="3346134"/>
                  <a:ext cx="150662" cy="311575"/>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bg1">
                    <a:lumMod val="95000"/>
                  </a:schemeClr>
                </a:solidFill>
                <a:ln w="14968" cap="flat">
                  <a:noFill/>
                  <a:prstDash val="solid"/>
                  <a:miter/>
                </a:ln>
              </p:spPr>
              <p:txBody>
                <a:bodyPr rtlCol="0" anchor="ctr"/>
                <a:lstStyle/>
                <a:p>
                  <a:pPr defTabSz="914367">
                    <a:defRPr/>
                  </a:pPr>
                  <a:endParaRPr lang="en-US" sz="1765">
                    <a:solidFill>
                      <a:srgbClr val="000000"/>
                    </a:solidFill>
                    <a:latin typeface="Segoe UI"/>
                  </a:endParaRPr>
                </a:p>
              </p:txBody>
            </p:sp>
          </p:grpSp>
        </p:grpSp>
        <p:grpSp>
          <p:nvGrpSpPr>
            <p:cNvPr id="499" name="Retail">
              <a:extLst>
                <a:ext uri="{FF2B5EF4-FFF2-40B4-BE49-F238E27FC236}">
                  <a16:creationId xmlns:a16="http://schemas.microsoft.com/office/drawing/2014/main" id="{17A8EE85-7B7E-4E88-A644-62B58C560307}"/>
                </a:ext>
              </a:extLst>
            </p:cNvPr>
            <p:cNvGrpSpPr/>
            <p:nvPr/>
          </p:nvGrpSpPr>
          <p:grpSpPr>
            <a:xfrm>
              <a:off x="5263976" y="3593562"/>
              <a:ext cx="696956" cy="563352"/>
              <a:chOff x="3295016" y="2809216"/>
              <a:chExt cx="975382" cy="788404"/>
            </a:xfrm>
          </p:grpSpPr>
          <p:sp>
            <p:nvSpPr>
              <p:cNvPr id="500" name="Rectangle 499">
                <a:extLst>
                  <a:ext uri="{FF2B5EF4-FFF2-40B4-BE49-F238E27FC236}">
                    <a16:creationId xmlns:a16="http://schemas.microsoft.com/office/drawing/2014/main" id="{E3BC54A1-89E2-4B13-BBAE-9382F339B518}"/>
                  </a:ext>
                </a:extLst>
              </p:cNvPr>
              <p:cNvSpPr/>
              <p:nvPr/>
            </p:nvSpPr>
            <p:spPr bwMode="auto">
              <a:xfrm>
                <a:off x="3318460" y="3473180"/>
                <a:ext cx="240635" cy="1088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pic>
            <p:nvPicPr>
              <p:cNvPr id="501" name="Graphic 500">
                <a:extLst>
                  <a:ext uri="{FF2B5EF4-FFF2-40B4-BE49-F238E27FC236}">
                    <a16:creationId xmlns:a16="http://schemas.microsoft.com/office/drawing/2014/main" id="{DA627D8C-4B8B-4E22-B0E3-C1A446F7820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937221" y="2809216"/>
                <a:ext cx="333177" cy="684864"/>
              </a:xfrm>
              <a:prstGeom prst="rect">
                <a:avLst/>
              </a:prstGeom>
            </p:spPr>
          </p:pic>
          <p:grpSp>
            <p:nvGrpSpPr>
              <p:cNvPr id="502" name="Group 501">
                <a:extLst>
                  <a:ext uri="{FF2B5EF4-FFF2-40B4-BE49-F238E27FC236}">
                    <a16:creationId xmlns:a16="http://schemas.microsoft.com/office/drawing/2014/main" id="{4CD41280-C866-441E-9BDD-3534555BDE75}"/>
                  </a:ext>
                </a:extLst>
              </p:cNvPr>
              <p:cNvGrpSpPr/>
              <p:nvPr/>
            </p:nvGrpSpPr>
            <p:grpSpPr>
              <a:xfrm>
                <a:off x="3669974" y="3056464"/>
                <a:ext cx="329561" cy="464197"/>
                <a:chOff x="3868389" y="3385937"/>
                <a:chExt cx="293037" cy="412753"/>
              </a:xfrm>
            </p:grpSpPr>
            <p:sp>
              <p:nvSpPr>
                <p:cNvPr id="526" name="Rectangle 525">
                  <a:extLst>
                    <a:ext uri="{FF2B5EF4-FFF2-40B4-BE49-F238E27FC236}">
                      <a16:creationId xmlns:a16="http://schemas.microsoft.com/office/drawing/2014/main" id="{969B71C4-1D84-4246-81BF-34CC2EF012AA}"/>
                    </a:ext>
                  </a:extLst>
                </p:cNvPr>
                <p:cNvSpPr/>
                <p:nvPr/>
              </p:nvSpPr>
              <p:spPr bwMode="auto">
                <a:xfrm>
                  <a:off x="3884211" y="3398656"/>
                  <a:ext cx="273940" cy="388170"/>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961"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527" name="Group 21">
                  <a:extLst>
                    <a:ext uri="{FF2B5EF4-FFF2-40B4-BE49-F238E27FC236}">
                      <a16:creationId xmlns:a16="http://schemas.microsoft.com/office/drawing/2014/main" id="{73F60012-50E8-4188-97CF-10E6AB7AA81B}"/>
                    </a:ext>
                  </a:extLst>
                </p:cNvPr>
                <p:cNvGrpSpPr>
                  <a:grpSpLocks noChangeAspect="1"/>
                </p:cNvGrpSpPr>
                <p:nvPr/>
              </p:nvGrpSpPr>
              <p:grpSpPr bwMode="auto">
                <a:xfrm>
                  <a:off x="3868389" y="3385937"/>
                  <a:ext cx="293037" cy="412753"/>
                  <a:chOff x="2437" y="818"/>
                  <a:chExt cx="164" cy="231"/>
                </a:xfrm>
                <a:solidFill>
                  <a:schemeClr val="tx1"/>
                </a:solidFill>
              </p:grpSpPr>
              <p:sp>
                <p:nvSpPr>
                  <p:cNvPr id="528" name="Freeform 22">
                    <a:extLst>
                      <a:ext uri="{FF2B5EF4-FFF2-40B4-BE49-F238E27FC236}">
                        <a16:creationId xmlns:a16="http://schemas.microsoft.com/office/drawing/2014/main" id="{17CC062A-2CFB-451F-A7EC-2750C347A6B7}"/>
                      </a:ext>
                    </a:extLst>
                  </p:cNvPr>
                  <p:cNvSpPr>
                    <a:spLocks/>
                  </p:cNvSpPr>
                  <p:nvPr/>
                </p:nvSpPr>
                <p:spPr bwMode="auto">
                  <a:xfrm>
                    <a:off x="2556" y="949"/>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3C3C41"/>
                      </a:solidFill>
                      <a:latin typeface="Segoe UI"/>
                    </a:endParaRPr>
                  </a:p>
                </p:txBody>
              </p:sp>
              <p:sp>
                <p:nvSpPr>
                  <p:cNvPr id="529" name="Freeform 23">
                    <a:extLst>
                      <a:ext uri="{FF2B5EF4-FFF2-40B4-BE49-F238E27FC236}">
                        <a16:creationId xmlns:a16="http://schemas.microsoft.com/office/drawing/2014/main" id="{A5FAF2B4-C895-4EA4-8056-4FD894DFFC96}"/>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568" kern="0">
                      <a:solidFill>
                        <a:srgbClr val="3C3C41"/>
                      </a:solidFill>
                      <a:latin typeface="Segoe UI"/>
                    </a:endParaRPr>
                  </a:p>
                </p:txBody>
              </p:sp>
            </p:grpSp>
          </p:grpSp>
          <p:pic>
            <p:nvPicPr>
              <p:cNvPr id="503" name="Graphic 502">
                <a:extLst>
                  <a:ext uri="{FF2B5EF4-FFF2-40B4-BE49-F238E27FC236}">
                    <a16:creationId xmlns:a16="http://schemas.microsoft.com/office/drawing/2014/main" id="{1F3DE6C6-5DAF-4FEE-AE61-D01C2F7F559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553692" y="3234363"/>
                <a:ext cx="184715" cy="307859"/>
              </a:xfrm>
              <a:prstGeom prst="rect">
                <a:avLst/>
              </a:prstGeom>
            </p:spPr>
          </p:pic>
          <p:grpSp>
            <p:nvGrpSpPr>
              <p:cNvPr id="504" name="Group 188">
                <a:extLst>
                  <a:ext uri="{FF2B5EF4-FFF2-40B4-BE49-F238E27FC236}">
                    <a16:creationId xmlns:a16="http://schemas.microsoft.com/office/drawing/2014/main" id="{BA100D7B-5561-4886-9C23-FFA0B384823A}"/>
                  </a:ext>
                </a:extLst>
              </p:cNvPr>
              <p:cNvGrpSpPr>
                <a:grpSpLocks noChangeAspect="1"/>
              </p:cNvGrpSpPr>
              <p:nvPr/>
            </p:nvGrpSpPr>
            <p:grpSpPr bwMode="auto">
              <a:xfrm>
                <a:off x="3295016" y="3302505"/>
                <a:ext cx="286471" cy="295115"/>
                <a:chOff x="4156" y="2737"/>
                <a:chExt cx="232" cy="239"/>
              </a:xfrm>
              <a:solidFill>
                <a:schemeClr val="tx2"/>
              </a:solidFill>
            </p:grpSpPr>
            <p:sp>
              <p:nvSpPr>
                <p:cNvPr id="505" name="Freeform 189">
                  <a:extLst>
                    <a:ext uri="{FF2B5EF4-FFF2-40B4-BE49-F238E27FC236}">
                      <a16:creationId xmlns:a16="http://schemas.microsoft.com/office/drawing/2014/main" id="{E5FB6DDC-7320-42CA-8693-C566F5F24066}"/>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06" name="Freeform 190">
                  <a:extLst>
                    <a:ext uri="{FF2B5EF4-FFF2-40B4-BE49-F238E27FC236}">
                      <a16:creationId xmlns:a16="http://schemas.microsoft.com/office/drawing/2014/main" id="{89316F5C-5D74-4DBB-AC2B-782620953BF8}"/>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07" name="Freeform 191">
                  <a:extLst>
                    <a:ext uri="{FF2B5EF4-FFF2-40B4-BE49-F238E27FC236}">
                      <a16:creationId xmlns:a16="http://schemas.microsoft.com/office/drawing/2014/main" id="{51D969D4-997C-4226-AF9A-27B6A02C7140}"/>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08" name="Freeform 192">
                  <a:extLst>
                    <a:ext uri="{FF2B5EF4-FFF2-40B4-BE49-F238E27FC236}">
                      <a16:creationId xmlns:a16="http://schemas.microsoft.com/office/drawing/2014/main" id="{01DAD744-3044-43C9-ADA5-85888CFA536C}"/>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09" name="Freeform 193">
                  <a:extLst>
                    <a:ext uri="{FF2B5EF4-FFF2-40B4-BE49-F238E27FC236}">
                      <a16:creationId xmlns:a16="http://schemas.microsoft.com/office/drawing/2014/main" id="{282A90F5-2C78-44CC-A4AB-88A5AE22ABAA}"/>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0" name="Freeform 194">
                  <a:extLst>
                    <a:ext uri="{FF2B5EF4-FFF2-40B4-BE49-F238E27FC236}">
                      <a16:creationId xmlns:a16="http://schemas.microsoft.com/office/drawing/2014/main" id="{0D174E45-10B6-4F0E-96CF-B637E4070297}"/>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1" name="Freeform 195">
                  <a:extLst>
                    <a:ext uri="{FF2B5EF4-FFF2-40B4-BE49-F238E27FC236}">
                      <a16:creationId xmlns:a16="http://schemas.microsoft.com/office/drawing/2014/main" id="{1EFB5E02-94CC-4484-B4B3-01E307E32843}"/>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2" name="Freeform 196">
                  <a:extLst>
                    <a:ext uri="{FF2B5EF4-FFF2-40B4-BE49-F238E27FC236}">
                      <a16:creationId xmlns:a16="http://schemas.microsoft.com/office/drawing/2014/main" id="{361DBC9F-3CFF-47D8-82C9-7BEB8A6E5A42}"/>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3" name="Freeform 197">
                  <a:extLst>
                    <a:ext uri="{FF2B5EF4-FFF2-40B4-BE49-F238E27FC236}">
                      <a16:creationId xmlns:a16="http://schemas.microsoft.com/office/drawing/2014/main" id="{8064D9DB-163F-48B0-B6B9-E3BDF4229C6E}"/>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4" name="Freeform 198">
                  <a:extLst>
                    <a:ext uri="{FF2B5EF4-FFF2-40B4-BE49-F238E27FC236}">
                      <a16:creationId xmlns:a16="http://schemas.microsoft.com/office/drawing/2014/main" id="{9BC8A21E-0E7B-42EA-9CC1-32D0B04CE888}"/>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5" name="Freeform 199">
                  <a:extLst>
                    <a:ext uri="{FF2B5EF4-FFF2-40B4-BE49-F238E27FC236}">
                      <a16:creationId xmlns:a16="http://schemas.microsoft.com/office/drawing/2014/main" id="{FC4CCFD0-55BE-43A3-B76F-7118826C99A1}"/>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6" name="Freeform 200">
                  <a:extLst>
                    <a:ext uri="{FF2B5EF4-FFF2-40B4-BE49-F238E27FC236}">
                      <a16:creationId xmlns:a16="http://schemas.microsoft.com/office/drawing/2014/main" id="{2FE484AB-59D4-493E-93E0-21EF2438F631}"/>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7" name="Freeform 201">
                  <a:extLst>
                    <a:ext uri="{FF2B5EF4-FFF2-40B4-BE49-F238E27FC236}">
                      <a16:creationId xmlns:a16="http://schemas.microsoft.com/office/drawing/2014/main" id="{EEFAAC72-D63C-45E5-8543-870C36B757B7}"/>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8" name="Freeform 202">
                  <a:extLst>
                    <a:ext uri="{FF2B5EF4-FFF2-40B4-BE49-F238E27FC236}">
                      <a16:creationId xmlns:a16="http://schemas.microsoft.com/office/drawing/2014/main" id="{9B8FBCB0-7417-4686-86B3-B7BB4ABECF3A}"/>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19" name="Freeform 203">
                  <a:extLst>
                    <a:ext uri="{FF2B5EF4-FFF2-40B4-BE49-F238E27FC236}">
                      <a16:creationId xmlns:a16="http://schemas.microsoft.com/office/drawing/2014/main" id="{8EA70892-5092-40AD-93BD-F9D90147BA1D}"/>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0" name="Freeform 204">
                  <a:extLst>
                    <a:ext uri="{FF2B5EF4-FFF2-40B4-BE49-F238E27FC236}">
                      <a16:creationId xmlns:a16="http://schemas.microsoft.com/office/drawing/2014/main" id="{4BE29FB9-1731-42F6-B8C2-3641C6179BFC}"/>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1" name="Freeform 205">
                  <a:extLst>
                    <a:ext uri="{FF2B5EF4-FFF2-40B4-BE49-F238E27FC236}">
                      <a16:creationId xmlns:a16="http://schemas.microsoft.com/office/drawing/2014/main" id="{08ECF538-B2AA-49B3-957E-39D119AB8CFC}"/>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2" name="Freeform 206">
                  <a:extLst>
                    <a:ext uri="{FF2B5EF4-FFF2-40B4-BE49-F238E27FC236}">
                      <a16:creationId xmlns:a16="http://schemas.microsoft.com/office/drawing/2014/main" id="{98E26BF5-DCFE-41F2-802A-9D84569E107F}"/>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3" name="Freeform 207">
                  <a:extLst>
                    <a:ext uri="{FF2B5EF4-FFF2-40B4-BE49-F238E27FC236}">
                      <a16:creationId xmlns:a16="http://schemas.microsoft.com/office/drawing/2014/main" id="{8F522ABA-E673-4945-BFF8-071D7526FB9C}"/>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4" name="Freeform 208">
                  <a:extLst>
                    <a:ext uri="{FF2B5EF4-FFF2-40B4-BE49-F238E27FC236}">
                      <a16:creationId xmlns:a16="http://schemas.microsoft.com/office/drawing/2014/main" id="{B8F53F2C-A35C-41DB-B82A-7BD12C3AFA43}"/>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sp>
              <p:nvSpPr>
                <p:cNvPr id="525" name="Freeform 209">
                  <a:extLst>
                    <a:ext uri="{FF2B5EF4-FFF2-40B4-BE49-F238E27FC236}">
                      <a16:creationId xmlns:a16="http://schemas.microsoft.com/office/drawing/2014/main" id="{A300329E-D9C5-4E46-94C1-85BCEAAB07F2}"/>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bodyPr>
                <a:lstStyle/>
                <a:p>
                  <a:pPr defTabSz="914367">
                    <a:defRPr/>
                  </a:pPr>
                  <a:endParaRPr lang="en-US" sz="1568">
                    <a:solidFill>
                      <a:srgbClr val="3C3C41"/>
                    </a:solidFill>
                    <a:latin typeface="Segoe UI"/>
                  </a:endParaRPr>
                </a:p>
              </p:txBody>
            </p:sp>
          </p:grpSp>
        </p:grpSp>
        <p:grpSp>
          <p:nvGrpSpPr>
            <p:cNvPr id="530" name="Graphic 56">
              <a:extLst>
                <a:ext uri="{FF2B5EF4-FFF2-40B4-BE49-F238E27FC236}">
                  <a16:creationId xmlns:a16="http://schemas.microsoft.com/office/drawing/2014/main" id="{01BD9BB3-31DA-4E45-991E-07D307F61756}"/>
                </a:ext>
              </a:extLst>
            </p:cNvPr>
            <p:cNvGrpSpPr/>
            <p:nvPr/>
          </p:nvGrpSpPr>
          <p:grpSpPr>
            <a:xfrm flipH="1">
              <a:off x="6189131" y="4106173"/>
              <a:ext cx="309865" cy="177866"/>
              <a:chOff x="9027932" y="2477350"/>
              <a:chExt cx="791527" cy="454346"/>
            </a:xfrm>
            <a:solidFill>
              <a:srgbClr val="50E6FF"/>
            </a:solidFill>
          </p:grpSpPr>
          <p:sp>
            <p:nvSpPr>
              <p:cNvPr id="531" name="Freeform: Shape 530">
                <a:extLst>
                  <a:ext uri="{FF2B5EF4-FFF2-40B4-BE49-F238E27FC236}">
                    <a16:creationId xmlns:a16="http://schemas.microsoft.com/office/drawing/2014/main" id="{D6A274A0-F046-4586-9659-4A50D4540DD2}"/>
                  </a:ext>
                </a:extLst>
              </p:cNvPr>
              <p:cNvSpPr/>
              <p:nvPr/>
            </p:nvSpPr>
            <p:spPr>
              <a:xfrm>
                <a:off x="9027932" y="2477350"/>
                <a:ext cx="581024" cy="400049"/>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bg1">
                  <a:lumMod val="95000"/>
                </a:schemeClr>
              </a:solidFill>
              <a:ln w="9525" cap="flat">
                <a:noFill/>
                <a:prstDash val="solid"/>
                <a:miter/>
              </a:ln>
            </p:spPr>
            <p:txBody>
              <a:bodyPr rtlCol="0" anchor="ctr"/>
              <a:lstStyle/>
              <a:p>
                <a:pPr defTabSz="914367">
                  <a:defRPr/>
                </a:pPr>
                <a:endParaRPr lang="en-US" sz="1765">
                  <a:solidFill>
                    <a:srgbClr val="000000"/>
                  </a:solidFill>
                  <a:latin typeface="Segoe UI"/>
                </a:endParaRPr>
              </a:p>
            </p:txBody>
          </p:sp>
          <p:sp>
            <p:nvSpPr>
              <p:cNvPr id="532" name="Freeform: Shape 531">
                <a:extLst>
                  <a:ext uri="{FF2B5EF4-FFF2-40B4-BE49-F238E27FC236}">
                    <a16:creationId xmlns:a16="http://schemas.microsoft.com/office/drawing/2014/main" id="{315F6B7E-6855-4952-81B7-04E4AA135685}"/>
                  </a:ext>
                </a:extLst>
              </p:cNvPr>
              <p:cNvSpPr/>
              <p:nvPr/>
            </p:nvSpPr>
            <p:spPr>
              <a:xfrm>
                <a:off x="9093655" y="2836444"/>
                <a:ext cx="95249"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14367">
                  <a:defRPr/>
                </a:pPr>
                <a:endParaRPr lang="en-US" sz="1765">
                  <a:solidFill>
                    <a:srgbClr val="000000"/>
                  </a:solidFill>
                  <a:latin typeface="Segoe UI"/>
                </a:endParaRPr>
              </a:p>
            </p:txBody>
          </p:sp>
          <p:sp>
            <p:nvSpPr>
              <p:cNvPr id="533" name="Freeform: Shape 532">
                <a:extLst>
                  <a:ext uri="{FF2B5EF4-FFF2-40B4-BE49-F238E27FC236}">
                    <a16:creationId xmlns:a16="http://schemas.microsoft.com/office/drawing/2014/main" id="{C477F041-1A2C-4D6B-8566-4A7893A650EF}"/>
                  </a:ext>
                </a:extLst>
              </p:cNvPr>
              <p:cNvSpPr/>
              <p:nvPr/>
            </p:nvSpPr>
            <p:spPr>
              <a:xfrm>
                <a:off x="9609909" y="2553554"/>
                <a:ext cx="209550"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bg1">
                  <a:lumMod val="95000"/>
                </a:schemeClr>
              </a:solidFill>
              <a:ln w="9525" cap="flat">
                <a:noFill/>
                <a:prstDash val="solid"/>
                <a:miter/>
              </a:ln>
            </p:spPr>
            <p:txBody>
              <a:bodyPr rtlCol="0" anchor="ctr"/>
              <a:lstStyle/>
              <a:p>
                <a:pPr defTabSz="914367">
                  <a:defRPr/>
                </a:pPr>
                <a:endParaRPr lang="en-US" sz="1765">
                  <a:solidFill>
                    <a:srgbClr val="000000"/>
                  </a:solidFill>
                  <a:latin typeface="Segoe UI"/>
                </a:endParaRPr>
              </a:p>
            </p:txBody>
          </p:sp>
          <p:sp>
            <p:nvSpPr>
              <p:cNvPr id="534" name="Freeform: Shape 533">
                <a:extLst>
                  <a:ext uri="{FF2B5EF4-FFF2-40B4-BE49-F238E27FC236}">
                    <a16:creationId xmlns:a16="http://schemas.microsoft.com/office/drawing/2014/main" id="{43739DC2-DA8F-4A78-85A8-04C8524A834B}"/>
                  </a:ext>
                </a:extLst>
              </p:cNvPr>
              <p:cNvSpPr/>
              <p:nvPr/>
            </p:nvSpPr>
            <p:spPr>
              <a:xfrm>
                <a:off x="9665154" y="2836446"/>
                <a:ext cx="95249"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defTabSz="914367">
                  <a:defRPr/>
                </a:pPr>
                <a:endParaRPr lang="en-US" sz="1765">
                  <a:solidFill>
                    <a:srgbClr val="000000"/>
                  </a:solidFill>
                  <a:latin typeface="Segoe UI"/>
                </a:endParaRPr>
              </a:p>
            </p:txBody>
          </p:sp>
        </p:grpSp>
        <p:grpSp>
          <p:nvGrpSpPr>
            <p:cNvPr id="535" name="Group 4">
              <a:extLst>
                <a:ext uri="{FF2B5EF4-FFF2-40B4-BE49-F238E27FC236}">
                  <a16:creationId xmlns:a16="http://schemas.microsoft.com/office/drawing/2014/main" id="{A7EFA1C8-8C17-4C19-9873-2A77CDA19C86}"/>
                </a:ext>
              </a:extLst>
            </p:cNvPr>
            <p:cNvGrpSpPr>
              <a:grpSpLocks noChangeAspect="1"/>
            </p:cNvGrpSpPr>
            <p:nvPr/>
          </p:nvGrpSpPr>
          <p:grpSpPr bwMode="auto">
            <a:xfrm flipH="1">
              <a:off x="6889536" y="4044253"/>
              <a:ext cx="258462" cy="202315"/>
              <a:chOff x="1527" y="2148"/>
              <a:chExt cx="290" cy="227"/>
            </a:xfrm>
            <a:solidFill>
              <a:schemeClr val="accent5"/>
            </a:solidFill>
          </p:grpSpPr>
          <p:sp>
            <p:nvSpPr>
              <p:cNvPr id="536" name="Freeform 5">
                <a:extLst>
                  <a:ext uri="{FF2B5EF4-FFF2-40B4-BE49-F238E27FC236}">
                    <a16:creationId xmlns:a16="http://schemas.microsoft.com/office/drawing/2014/main" id="{B91FA666-5695-42BA-8F5D-C2D79CF86F02}"/>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37" name="Freeform 6">
                <a:extLst>
                  <a:ext uri="{FF2B5EF4-FFF2-40B4-BE49-F238E27FC236}">
                    <a16:creationId xmlns:a16="http://schemas.microsoft.com/office/drawing/2014/main" id="{7BC021B9-7115-4F32-A601-7DED983AB35E}"/>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38" name="Freeform 7">
                <a:extLst>
                  <a:ext uri="{FF2B5EF4-FFF2-40B4-BE49-F238E27FC236}">
                    <a16:creationId xmlns:a16="http://schemas.microsoft.com/office/drawing/2014/main" id="{9220839A-D434-473E-992D-49730B51359A}"/>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39" name="Freeform 8">
                <a:extLst>
                  <a:ext uri="{FF2B5EF4-FFF2-40B4-BE49-F238E27FC236}">
                    <a16:creationId xmlns:a16="http://schemas.microsoft.com/office/drawing/2014/main" id="{1CA703A4-4E40-4B5B-ACD0-A15656F85C63}"/>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0" name="Freeform 9">
                <a:extLst>
                  <a:ext uri="{FF2B5EF4-FFF2-40B4-BE49-F238E27FC236}">
                    <a16:creationId xmlns:a16="http://schemas.microsoft.com/office/drawing/2014/main" id="{F8B148B2-35E0-4E35-9ACD-FEDAA1E36DDB}"/>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1" name="Freeform 10">
                <a:extLst>
                  <a:ext uri="{FF2B5EF4-FFF2-40B4-BE49-F238E27FC236}">
                    <a16:creationId xmlns:a16="http://schemas.microsoft.com/office/drawing/2014/main" id="{90E55808-8E94-498E-91F7-88323903DF09}"/>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2" name="Freeform 11">
                <a:extLst>
                  <a:ext uri="{FF2B5EF4-FFF2-40B4-BE49-F238E27FC236}">
                    <a16:creationId xmlns:a16="http://schemas.microsoft.com/office/drawing/2014/main" id="{1BF00792-BC17-4A1E-9A7C-A2708DE1AE6C}"/>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3" name="Freeform 12">
                <a:extLst>
                  <a:ext uri="{FF2B5EF4-FFF2-40B4-BE49-F238E27FC236}">
                    <a16:creationId xmlns:a16="http://schemas.microsoft.com/office/drawing/2014/main" id="{B3B8DA25-F089-4BB7-B4FF-EEDEAF749358}"/>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4" name="Freeform 13">
                <a:extLst>
                  <a:ext uri="{FF2B5EF4-FFF2-40B4-BE49-F238E27FC236}">
                    <a16:creationId xmlns:a16="http://schemas.microsoft.com/office/drawing/2014/main" id="{E0C5FDBC-1602-4CF8-9BA5-D2B8B6B25B0A}"/>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5" name="Freeform 14">
                <a:extLst>
                  <a:ext uri="{FF2B5EF4-FFF2-40B4-BE49-F238E27FC236}">
                    <a16:creationId xmlns:a16="http://schemas.microsoft.com/office/drawing/2014/main" id="{6C399400-29AE-4254-A57D-D0D2597107A1}"/>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6" name="Freeform 15">
                <a:extLst>
                  <a:ext uri="{FF2B5EF4-FFF2-40B4-BE49-F238E27FC236}">
                    <a16:creationId xmlns:a16="http://schemas.microsoft.com/office/drawing/2014/main" id="{6EA8C012-92CD-4F12-B85A-C84652868B2E}"/>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7" name="Freeform 16">
                <a:extLst>
                  <a:ext uri="{FF2B5EF4-FFF2-40B4-BE49-F238E27FC236}">
                    <a16:creationId xmlns:a16="http://schemas.microsoft.com/office/drawing/2014/main" id="{BAF774EC-688A-4A90-BE92-4ECC266EC5C1}"/>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8" name="Freeform 17">
                <a:extLst>
                  <a:ext uri="{FF2B5EF4-FFF2-40B4-BE49-F238E27FC236}">
                    <a16:creationId xmlns:a16="http://schemas.microsoft.com/office/drawing/2014/main" id="{D39824C4-7E86-4792-BD86-8BDD0D39015F}"/>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49" name="Freeform 18">
                <a:extLst>
                  <a:ext uri="{FF2B5EF4-FFF2-40B4-BE49-F238E27FC236}">
                    <a16:creationId xmlns:a16="http://schemas.microsoft.com/office/drawing/2014/main" id="{74099B36-0692-4615-B0FF-A94A5D0B4D2D}"/>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550" name="Freeform 19">
                <a:extLst>
                  <a:ext uri="{FF2B5EF4-FFF2-40B4-BE49-F238E27FC236}">
                    <a16:creationId xmlns:a16="http://schemas.microsoft.com/office/drawing/2014/main" id="{4FF6DE54-828E-4313-8344-128159B24A02}"/>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grpSp>
          <p:nvGrpSpPr>
            <p:cNvPr id="551" name="Group 133">
              <a:extLst>
                <a:ext uri="{FF2B5EF4-FFF2-40B4-BE49-F238E27FC236}">
                  <a16:creationId xmlns:a16="http://schemas.microsoft.com/office/drawing/2014/main" id="{CCC722F3-588D-480B-B5A8-1AC51B5E0C12}"/>
                </a:ext>
              </a:extLst>
            </p:cNvPr>
            <p:cNvGrpSpPr>
              <a:grpSpLocks noChangeAspect="1"/>
            </p:cNvGrpSpPr>
            <p:nvPr/>
          </p:nvGrpSpPr>
          <p:grpSpPr bwMode="auto">
            <a:xfrm flipH="1">
              <a:off x="5740435" y="4128121"/>
              <a:ext cx="186130" cy="118447"/>
              <a:chOff x="6740" y="1489"/>
              <a:chExt cx="264" cy="168"/>
            </a:xfrm>
            <a:solidFill>
              <a:schemeClr val="tx2"/>
            </a:solidFill>
          </p:grpSpPr>
          <p:sp>
            <p:nvSpPr>
              <p:cNvPr id="552" name="Freeform 134">
                <a:extLst>
                  <a:ext uri="{FF2B5EF4-FFF2-40B4-BE49-F238E27FC236}">
                    <a16:creationId xmlns:a16="http://schemas.microsoft.com/office/drawing/2014/main" id="{9527B376-862C-4ED1-8C22-3D10A9659D01}"/>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553" name="Freeform 135">
                <a:extLst>
                  <a:ext uri="{FF2B5EF4-FFF2-40B4-BE49-F238E27FC236}">
                    <a16:creationId xmlns:a16="http://schemas.microsoft.com/office/drawing/2014/main" id="{CBEDB5AA-5EB7-4BD1-8CA7-C4BAB85DA85C}"/>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554" name="Freeform 136">
                <a:extLst>
                  <a:ext uri="{FF2B5EF4-FFF2-40B4-BE49-F238E27FC236}">
                    <a16:creationId xmlns:a16="http://schemas.microsoft.com/office/drawing/2014/main" id="{75C65F0A-30CA-4F05-86E1-83D6D614DB43}"/>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555" name="Freeform 137">
                <a:extLst>
                  <a:ext uri="{FF2B5EF4-FFF2-40B4-BE49-F238E27FC236}">
                    <a16:creationId xmlns:a16="http://schemas.microsoft.com/office/drawing/2014/main" id="{6B6DC77E-2E5B-4A88-BF67-AF03C7492973}"/>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556" name="Freeform 138">
                <a:extLst>
                  <a:ext uri="{FF2B5EF4-FFF2-40B4-BE49-F238E27FC236}">
                    <a16:creationId xmlns:a16="http://schemas.microsoft.com/office/drawing/2014/main" id="{A7179D16-68C8-4895-8224-8C56DBC6B01E}"/>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grpSp>
        <p:sp>
          <p:nvSpPr>
            <p:cNvPr id="3" name="Rectangle 2">
              <a:extLst>
                <a:ext uri="{FF2B5EF4-FFF2-40B4-BE49-F238E27FC236}">
                  <a16:creationId xmlns:a16="http://schemas.microsoft.com/office/drawing/2014/main" id="{EB63376C-41F9-4BC3-A481-59FF673E3EF7}"/>
                </a:ext>
              </a:extLst>
            </p:cNvPr>
            <p:cNvSpPr/>
            <p:nvPr/>
          </p:nvSpPr>
          <p:spPr bwMode="auto">
            <a:xfrm>
              <a:off x="5988939" y="3878300"/>
              <a:ext cx="391707" cy="200263"/>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494" name="Group 4">
              <a:extLst>
                <a:ext uri="{FF2B5EF4-FFF2-40B4-BE49-F238E27FC236}">
                  <a16:creationId xmlns:a16="http://schemas.microsoft.com/office/drawing/2014/main" id="{543D7BE3-71B7-49D3-BBED-349DFDE1DF13}"/>
                </a:ext>
              </a:extLst>
            </p:cNvPr>
            <p:cNvGrpSpPr>
              <a:grpSpLocks noChangeAspect="1"/>
            </p:cNvGrpSpPr>
            <p:nvPr/>
          </p:nvGrpSpPr>
          <p:grpSpPr bwMode="auto">
            <a:xfrm>
              <a:off x="5961040" y="3780375"/>
              <a:ext cx="443915" cy="295944"/>
              <a:chOff x="689" y="861"/>
              <a:chExt cx="216" cy="144"/>
            </a:xfrm>
            <a:solidFill>
              <a:schemeClr val="tx2"/>
            </a:solidFill>
          </p:grpSpPr>
          <p:sp>
            <p:nvSpPr>
              <p:cNvPr id="495" name="Freeform 5">
                <a:extLst>
                  <a:ext uri="{FF2B5EF4-FFF2-40B4-BE49-F238E27FC236}">
                    <a16:creationId xmlns:a16="http://schemas.microsoft.com/office/drawing/2014/main" id="{75C2AD55-CF63-404C-9A78-2623BE359693}"/>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496" name="Freeform 6">
                <a:extLst>
                  <a:ext uri="{FF2B5EF4-FFF2-40B4-BE49-F238E27FC236}">
                    <a16:creationId xmlns:a16="http://schemas.microsoft.com/office/drawing/2014/main" id="{4C09E744-DCB2-493B-AB0A-BDB2AD2138E9}"/>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497" name="Freeform 7">
                <a:extLst>
                  <a:ext uri="{FF2B5EF4-FFF2-40B4-BE49-F238E27FC236}">
                    <a16:creationId xmlns:a16="http://schemas.microsoft.com/office/drawing/2014/main" id="{37658D4E-59E6-4D20-BCD7-C9D6F8270B14}"/>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sp>
            <p:nvSpPr>
              <p:cNvPr id="498" name="Freeform 8">
                <a:extLst>
                  <a:ext uri="{FF2B5EF4-FFF2-40B4-BE49-F238E27FC236}">
                    <a16:creationId xmlns:a16="http://schemas.microsoft.com/office/drawing/2014/main" id="{1438A6D3-2633-4576-B2B3-6F92D9949A2F}"/>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defTabSz="896386">
                  <a:defRPr/>
                </a:pPr>
                <a:endParaRPr lang="en-US" sz="1765" kern="0">
                  <a:solidFill>
                    <a:srgbClr val="3C3C41"/>
                  </a:solidFill>
                  <a:latin typeface="Segoe UI"/>
                </a:endParaRPr>
              </a:p>
            </p:txBody>
          </p:sp>
        </p:grpSp>
        <p:sp>
          <p:nvSpPr>
            <p:cNvPr id="562" name="Freeform 7">
              <a:extLst>
                <a:ext uri="{FF2B5EF4-FFF2-40B4-BE49-F238E27FC236}">
                  <a16:creationId xmlns:a16="http://schemas.microsoft.com/office/drawing/2014/main" id="{D094F088-F5ED-4D76-980A-B6868E17785C}"/>
                </a:ext>
              </a:extLst>
            </p:cNvPr>
            <p:cNvSpPr>
              <a:spLocks/>
            </p:cNvSpPr>
            <p:nvPr/>
          </p:nvSpPr>
          <p:spPr bwMode="auto">
            <a:xfrm>
              <a:off x="7984676" y="875051"/>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2"/>
            </a:solidFill>
            <a:ln w="1905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algn="ctr" defTabSz="610979">
                <a:defRPr/>
              </a:pPr>
              <a:endParaRPr lang="en-US" sz="1203" kern="0">
                <a:solidFill>
                  <a:srgbClr val="353535"/>
                </a:solidFill>
                <a:latin typeface="Segoe UI Semilight"/>
              </a:endParaRPr>
            </a:p>
          </p:txBody>
        </p:sp>
        <p:sp>
          <p:nvSpPr>
            <p:cNvPr id="560" name="Freeform: Shape 559">
              <a:extLst>
                <a:ext uri="{FF2B5EF4-FFF2-40B4-BE49-F238E27FC236}">
                  <a16:creationId xmlns:a16="http://schemas.microsoft.com/office/drawing/2014/main" id="{46A559B9-ECAB-436A-B6A5-1BA209378772}"/>
                </a:ext>
              </a:extLst>
            </p:cNvPr>
            <p:cNvSpPr/>
            <p:nvPr/>
          </p:nvSpPr>
          <p:spPr>
            <a:xfrm>
              <a:off x="7984677" y="875051"/>
              <a:ext cx="675741" cy="417270"/>
            </a:xfrm>
            <a:custGeom>
              <a:avLst/>
              <a:gdLst>
                <a:gd name="connsiteX0" fmla="*/ 301556 w 689291"/>
                <a:gd name="connsiteY0" fmla="*/ 409819 h 425637"/>
                <a:gd name="connsiteX1" fmla="*/ 307956 w 689291"/>
                <a:gd name="connsiteY1" fmla="*/ 416220 h 425637"/>
                <a:gd name="connsiteX2" fmla="*/ 307956 w 689291"/>
                <a:gd name="connsiteY2" fmla="*/ 425637 h 425637"/>
                <a:gd name="connsiteX3" fmla="*/ 295156 w 689291"/>
                <a:gd name="connsiteY3" fmla="*/ 425637 h 425637"/>
                <a:gd name="connsiteX4" fmla="*/ 295156 w 689291"/>
                <a:gd name="connsiteY4" fmla="*/ 416220 h 425637"/>
                <a:gd name="connsiteX5" fmla="*/ 301556 w 689291"/>
                <a:gd name="connsiteY5" fmla="*/ 409819 h 425637"/>
                <a:gd name="connsiteX6" fmla="*/ 213927 w 689291"/>
                <a:gd name="connsiteY6" fmla="*/ 409819 h 425637"/>
                <a:gd name="connsiteX7" fmla="*/ 220327 w 689291"/>
                <a:gd name="connsiteY7" fmla="*/ 416220 h 425637"/>
                <a:gd name="connsiteX8" fmla="*/ 220327 w 689291"/>
                <a:gd name="connsiteY8" fmla="*/ 425637 h 425637"/>
                <a:gd name="connsiteX9" fmla="*/ 207527 w 689291"/>
                <a:gd name="connsiteY9" fmla="*/ 425637 h 425637"/>
                <a:gd name="connsiteX10" fmla="*/ 207527 w 689291"/>
                <a:gd name="connsiteY10" fmla="*/ 416220 h 425637"/>
                <a:gd name="connsiteX11" fmla="*/ 213927 w 689291"/>
                <a:gd name="connsiteY11" fmla="*/ 409819 h 425637"/>
                <a:gd name="connsiteX12" fmla="*/ 126259 w 689291"/>
                <a:gd name="connsiteY12" fmla="*/ 409819 h 425637"/>
                <a:gd name="connsiteX13" fmla="*/ 132659 w 689291"/>
                <a:gd name="connsiteY13" fmla="*/ 416220 h 425637"/>
                <a:gd name="connsiteX14" fmla="*/ 132659 w 689291"/>
                <a:gd name="connsiteY14" fmla="*/ 425637 h 425637"/>
                <a:gd name="connsiteX15" fmla="*/ 119859 w 689291"/>
                <a:gd name="connsiteY15" fmla="*/ 425637 h 425637"/>
                <a:gd name="connsiteX16" fmla="*/ 119859 w 689291"/>
                <a:gd name="connsiteY16" fmla="*/ 416220 h 425637"/>
                <a:gd name="connsiteX17" fmla="*/ 126259 w 689291"/>
                <a:gd name="connsiteY17" fmla="*/ 409819 h 425637"/>
                <a:gd name="connsiteX18" fmla="*/ 345157 w 689291"/>
                <a:gd name="connsiteY18" fmla="*/ 409440 h 425637"/>
                <a:gd name="connsiteX19" fmla="*/ 357838 w 689291"/>
                <a:gd name="connsiteY19" fmla="*/ 414589 h 425637"/>
                <a:gd name="connsiteX20" fmla="*/ 363144 w 689291"/>
                <a:gd name="connsiteY20" fmla="*/ 425637 h 425637"/>
                <a:gd name="connsiteX21" fmla="*/ 350320 w 689291"/>
                <a:gd name="connsiteY21" fmla="*/ 425637 h 425637"/>
                <a:gd name="connsiteX22" fmla="*/ 345113 w 689291"/>
                <a:gd name="connsiteY22" fmla="*/ 420823 h 425637"/>
                <a:gd name="connsiteX23" fmla="*/ 340299 w 689291"/>
                <a:gd name="connsiteY23" fmla="*/ 425637 h 425637"/>
                <a:gd name="connsiteX24" fmla="*/ 327779 w 689291"/>
                <a:gd name="connsiteY24" fmla="*/ 425637 h 425637"/>
                <a:gd name="connsiteX25" fmla="*/ 332281 w 689291"/>
                <a:gd name="connsiteY25" fmla="*/ 414777 h 425637"/>
                <a:gd name="connsiteX26" fmla="*/ 345157 w 689291"/>
                <a:gd name="connsiteY26" fmla="*/ 409440 h 425637"/>
                <a:gd name="connsiteX27" fmla="*/ 257485 w 689291"/>
                <a:gd name="connsiteY27" fmla="*/ 409440 h 425637"/>
                <a:gd name="connsiteX28" fmla="*/ 270168 w 689291"/>
                <a:gd name="connsiteY28" fmla="*/ 414589 h 425637"/>
                <a:gd name="connsiteX29" fmla="*/ 275472 w 689291"/>
                <a:gd name="connsiteY29" fmla="*/ 425637 h 425637"/>
                <a:gd name="connsiteX30" fmla="*/ 262650 w 689291"/>
                <a:gd name="connsiteY30" fmla="*/ 425637 h 425637"/>
                <a:gd name="connsiteX31" fmla="*/ 257442 w 689291"/>
                <a:gd name="connsiteY31" fmla="*/ 420823 h 425637"/>
                <a:gd name="connsiteX32" fmla="*/ 252628 w 689291"/>
                <a:gd name="connsiteY32" fmla="*/ 425637 h 425637"/>
                <a:gd name="connsiteX33" fmla="*/ 240109 w 689291"/>
                <a:gd name="connsiteY33" fmla="*/ 425637 h 425637"/>
                <a:gd name="connsiteX34" fmla="*/ 244610 w 689291"/>
                <a:gd name="connsiteY34" fmla="*/ 414777 h 425637"/>
                <a:gd name="connsiteX35" fmla="*/ 257485 w 689291"/>
                <a:gd name="connsiteY35" fmla="*/ 409440 h 425637"/>
                <a:gd name="connsiteX36" fmla="*/ 169815 w 689291"/>
                <a:gd name="connsiteY36" fmla="*/ 409440 h 425637"/>
                <a:gd name="connsiteX37" fmla="*/ 182498 w 689291"/>
                <a:gd name="connsiteY37" fmla="*/ 414589 h 425637"/>
                <a:gd name="connsiteX38" fmla="*/ 187803 w 689291"/>
                <a:gd name="connsiteY38" fmla="*/ 425637 h 425637"/>
                <a:gd name="connsiteX39" fmla="*/ 175022 w 689291"/>
                <a:gd name="connsiteY39" fmla="*/ 425637 h 425637"/>
                <a:gd name="connsiteX40" fmla="*/ 169815 w 689291"/>
                <a:gd name="connsiteY40" fmla="*/ 420823 h 425637"/>
                <a:gd name="connsiteX41" fmla="*/ 165001 w 689291"/>
                <a:gd name="connsiteY41" fmla="*/ 425637 h 425637"/>
                <a:gd name="connsiteX42" fmla="*/ 152438 w 689291"/>
                <a:gd name="connsiteY42" fmla="*/ 425637 h 425637"/>
                <a:gd name="connsiteX43" fmla="*/ 156940 w 689291"/>
                <a:gd name="connsiteY43" fmla="*/ 414777 h 425637"/>
                <a:gd name="connsiteX44" fmla="*/ 169815 w 689291"/>
                <a:gd name="connsiteY44" fmla="*/ 409440 h 425637"/>
                <a:gd name="connsiteX45" fmla="*/ 75588 w 689291"/>
                <a:gd name="connsiteY45" fmla="*/ 409440 h 425637"/>
                <a:gd name="connsiteX46" fmla="*/ 88269 w 689291"/>
                <a:gd name="connsiteY46" fmla="*/ 414589 h 425637"/>
                <a:gd name="connsiteX47" fmla="*/ 93575 w 689291"/>
                <a:gd name="connsiteY47" fmla="*/ 425637 h 425637"/>
                <a:gd name="connsiteX48" fmla="*/ 80751 w 689291"/>
                <a:gd name="connsiteY48" fmla="*/ 425637 h 425637"/>
                <a:gd name="connsiteX49" fmla="*/ 75544 w 689291"/>
                <a:gd name="connsiteY49" fmla="*/ 420823 h 425637"/>
                <a:gd name="connsiteX50" fmla="*/ 71867 w 689291"/>
                <a:gd name="connsiteY50" fmla="*/ 424500 h 425637"/>
                <a:gd name="connsiteX51" fmla="*/ 59722 w 689291"/>
                <a:gd name="connsiteY51" fmla="*/ 421991 h 425637"/>
                <a:gd name="connsiteX52" fmla="*/ 62712 w 689291"/>
                <a:gd name="connsiteY52" fmla="*/ 414777 h 425637"/>
                <a:gd name="connsiteX53" fmla="*/ 75588 w 689291"/>
                <a:gd name="connsiteY53" fmla="*/ 409440 h 425637"/>
                <a:gd name="connsiteX54" fmla="*/ 566331 w 689291"/>
                <a:gd name="connsiteY54" fmla="*/ 409186 h 425637"/>
                <a:gd name="connsiteX55" fmla="*/ 572730 w 689291"/>
                <a:gd name="connsiteY55" fmla="*/ 415587 h 425637"/>
                <a:gd name="connsiteX56" fmla="*/ 572730 w 689291"/>
                <a:gd name="connsiteY56" fmla="*/ 425637 h 425637"/>
                <a:gd name="connsiteX57" fmla="*/ 559931 w 689291"/>
                <a:gd name="connsiteY57" fmla="*/ 425637 h 425637"/>
                <a:gd name="connsiteX58" fmla="*/ 559931 w 689291"/>
                <a:gd name="connsiteY58" fmla="*/ 415587 h 425637"/>
                <a:gd name="connsiteX59" fmla="*/ 566331 w 689291"/>
                <a:gd name="connsiteY59" fmla="*/ 409186 h 425637"/>
                <a:gd name="connsiteX60" fmla="*/ 478702 w 689291"/>
                <a:gd name="connsiteY60" fmla="*/ 409186 h 425637"/>
                <a:gd name="connsiteX61" fmla="*/ 485103 w 689291"/>
                <a:gd name="connsiteY61" fmla="*/ 415587 h 425637"/>
                <a:gd name="connsiteX62" fmla="*/ 485103 w 689291"/>
                <a:gd name="connsiteY62" fmla="*/ 425637 h 425637"/>
                <a:gd name="connsiteX63" fmla="*/ 482952 w 689291"/>
                <a:gd name="connsiteY63" fmla="*/ 425637 h 425637"/>
                <a:gd name="connsiteX64" fmla="*/ 472302 w 689291"/>
                <a:gd name="connsiteY64" fmla="*/ 425637 h 425637"/>
                <a:gd name="connsiteX65" fmla="*/ 472302 w 689291"/>
                <a:gd name="connsiteY65" fmla="*/ 415587 h 425637"/>
                <a:gd name="connsiteX66" fmla="*/ 478702 w 689291"/>
                <a:gd name="connsiteY66" fmla="*/ 409186 h 425637"/>
                <a:gd name="connsiteX67" fmla="*/ 391035 w 689291"/>
                <a:gd name="connsiteY67" fmla="*/ 409186 h 425637"/>
                <a:gd name="connsiteX68" fmla="*/ 397435 w 689291"/>
                <a:gd name="connsiteY68" fmla="*/ 415587 h 425637"/>
                <a:gd name="connsiteX69" fmla="*/ 397435 w 689291"/>
                <a:gd name="connsiteY69" fmla="*/ 425637 h 425637"/>
                <a:gd name="connsiteX70" fmla="*/ 387582 w 689291"/>
                <a:gd name="connsiteY70" fmla="*/ 425637 h 425637"/>
                <a:gd name="connsiteX71" fmla="*/ 384634 w 689291"/>
                <a:gd name="connsiteY71" fmla="*/ 425637 h 425637"/>
                <a:gd name="connsiteX72" fmla="*/ 384634 w 689291"/>
                <a:gd name="connsiteY72" fmla="*/ 415587 h 425637"/>
                <a:gd name="connsiteX73" fmla="*/ 391035 w 689291"/>
                <a:gd name="connsiteY73" fmla="*/ 409186 h 425637"/>
                <a:gd name="connsiteX74" fmla="*/ 609931 w 689291"/>
                <a:gd name="connsiteY74" fmla="*/ 408808 h 425637"/>
                <a:gd name="connsiteX75" fmla="*/ 622614 w 689291"/>
                <a:gd name="connsiteY75" fmla="*/ 413957 h 425637"/>
                <a:gd name="connsiteX76" fmla="*/ 626938 w 689291"/>
                <a:gd name="connsiteY76" fmla="*/ 422963 h 425637"/>
                <a:gd name="connsiteX77" fmla="*/ 615448 w 689291"/>
                <a:gd name="connsiteY77" fmla="*/ 425329 h 425637"/>
                <a:gd name="connsiteX78" fmla="*/ 609888 w 689291"/>
                <a:gd name="connsiteY78" fmla="*/ 420191 h 425637"/>
                <a:gd name="connsiteX79" fmla="*/ 604442 w 689291"/>
                <a:gd name="connsiteY79" fmla="*/ 425637 h 425637"/>
                <a:gd name="connsiteX80" fmla="*/ 592293 w 689291"/>
                <a:gd name="connsiteY80" fmla="*/ 425637 h 425637"/>
                <a:gd name="connsiteX81" fmla="*/ 597056 w 689291"/>
                <a:gd name="connsiteY81" fmla="*/ 414145 h 425637"/>
                <a:gd name="connsiteX82" fmla="*/ 609931 w 689291"/>
                <a:gd name="connsiteY82" fmla="*/ 408808 h 425637"/>
                <a:gd name="connsiteX83" fmla="*/ 522261 w 689291"/>
                <a:gd name="connsiteY83" fmla="*/ 408808 h 425637"/>
                <a:gd name="connsiteX84" fmla="*/ 534943 w 689291"/>
                <a:gd name="connsiteY84" fmla="*/ 413957 h 425637"/>
                <a:gd name="connsiteX85" fmla="*/ 540551 w 689291"/>
                <a:gd name="connsiteY85" fmla="*/ 425637 h 425637"/>
                <a:gd name="connsiteX86" fmla="*/ 528109 w 689291"/>
                <a:gd name="connsiteY86" fmla="*/ 425637 h 425637"/>
                <a:gd name="connsiteX87" fmla="*/ 522218 w 689291"/>
                <a:gd name="connsiteY87" fmla="*/ 420191 h 425637"/>
                <a:gd name="connsiteX88" fmla="*/ 516771 w 689291"/>
                <a:gd name="connsiteY88" fmla="*/ 425637 h 425637"/>
                <a:gd name="connsiteX89" fmla="*/ 504621 w 689291"/>
                <a:gd name="connsiteY89" fmla="*/ 425637 h 425637"/>
                <a:gd name="connsiteX90" fmla="*/ 509385 w 689291"/>
                <a:gd name="connsiteY90" fmla="*/ 414145 h 425637"/>
                <a:gd name="connsiteX91" fmla="*/ 522261 w 689291"/>
                <a:gd name="connsiteY91" fmla="*/ 408808 h 425637"/>
                <a:gd name="connsiteX92" fmla="*/ 434591 w 689291"/>
                <a:gd name="connsiteY92" fmla="*/ 408808 h 425637"/>
                <a:gd name="connsiteX93" fmla="*/ 447273 w 689291"/>
                <a:gd name="connsiteY93" fmla="*/ 413957 h 425637"/>
                <a:gd name="connsiteX94" fmla="*/ 452881 w 689291"/>
                <a:gd name="connsiteY94" fmla="*/ 425637 h 425637"/>
                <a:gd name="connsiteX95" fmla="*/ 440482 w 689291"/>
                <a:gd name="connsiteY95" fmla="*/ 425637 h 425637"/>
                <a:gd name="connsiteX96" fmla="*/ 434591 w 689291"/>
                <a:gd name="connsiteY96" fmla="*/ 420191 h 425637"/>
                <a:gd name="connsiteX97" fmla="*/ 429144 w 689291"/>
                <a:gd name="connsiteY97" fmla="*/ 425637 h 425637"/>
                <a:gd name="connsiteX98" fmla="*/ 416951 w 689291"/>
                <a:gd name="connsiteY98" fmla="*/ 425637 h 425637"/>
                <a:gd name="connsiteX99" fmla="*/ 421715 w 689291"/>
                <a:gd name="connsiteY99" fmla="*/ 414145 h 425637"/>
                <a:gd name="connsiteX100" fmla="*/ 434591 w 689291"/>
                <a:gd name="connsiteY100" fmla="*/ 408808 h 425637"/>
                <a:gd name="connsiteX101" fmla="*/ 313454 w 689291"/>
                <a:gd name="connsiteY101" fmla="*/ 357023 h 425637"/>
                <a:gd name="connsiteX102" fmla="*/ 306538 w 689291"/>
                <a:gd name="connsiteY102" fmla="*/ 364410 h 425637"/>
                <a:gd name="connsiteX103" fmla="*/ 306538 w 689291"/>
                <a:gd name="connsiteY103" fmla="*/ 379188 h 425637"/>
                <a:gd name="connsiteX104" fmla="*/ 313927 w 689291"/>
                <a:gd name="connsiteY104" fmla="*/ 386017 h 425637"/>
                <a:gd name="connsiteX105" fmla="*/ 320756 w 689291"/>
                <a:gd name="connsiteY105" fmla="*/ 379188 h 425637"/>
                <a:gd name="connsiteX106" fmla="*/ 320756 w 689291"/>
                <a:gd name="connsiteY106" fmla="*/ 364410 h 425637"/>
                <a:gd name="connsiteX107" fmla="*/ 313454 w 689291"/>
                <a:gd name="connsiteY107" fmla="*/ 357023 h 425637"/>
                <a:gd name="connsiteX108" fmla="*/ 225786 w 689291"/>
                <a:gd name="connsiteY108" fmla="*/ 357023 h 425637"/>
                <a:gd name="connsiteX109" fmla="*/ 218870 w 689291"/>
                <a:gd name="connsiteY109" fmla="*/ 364410 h 425637"/>
                <a:gd name="connsiteX110" fmla="*/ 218870 w 689291"/>
                <a:gd name="connsiteY110" fmla="*/ 379188 h 425637"/>
                <a:gd name="connsiteX111" fmla="*/ 226258 w 689291"/>
                <a:gd name="connsiteY111" fmla="*/ 386017 h 425637"/>
                <a:gd name="connsiteX112" fmla="*/ 233088 w 689291"/>
                <a:gd name="connsiteY112" fmla="*/ 379188 h 425637"/>
                <a:gd name="connsiteX113" fmla="*/ 233088 w 689291"/>
                <a:gd name="connsiteY113" fmla="*/ 364410 h 425637"/>
                <a:gd name="connsiteX114" fmla="*/ 225786 w 689291"/>
                <a:gd name="connsiteY114" fmla="*/ 357023 h 425637"/>
                <a:gd name="connsiteX115" fmla="*/ 138115 w 689291"/>
                <a:gd name="connsiteY115" fmla="*/ 357023 h 425637"/>
                <a:gd name="connsiteX116" fmla="*/ 131199 w 689291"/>
                <a:gd name="connsiteY116" fmla="*/ 364410 h 425637"/>
                <a:gd name="connsiteX117" fmla="*/ 131199 w 689291"/>
                <a:gd name="connsiteY117" fmla="*/ 379188 h 425637"/>
                <a:gd name="connsiteX118" fmla="*/ 138588 w 689291"/>
                <a:gd name="connsiteY118" fmla="*/ 386017 h 425637"/>
                <a:gd name="connsiteX119" fmla="*/ 145418 w 689291"/>
                <a:gd name="connsiteY119" fmla="*/ 379188 h 425637"/>
                <a:gd name="connsiteX120" fmla="*/ 145418 w 689291"/>
                <a:gd name="connsiteY120" fmla="*/ 364410 h 425637"/>
                <a:gd name="connsiteX121" fmla="*/ 138115 w 689291"/>
                <a:gd name="connsiteY121" fmla="*/ 357023 h 425637"/>
                <a:gd name="connsiteX122" fmla="*/ 43885 w 689291"/>
                <a:gd name="connsiteY122" fmla="*/ 357023 h 425637"/>
                <a:gd name="connsiteX123" fmla="*/ 36969 w 689291"/>
                <a:gd name="connsiteY123" fmla="*/ 364410 h 425637"/>
                <a:gd name="connsiteX124" fmla="*/ 36969 w 689291"/>
                <a:gd name="connsiteY124" fmla="*/ 379188 h 425637"/>
                <a:gd name="connsiteX125" fmla="*/ 44358 w 689291"/>
                <a:gd name="connsiteY125" fmla="*/ 386017 h 425637"/>
                <a:gd name="connsiteX126" fmla="*/ 51187 w 689291"/>
                <a:gd name="connsiteY126" fmla="*/ 379188 h 425637"/>
                <a:gd name="connsiteX127" fmla="*/ 51187 w 689291"/>
                <a:gd name="connsiteY127" fmla="*/ 364410 h 425637"/>
                <a:gd name="connsiteX128" fmla="*/ 43885 w 689291"/>
                <a:gd name="connsiteY128" fmla="*/ 357023 h 425637"/>
                <a:gd name="connsiteX129" fmla="*/ 672460 w 689291"/>
                <a:gd name="connsiteY129" fmla="*/ 356390 h 425637"/>
                <a:gd name="connsiteX130" fmla="*/ 665544 w 689291"/>
                <a:gd name="connsiteY130" fmla="*/ 363778 h 425637"/>
                <a:gd name="connsiteX131" fmla="*/ 665544 w 689291"/>
                <a:gd name="connsiteY131" fmla="*/ 378555 h 425637"/>
                <a:gd name="connsiteX132" fmla="*/ 672932 w 689291"/>
                <a:gd name="connsiteY132" fmla="*/ 385385 h 425637"/>
                <a:gd name="connsiteX133" fmla="*/ 679761 w 689291"/>
                <a:gd name="connsiteY133" fmla="*/ 378555 h 425637"/>
                <a:gd name="connsiteX134" fmla="*/ 679761 w 689291"/>
                <a:gd name="connsiteY134" fmla="*/ 363778 h 425637"/>
                <a:gd name="connsiteX135" fmla="*/ 672460 w 689291"/>
                <a:gd name="connsiteY135" fmla="*/ 356390 h 425637"/>
                <a:gd name="connsiteX136" fmla="*/ 578229 w 689291"/>
                <a:gd name="connsiteY136" fmla="*/ 356390 h 425637"/>
                <a:gd name="connsiteX137" fmla="*/ 571313 w 689291"/>
                <a:gd name="connsiteY137" fmla="*/ 363778 h 425637"/>
                <a:gd name="connsiteX138" fmla="*/ 571313 w 689291"/>
                <a:gd name="connsiteY138" fmla="*/ 378555 h 425637"/>
                <a:gd name="connsiteX139" fmla="*/ 578702 w 689291"/>
                <a:gd name="connsiteY139" fmla="*/ 385385 h 425637"/>
                <a:gd name="connsiteX140" fmla="*/ 585531 w 689291"/>
                <a:gd name="connsiteY140" fmla="*/ 378555 h 425637"/>
                <a:gd name="connsiteX141" fmla="*/ 585531 w 689291"/>
                <a:gd name="connsiteY141" fmla="*/ 363778 h 425637"/>
                <a:gd name="connsiteX142" fmla="*/ 578229 w 689291"/>
                <a:gd name="connsiteY142" fmla="*/ 356390 h 425637"/>
                <a:gd name="connsiteX143" fmla="*/ 490561 w 689291"/>
                <a:gd name="connsiteY143" fmla="*/ 356390 h 425637"/>
                <a:gd name="connsiteX144" fmla="*/ 483646 w 689291"/>
                <a:gd name="connsiteY144" fmla="*/ 363778 h 425637"/>
                <a:gd name="connsiteX145" fmla="*/ 483646 w 689291"/>
                <a:gd name="connsiteY145" fmla="*/ 378555 h 425637"/>
                <a:gd name="connsiteX146" fmla="*/ 491033 w 689291"/>
                <a:gd name="connsiteY146" fmla="*/ 385385 h 425637"/>
                <a:gd name="connsiteX147" fmla="*/ 497863 w 689291"/>
                <a:gd name="connsiteY147" fmla="*/ 378555 h 425637"/>
                <a:gd name="connsiteX148" fmla="*/ 497863 w 689291"/>
                <a:gd name="connsiteY148" fmla="*/ 363778 h 425637"/>
                <a:gd name="connsiteX149" fmla="*/ 490561 w 689291"/>
                <a:gd name="connsiteY149" fmla="*/ 356390 h 425637"/>
                <a:gd name="connsiteX150" fmla="*/ 402891 w 689291"/>
                <a:gd name="connsiteY150" fmla="*/ 356390 h 425637"/>
                <a:gd name="connsiteX151" fmla="*/ 395975 w 689291"/>
                <a:gd name="connsiteY151" fmla="*/ 363778 h 425637"/>
                <a:gd name="connsiteX152" fmla="*/ 395975 w 689291"/>
                <a:gd name="connsiteY152" fmla="*/ 378555 h 425637"/>
                <a:gd name="connsiteX153" fmla="*/ 403363 w 689291"/>
                <a:gd name="connsiteY153" fmla="*/ 385385 h 425637"/>
                <a:gd name="connsiteX154" fmla="*/ 410192 w 689291"/>
                <a:gd name="connsiteY154" fmla="*/ 378555 h 425637"/>
                <a:gd name="connsiteX155" fmla="*/ 410192 w 689291"/>
                <a:gd name="connsiteY155" fmla="*/ 363778 h 425637"/>
                <a:gd name="connsiteX156" fmla="*/ 402891 w 689291"/>
                <a:gd name="connsiteY156" fmla="*/ 356390 h 425637"/>
                <a:gd name="connsiteX157" fmla="*/ 313927 w 689291"/>
                <a:gd name="connsiteY157" fmla="*/ 345640 h 425637"/>
                <a:gd name="connsiteX158" fmla="*/ 332139 w 689291"/>
                <a:gd name="connsiteY158" fmla="*/ 364410 h 425637"/>
                <a:gd name="connsiteX159" fmla="*/ 332139 w 689291"/>
                <a:gd name="connsiteY159" fmla="*/ 379188 h 425637"/>
                <a:gd name="connsiteX160" fmla="*/ 313927 w 689291"/>
                <a:gd name="connsiteY160" fmla="*/ 397400 h 425637"/>
                <a:gd name="connsiteX161" fmla="*/ 295198 w 689291"/>
                <a:gd name="connsiteY161" fmla="*/ 379660 h 425637"/>
                <a:gd name="connsiteX162" fmla="*/ 295156 w 689291"/>
                <a:gd name="connsiteY162" fmla="*/ 364410 h 425637"/>
                <a:gd name="connsiteX163" fmla="*/ 313927 w 689291"/>
                <a:gd name="connsiteY163" fmla="*/ 345640 h 425637"/>
                <a:gd name="connsiteX164" fmla="*/ 226258 w 689291"/>
                <a:gd name="connsiteY164" fmla="*/ 345640 h 425637"/>
                <a:gd name="connsiteX165" fmla="*/ 244471 w 689291"/>
                <a:gd name="connsiteY165" fmla="*/ 364410 h 425637"/>
                <a:gd name="connsiteX166" fmla="*/ 244471 w 689291"/>
                <a:gd name="connsiteY166" fmla="*/ 379188 h 425637"/>
                <a:gd name="connsiteX167" fmla="*/ 226258 w 689291"/>
                <a:gd name="connsiteY167" fmla="*/ 397400 h 425637"/>
                <a:gd name="connsiteX168" fmla="*/ 207530 w 689291"/>
                <a:gd name="connsiteY168" fmla="*/ 379660 h 425637"/>
                <a:gd name="connsiteX169" fmla="*/ 207488 w 689291"/>
                <a:gd name="connsiteY169" fmla="*/ 364410 h 425637"/>
                <a:gd name="connsiteX170" fmla="*/ 226258 w 689291"/>
                <a:gd name="connsiteY170" fmla="*/ 345640 h 425637"/>
                <a:gd name="connsiteX171" fmla="*/ 138588 w 689291"/>
                <a:gd name="connsiteY171" fmla="*/ 345640 h 425637"/>
                <a:gd name="connsiteX172" fmla="*/ 156800 w 689291"/>
                <a:gd name="connsiteY172" fmla="*/ 364410 h 425637"/>
                <a:gd name="connsiteX173" fmla="*/ 156800 w 689291"/>
                <a:gd name="connsiteY173" fmla="*/ 379188 h 425637"/>
                <a:gd name="connsiteX174" fmla="*/ 138588 w 689291"/>
                <a:gd name="connsiteY174" fmla="*/ 397400 h 425637"/>
                <a:gd name="connsiteX175" fmla="*/ 119860 w 689291"/>
                <a:gd name="connsiteY175" fmla="*/ 379660 h 425637"/>
                <a:gd name="connsiteX176" fmla="*/ 119817 w 689291"/>
                <a:gd name="connsiteY176" fmla="*/ 364410 h 425637"/>
                <a:gd name="connsiteX177" fmla="*/ 138588 w 689291"/>
                <a:gd name="connsiteY177" fmla="*/ 345640 h 425637"/>
                <a:gd name="connsiteX178" fmla="*/ 44358 w 689291"/>
                <a:gd name="connsiteY178" fmla="*/ 345640 h 425637"/>
                <a:gd name="connsiteX179" fmla="*/ 62570 w 689291"/>
                <a:gd name="connsiteY179" fmla="*/ 364410 h 425637"/>
                <a:gd name="connsiteX180" fmla="*/ 62570 w 689291"/>
                <a:gd name="connsiteY180" fmla="*/ 379188 h 425637"/>
                <a:gd name="connsiteX181" fmla="*/ 44358 w 689291"/>
                <a:gd name="connsiteY181" fmla="*/ 397400 h 425637"/>
                <a:gd name="connsiteX182" fmla="*/ 25629 w 689291"/>
                <a:gd name="connsiteY182" fmla="*/ 379660 h 425637"/>
                <a:gd name="connsiteX183" fmla="*/ 25587 w 689291"/>
                <a:gd name="connsiteY183" fmla="*/ 364410 h 425637"/>
                <a:gd name="connsiteX184" fmla="*/ 44358 w 689291"/>
                <a:gd name="connsiteY184" fmla="*/ 345640 h 425637"/>
                <a:gd name="connsiteX185" fmla="*/ 357483 w 689291"/>
                <a:gd name="connsiteY185" fmla="*/ 345421 h 425637"/>
                <a:gd name="connsiteX186" fmla="*/ 363884 w 689291"/>
                <a:gd name="connsiteY186" fmla="*/ 351822 h 425637"/>
                <a:gd name="connsiteX187" fmla="*/ 363884 w 689291"/>
                <a:gd name="connsiteY187" fmla="*/ 390609 h 425637"/>
                <a:gd name="connsiteX188" fmla="*/ 357483 w 689291"/>
                <a:gd name="connsiteY188" fmla="*/ 397009 h 425637"/>
                <a:gd name="connsiteX189" fmla="*/ 351083 w 689291"/>
                <a:gd name="connsiteY189" fmla="*/ 390609 h 425637"/>
                <a:gd name="connsiteX190" fmla="*/ 351083 w 689291"/>
                <a:gd name="connsiteY190" fmla="*/ 351822 h 425637"/>
                <a:gd name="connsiteX191" fmla="*/ 357483 w 689291"/>
                <a:gd name="connsiteY191" fmla="*/ 345421 h 425637"/>
                <a:gd name="connsiteX192" fmla="*/ 269812 w 689291"/>
                <a:gd name="connsiteY192" fmla="*/ 345421 h 425637"/>
                <a:gd name="connsiteX193" fmla="*/ 276213 w 689291"/>
                <a:gd name="connsiteY193" fmla="*/ 351822 h 425637"/>
                <a:gd name="connsiteX194" fmla="*/ 276213 w 689291"/>
                <a:gd name="connsiteY194" fmla="*/ 390609 h 425637"/>
                <a:gd name="connsiteX195" fmla="*/ 269812 w 689291"/>
                <a:gd name="connsiteY195" fmla="*/ 397009 h 425637"/>
                <a:gd name="connsiteX196" fmla="*/ 263412 w 689291"/>
                <a:gd name="connsiteY196" fmla="*/ 390609 h 425637"/>
                <a:gd name="connsiteX197" fmla="*/ 263412 w 689291"/>
                <a:gd name="connsiteY197" fmla="*/ 351822 h 425637"/>
                <a:gd name="connsiteX198" fmla="*/ 269812 w 689291"/>
                <a:gd name="connsiteY198" fmla="*/ 345421 h 425637"/>
                <a:gd name="connsiteX199" fmla="*/ 182142 w 689291"/>
                <a:gd name="connsiteY199" fmla="*/ 345421 h 425637"/>
                <a:gd name="connsiteX200" fmla="*/ 188543 w 689291"/>
                <a:gd name="connsiteY200" fmla="*/ 351822 h 425637"/>
                <a:gd name="connsiteX201" fmla="*/ 188543 w 689291"/>
                <a:gd name="connsiteY201" fmla="*/ 390609 h 425637"/>
                <a:gd name="connsiteX202" fmla="*/ 182142 w 689291"/>
                <a:gd name="connsiteY202" fmla="*/ 397009 h 425637"/>
                <a:gd name="connsiteX203" fmla="*/ 175742 w 689291"/>
                <a:gd name="connsiteY203" fmla="*/ 390609 h 425637"/>
                <a:gd name="connsiteX204" fmla="*/ 175742 w 689291"/>
                <a:gd name="connsiteY204" fmla="*/ 351822 h 425637"/>
                <a:gd name="connsiteX205" fmla="*/ 182142 w 689291"/>
                <a:gd name="connsiteY205" fmla="*/ 345421 h 425637"/>
                <a:gd name="connsiteX206" fmla="*/ 87914 w 689291"/>
                <a:gd name="connsiteY206" fmla="*/ 345421 h 425637"/>
                <a:gd name="connsiteX207" fmla="*/ 94315 w 689291"/>
                <a:gd name="connsiteY207" fmla="*/ 351822 h 425637"/>
                <a:gd name="connsiteX208" fmla="*/ 94315 w 689291"/>
                <a:gd name="connsiteY208" fmla="*/ 390609 h 425637"/>
                <a:gd name="connsiteX209" fmla="*/ 87914 w 689291"/>
                <a:gd name="connsiteY209" fmla="*/ 397009 h 425637"/>
                <a:gd name="connsiteX210" fmla="*/ 81514 w 689291"/>
                <a:gd name="connsiteY210" fmla="*/ 390609 h 425637"/>
                <a:gd name="connsiteX211" fmla="*/ 81514 w 689291"/>
                <a:gd name="connsiteY211" fmla="*/ 351822 h 425637"/>
                <a:gd name="connsiteX212" fmla="*/ 87914 w 689291"/>
                <a:gd name="connsiteY212" fmla="*/ 345421 h 425637"/>
                <a:gd name="connsiteX213" fmla="*/ 243 w 689291"/>
                <a:gd name="connsiteY213" fmla="*/ 345421 h 425637"/>
                <a:gd name="connsiteX214" fmla="*/ 6644 w 689291"/>
                <a:gd name="connsiteY214" fmla="*/ 351822 h 425637"/>
                <a:gd name="connsiteX215" fmla="*/ 6644 w 689291"/>
                <a:gd name="connsiteY215" fmla="*/ 377865 h 425637"/>
                <a:gd name="connsiteX216" fmla="*/ 6035 w 689291"/>
                <a:gd name="connsiteY216" fmla="*/ 376928 h 425637"/>
                <a:gd name="connsiteX217" fmla="*/ 0 w 689291"/>
                <a:gd name="connsiteY217" fmla="*/ 345752 h 425637"/>
                <a:gd name="connsiteX218" fmla="*/ 21 w 689291"/>
                <a:gd name="connsiteY218" fmla="*/ 345643 h 425637"/>
                <a:gd name="connsiteX219" fmla="*/ 672932 w 689291"/>
                <a:gd name="connsiteY219" fmla="*/ 345007 h 425637"/>
                <a:gd name="connsiteX220" fmla="*/ 685953 w 689291"/>
                <a:gd name="connsiteY220" fmla="*/ 351091 h 425637"/>
                <a:gd name="connsiteX221" fmla="*/ 689291 w 689291"/>
                <a:gd name="connsiteY221" fmla="*/ 359249 h 425637"/>
                <a:gd name="connsiteX222" fmla="*/ 685814 w 689291"/>
                <a:gd name="connsiteY222" fmla="*/ 376928 h 425637"/>
                <a:gd name="connsiteX223" fmla="*/ 672785 w 689291"/>
                <a:gd name="connsiteY223" fmla="*/ 396708 h 425637"/>
                <a:gd name="connsiteX224" fmla="*/ 660250 w 689291"/>
                <a:gd name="connsiteY224" fmla="*/ 391618 h 425637"/>
                <a:gd name="connsiteX225" fmla="*/ 654204 w 689291"/>
                <a:gd name="connsiteY225" fmla="*/ 379027 h 425637"/>
                <a:gd name="connsiteX226" fmla="*/ 654161 w 689291"/>
                <a:gd name="connsiteY226" fmla="*/ 363778 h 425637"/>
                <a:gd name="connsiteX227" fmla="*/ 672932 w 689291"/>
                <a:gd name="connsiteY227" fmla="*/ 345007 h 425637"/>
                <a:gd name="connsiteX228" fmla="*/ 578702 w 689291"/>
                <a:gd name="connsiteY228" fmla="*/ 345007 h 425637"/>
                <a:gd name="connsiteX229" fmla="*/ 596915 w 689291"/>
                <a:gd name="connsiteY229" fmla="*/ 363778 h 425637"/>
                <a:gd name="connsiteX230" fmla="*/ 596915 w 689291"/>
                <a:gd name="connsiteY230" fmla="*/ 378555 h 425637"/>
                <a:gd name="connsiteX231" fmla="*/ 578702 w 689291"/>
                <a:gd name="connsiteY231" fmla="*/ 396767 h 425637"/>
                <a:gd name="connsiteX232" fmla="*/ 559974 w 689291"/>
                <a:gd name="connsiteY232" fmla="*/ 379027 h 425637"/>
                <a:gd name="connsiteX233" fmla="*/ 559931 w 689291"/>
                <a:gd name="connsiteY233" fmla="*/ 363778 h 425637"/>
                <a:gd name="connsiteX234" fmla="*/ 578702 w 689291"/>
                <a:gd name="connsiteY234" fmla="*/ 345007 h 425637"/>
                <a:gd name="connsiteX235" fmla="*/ 491033 w 689291"/>
                <a:gd name="connsiteY235" fmla="*/ 345007 h 425637"/>
                <a:gd name="connsiteX236" fmla="*/ 509246 w 689291"/>
                <a:gd name="connsiteY236" fmla="*/ 363778 h 425637"/>
                <a:gd name="connsiteX237" fmla="*/ 509246 w 689291"/>
                <a:gd name="connsiteY237" fmla="*/ 378555 h 425637"/>
                <a:gd name="connsiteX238" fmla="*/ 491033 w 689291"/>
                <a:gd name="connsiteY238" fmla="*/ 396767 h 425637"/>
                <a:gd name="connsiteX239" fmla="*/ 472305 w 689291"/>
                <a:gd name="connsiteY239" fmla="*/ 379027 h 425637"/>
                <a:gd name="connsiteX240" fmla="*/ 472262 w 689291"/>
                <a:gd name="connsiteY240" fmla="*/ 363778 h 425637"/>
                <a:gd name="connsiteX241" fmla="*/ 491033 w 689291"/>
                <a:gd name="connsiteY241" fmla="*/ 345007 h 425637"/>
                <a:gd name="connsiteX242" fmla="*/ 403363 w 689291"/>
                <a:gd name="connsiteY242" fmla="*/ 345007 h 425637"/>
                <a:gd name="connsiteX243" fmla="*/ 421576 w 689291"/>
                <a:gd name="connsiteY243" fmla="*/ 363778 h 425637"/>
                <a:gd name="connsiteX244" fmla="*/ 421576 w 689291"/>
                <a:gd name="connsiteY244" fmla="*/ 378555 h 425637"/>
                <a:gd name="connsiteX245" fmla="*/ 403363 w 689291"/>
                <a:gd name="connsiteY245" fmla="*/ 396767 h 425637"/>
                <a:gd name="connsiteX246" fmla="*/ 384635 w 689291"/>
                <a:gd name="connsiteY246" fmla="*/ 379027 h 425637"/>
                <a:gd name="connsiteX247" fmla="*/ 384592 w 689291"/>
                <a:gd name="connsiteY247" fmla="*/ 363778 h 425637"/>
                <a:gd name="connsiteX248" fmla="*/ 403363 w 689291"/>
                <a:gd name="connsiteY248" fmla="*/ 345007 h 425637"/>
                <a:gd name="connsiteX249" fmla="*/ 622258 w 689291"/>
                <a:gd name="connsiteY249" fmla="*/ 344788 h 425637"/>
                <a:gd name="connsiteX250" fmla="*/ 628659 w 689291"/>
                <a:gd name="connsiteY250" fmla="*/ 351189 h 425637"/>
                <a:gd name="connsiteX251" fmla="*/ 628659 w 689291"/>
                <a:gd name="connsiteY251" fmla="*/ 389976 h 425637"/>
                <a:gd name="connsiteX252" fmla="*/ 622258 w 689291"/>
                <a:gd name="connsiteY252" fmla="*/ 396376 h 425637"/>
                <a:gd name="connsiteX253" fmla="*/ 615858 w 689291"/>
                <a:gd name="connsiteY253" fmla="*/ 389976 h 425637"/>
                <a:gd name="connsiteX254" fmla="*/ 615858 w 689291"/>
                <a:gd name="connsiteY254" fmla="*/ 351189 h 425637"/>
                <a:gd name="connsiteX255" fmla="*/ 622258 w 689291"/>
                <a:gd name="connsiteY255" fmla="*/ 344788 h 425637"/>
                <a:gd name="connsiteX256" fmla="*/ 534587 w 689291"/>
                <a:gd name="connsiteY256" fmla="*/ 344788 h 425637"/>
                <a:gd name="connsiteX257" fmla="*/ 540988 w 689291"/>
                <a:gd name="connsiteY257" fmla="*/ 351189 h 425637"/>
                <a:gd name="connsiteX258" fmla="*/ 540988 w 689291"/>
                <a:gd name="connsiteY258" fmla="*/ 389976 h 425637"/>
                <a:gd name="connsiteX259" fmla="*/ 534587 w 689291"/>
                <a:gd name="connsiteY259" fmla="*/ 396376 h 425637"/>
                <a:gd name="connsiteX260" fmla="*/ 528187 w 689291"/>
                <a:gd name="connsiteY260" fmla="*/ 389976 h 425637"/>
                <a:gd name="connsiteX261" fmla="*/ 528187 w 689291"/>
                <a:gd name="connsiteY261" fmla="*/ 351189 h 425637"/>
                <a:gd name="connsiteX262" fmla="*/ 534587 w 689291"/>
                <a:gd name="connsiteY262" fmla="*/ 344788 h 425637"/>
                <a:gd name="connsiteX263" fmla="*/ 446917 w 689291"/>
                <a:gd name="connsiteY263" fmla="*/ 344788 h 425637"/>
                <a:gd name="connsiteX264" fmla="*/ 453317 w 689291"/>
                <a:gd name="connsiteY264" fmla="*/ 351189 h 425637"/>
                <a:gd name="connsiteX265" fmla="*/ 453317 w 689291"/>
                <a:gd name="connsiteY265" fmla="*/ 389976 h 425637"/>
                <a:gd name="connsiteX266" fmla="*/ 446917 w 689291"/>
                <a:gd name="connsiteY266" fmla="*/ 396376 h 425637"/>
                <a:gd name="connsiteX267" fmla="*/ 440517 w 689291"/>
                <a:gd name="connsiteY267" fmla="*/ 389976 h 425637"/>
                <a:gd name="connsiteX268" fmla="*/ 440517 w 689291"/>
                <a:gd name="connsiteY268" fmla="*/ 351189 h 425637"/>
                <a:gd name="connsiteX269" fmla="*/ 446917 w 689291"/>
                <a:gd name="connsiteY269" fmla="*/ 344788 h 425637"/>
                <a:gd name="connsiteX270" fmla="*/ 6362 w 689291"/>
                <a:gd name="connsiteY270" fmla="*/ 314325 h 425637"/>
                <a:gd name="connsiteX271" fmla="*/ 5790 w 689291"/>
                <a:gd name="connsiteY271" fmla="*/ 315682 h 425637"/>
                <a:gd name="connsiteX272" fmla="*/ 5918 w 689291"/>
                <a:gd name="connsiteY272" fmla="*/ 315015 h 425637"/>
                <a:gd name="connsiteX273" fmla="*/ 345113 w 689291"/>
                <a:gd name="connsiteY273" fmla="*/ 291947 h 425637"/>
                <a:gd name="connsiteX274" fmla="*/ 338283 w 689291"/>
                <a:gd name="connsiteY274" fmla="*/ 298777 h 425637"/>
                <a:gd name="connsiteX275" fmla="*/ 338283 w 689291"/>
                <a:gd name="connsiteY275" fmla="*/ 313553 h 425637"/>
                <a:gd name="connsiteX276" fmla="*/ 345585 w 689291"/>
                <a:gd name="connsiteY276" fmla="*/ 320942 h 425637"/>
                <a:gd name="connsiteX277" fmla="*/ 352501 w 689291"/>
                <a:gd name="connsiteY277" fmla="*/ 313553 h 425637"/>
                <a:gd name="connsiteX278" fmla="*/ 352501 w 689291"/>
                <a:gd name="connsiteY278" fmla="*/ 298777 h 425637"/>
                <a:gd name="connsiteX279" fmla="*/ 345113 w 689291"/>
                <a:gd name="connsiteY279" fmla="*/ 291947 h 425637"/>
                <a:gd name="connsiteX280" fmla="*/ 257442 w 689291"/>
                <a:gd name="connsiteY280" fmla="*/ 291947 h 425637"/>
                <a:gd name="connsiteX281" fmla="*/ 250612 w 689291"/>
                <a:gd name="connsiteY281" fmla="*/ 298777 h 425637"/>
                <a:gd name="connsiteX282" fmla="*/ 250612 w 689291"/>
                <a:gd name="connsiteY282" fmla="*/ 313553 h 425637"/>
                <a:gd name="connsiteX283" fmla="*/ 257915 w 689291"/>
                <a:gd name="connsiteY283" fmla="*/ 320942 h 425637"/>
                <a:gd name="connsiteX284" fmla="*/ 264831 w 689291"/>
                <a:gd name="connsiteY284" fmla="*/ 313553 h 425637"/>
                <a:gd name="connsiteX285" fmla="*/ 264831 w 689291"/>
                <a:gd name="connsiteY285" fmla="*/ 298777 h 425637"/>
                <a:gd name="connsiteX286" fmla="*/ 257442 w 689291"/>
                <a:gd name="connsiteY286" fmla="*/ 291947 h 425637"/>
                <a:gd name="connsiteX287" fmla="*/ 169815 w 689291"/>
                <a:gd name="connsiteY287" fmla="*/ 291947 h 425637"/>
                <a:gd name="connsiteX288" fmla="*/ 162985 w 689291"/>
                <a:gd name="connsiteY288" fmla="*/ 298777 h 425637"/>
                <a:gd name="connsiteX289" fmla="*/ 162985 w 689291"/>
                <a:gd name="connsiteY289" fmla="*/ 313553 h 425637"/>
                <a:gd name="connsiteX290" fmla="*/ 170288 w 689291"/>
                <a:gd name="connsiteY290" fmla="*/ 320942 h 425637"/>
                <a:gd name="connsiteX291" fmla="*/ 177202 w 689291"/>
                <a:gd name="connsiteY291" fmla="*/ 313553 h 425637"/>
                <a:gd name="connsiteX292" fmla="*/ 177202 w 689291"/>
                <a:gd name="connsiteY292" fmla="*/ 298777 h 425637"/>
                <a:gd name="connsiteX293" fmla="*/ 169815 w 689291"/>
                <a:gd name="connsiteY293" fmla="*/ 291947 h 425637"/>
                <a:gd name="connsiteX294" fmla="*/ 75544 w 689291"/>
                <a:gd name="connsiteY294" fmla="*/ 291947 h 425637"/>
                <a:gd name="connsiteX295" fmla="*/ 68714 w 689291"/>
                <a:gd name="connsiteY295" fmla="*/ 298777 h 425637"/>
                <a:gd name="connsiteX296" fmla="*/ 68714 w 689291"/>
                <a:gd name="connsiteY296" fmla="*/ 313553 h 425637"/>
                <a:gd name="connsiteX297" fmla="*/ 76017 w 689291"/>
                <a:gd name="connsiteY297" fmla="*/ 320942 h 425637"/>
                <a:gd name="connsiteX298" fmla="*/ 82932 w 689291"/>
                <a:gd name="connsiteY298" fmla="*/ 313553 h 425637"/>
                <a:gd name="connsiteX299" fmla="*/ 82932 w 689291"/>
                <a:gd name="connsiteY299" fmla="*/ 298777 h 425637"/>
                <a:gd name="connsiteX300" fmla="*/ 75544 w 689291"/>
                <a:gd name="connsiteY300" fmla="*/ 291947 h 425637"/>
                <a:gd name="connsiteX301" fmla="*/ 609888 w 689291"/>
                <a:gd name="connsiteY301" fmla="*/ 291315 h 425637"/>
                <a:gd name="connsiteX302" fmla="*/ 603059 w 689291"/>
                <a:gd name="connsiteY302" fmla="*/ 298144 h 425637"/>
                <a:gd name="connsiteX303" fmla="*/ 603059 w 689291"/>
                <a:gd name="connsiteY303" fmla="*/ 312921 h 425637"/>
                <a:gd name="connsiteX304" fmla="*/ 610361 w 689291"/>
                <a:gd name="connsiteY304" fmla="*/ 320309 h 425637"/>
                <a:gd name="connsiteX305" fmla="*/ 617277 w 689291"/>
                <a:gd name="connsiteY305" fmla="*/ 312921 h 425637"/>
                <a:gd name="connsiteX306" fmla="*/ 617277 w 689291"/>
                <a:gd name="connsiteY306" fmla="*/ 298144 h 425637"/>
                <a:gd name="connsiteX307" fmla="*/ 609888 w 689291"/>
                <a:gd name="connsiteY307" fmla="*/ 291315 h 425637"/>
                <a:gd name="connsiteX308" fmla="*/ 522218 w 689291"/>
                <a:gd name="connsiteY308" fmla="*/ 291315 h 425637"/>
                <a:gd name="connsiteX309" fmla="*/ 515387 w 689291"/>
                <a:gd name="connsiteY309" fmla="*/ 298144 h 425637"/>
                <a:gd name="connsiteX310" fmla="*/ 515387 w 689291"/>
                <a:gd name="connsiteY310" fmla="*/ 312921 h 425637"/>
                <a:gd name="connsiteX311" fmla="*/ 522690 w 689291"/>
                <a:gd name="connsiteY311" fmla="*/ 320309 h 425637"/>
                <a:gd name="connsiteX312" fmla="*/ 529606 w 689291"/>
                <a:gd name="connsiteY312" fmla="*/ 312921 h 425637"/>
                <a:gd name="connsiteX313" fmla="*/ 529606 w 689291"/>
                <a:gd name="connsiteY313" fmla="*/ 298144 h 425637"/>
                <a:gd name="connsiteX314" fmla="*/ 522218 w 689291"/>
                <a:gd name="connsiteY314" fmla="*/ 291315 h 425637"/>
                <a:gd name="connsiteX315" fmla="*/ 434591 w 689291"/>
                <a:gd name="connsiteY315" fmla="*/ 291315 h 425637"/>
                <a:gd name="connsiteX316" fmla="*/ 427761 w 689291"/>
                <a:gd name="connsiteY316" fmla="*/ 298144 h 425637"/>
                <a:gd name="connsiteX317" fmla="*/ 427761 w 689291"/>
                <a:gd name="connsiteY317" fmla="*/ 312921 h 425637"/>
                <a:gd name="connsiteX318" fmla="*/ 435062 w 689291"/>
                <a:gd name="connsiteY318" fmla="*/ 320309 h 425637"/>
                <a:gd name="connsiteX319" fmla="*/ 441978 w 689291"/>
                <a:gd name="connsiteY319" fmla="*/ 312921 h 425637"/>
                <a:gd name="connsiteX320" fmla="*/ 441978 w 689291"/>
                <a:gd name="connsiteY320" fmla="*/ 298144 h 425637"/>
                <a:gd name="connsiteX321" fmla="*/ 434591 w 689291"/>
                <a:gd name="connsiteY321" fmla="*/ 291315 h 425637"/>
                <a:gd name="connsiteX322" fmla="*/ 658782 w 689291"/>
                <a:gd name="connsiteY322" fmla="*/ 282090 h 425637"/>
                <a:gd name="connsiteX323" fmla="*/ 667001 w 689291"/>
                <a:gd name="connsiteY323" fmla="*/ 287751 h 425637"/>
                <a:gd name="connsiteX324" fmla="*/ 667001 w 689291"/>
                <a:gd name="connsiteY324" fmla="*/ 325458 h 425637"/>
                <a:gd name="connsiteX325" fmla="*/ 660602 w 689291"/>
                <a:gd name="connsiteY325" fmla="*/ 331902 h 425637"/>
                <a:gd name="connsiteX326" fmla="*/ 654201 w 689291"/>
                <a:gd name="connsiteY326" fmla="*/ 325501 h 425637"/>
                <a:gd name="connsiteX327" fmla="*/ 654201 w 689291"/>
                <a:gd name="connsiteY327" fmla="*/ 286671 h 425637"/>
                <a:gd name="connsiteX328" fmla="*/ 33094 w 689291"/>
                <a:gd name="connsiteY328" fmla="*/ 282011 h 425637"/>
                <a:gd name="connsiteX329" fmla="*/ 38387 w 689291"/>
                <a:gd name="connsiteY329" fmla="*/ 287304 h 425637"/>
                <a:gd name="connsiteX330" fmla="*/ 38387 w 689291"/>
                <a:gd name="connsiteY330" fmla="*/ 326091 h 425637"/>
                <a:gd name="connsiteX331" fmla="*/ 31987 w 689291"/>
                <a:gd name="connsiteY331" fmla="*/ 332535 h 425637"/>
                <a:gd name="connsiteX332" fmla="*/ 25587 w 689291"/>
                <a:gd name="connsiteY332" fmla="*/ 326134 h 425637"/>
                <a:gd name="connsiteX333" fmla="*/ 25587 w 689291"/>
                <a:gd name="connsiteY333" fmla="*/ 287380 h 425637"/>
                <a:gd name="connsiteX334" fmla="*/ 301556 w 689291"/>
                <a:gd name="connsiteY334" fmla="*/ 280904 h 425637"/>
                <a:gd name="connsiteX335" fmla="*/ 307956 w 689291"/>
                <a:gd name="connsiteY335" fmla="*/ 287304 h 425637"/>
                <a:gd name="connsiteX336" fmla="*/ 307956 w 689291"/>
                <a:gd name="connsiteY336" fmla="*/ 326091 h 425637"/>
                <a:gd name="connsiteX337" fmla="*/ 301556 w 689291"/>
                <a:gd name="connsiteY337" fmla="*/ 332535 h 425637"/>
                <a:gd name="connsiteX338" fmla="*/ 295156 w 689291"/>
                <a:gd name="connsiteY338" fmla="*/ 326134 h 425637"/>
                <a:gd name="connsiteX339" fmla="*/ 295156 w 689291"/>
                <a:gd name="connsiteY339" fmla="*/ 287304 h 425637"/>
                <a:gd name="connsiteX340" fmla="*/ 301556 w 689291"/>
                <a:gd name="connsiteY340" fmla="*/ 280904 h 425637"/>
                <a:gd name="connsiteX341" fmla="*/ 213927 w 689291"/>
                <a:gd name="connsiteY341" fmla="*/ 280904 h 425637"/>
                <a:gd name="connsiteX342" fmla="*/ 220327 w 689291"/>
                <a:gd name="connsiteY342" fmla="*/ 287304 h 425637"/>
                <a:gd name="connsiteX343" fmla="*/ 220327 w 689291"/>
                <a:gd name="connsiteY343" fmla="*/ 326091 h 425637"/>
                <a:gd name="connsiteX344" fmla="*/ 213927 w 689291"/>
                <a:gd name="connsiteY344" fmla="*/ 332535 h 425637"/>
                <a:gd name="connsiteX345" fmla="*/ 207527 w 689291"/>
                <a:gd name="connsiteY345" fmla="*/ 326134 h 425637"/>
                <a:gd name="connsiteX346" fmla="*/ 207527 w 689291"/>
                <a:gd name="connsiteY346" fmla="*/ 287304 h 425637"/>
                <a:gd name="connsiteX347" fmla="*/ 213927 w 689291"/>
                <a:gd name="connsiteY347" fmla="*/ 280904 h 425637"/>
                <a:gd name="connsiteX348" fmla="*/ 126257 w 689291"/>
                <a:gd name="connsiteY348" fmla="*/ 280904 h 425637"/>
                <a:gd name="connsiteX349" fmla="*/ 132657 w 689291"/>
                <a:gd name="connsiteY349" fmla="*/ 287304 h 425637"/>
                <a:gd name="connsiteX350" fmla="*/ 132657 w 689291"/>
                <a:gd name="connsiteY350" fmla="*/ 326091 h 425637"/>
                <a:gd name="connsiteX351" fmla="*/ 126257 w 689291"/>
                <a:gd name="connsiteY351" fmla="*/ 332535 h 425637"/>
                <a:gd name="connsiteX352" fmla="*/ 119857 w 689291"/>
                <a:gd name="connsiteY352" fmla="*/ 326134 h 425637"/>
                <a:gd name="connsiteX353" fmla="*/ 119857 w 689291"/>
                <a:gd name="connsiteY353" fmla="*/ 287304 h 425637"/>
                <a:gd name="connsiteX354" fmla="*/ 126257 w 689291"/>
                <a:gd name="connsiteY354" fmla="*/ 280904 h 425637"/>
                <a:gd name="connsiteX355" fmla="*/ 345157 w 689291"/>
                <a:gd name="connsiteY355" fmla="*/ 280565 h 425637"/>
                <a:gd name="connsiteX356" fmla="*/ 363885 w 689291"/>
                <a:gd name="connsiteY356" fmla="*/ 298305 h 425637"/>
                <a:gd name="connsiteX357" fmla="*/ 363928 w 689291"/>
                <a:gd name="connsiteY357" fmla="*/ 313553 h 425637"/>
                <a:gd name="connsiteX358" fmla="*/ 345157 w 689291"/>
                <a:gd name="connsiteY358" fmla="*/ 332324 h 425637"/>
                <a:gd name="connsiteX359" fmla="*/ 326944 w 689291"/>
                <a:gd name="connsiteY359" fmla="*/ 313553 h 425637"/>
                <a:gd name="connsiteX360" fmla="*/ 326944 w 689291"/>
                <a:gd name="connsiteY360" fmla="*/ 298777 h 425637"/>
                <a:gd name="connsiteX361" fmla="*/ 345157 w 689291"/>
                <a:gd name="connsiteY361" fmla="*/ 280565 h 425637"/>
                <a:gd name="connsiteX362" fmla="*/ 257485 w 689291"/>
                <a:gd name="connsiteY362" fmla="*/ 280565 h 425637"/>
                <a:gd name="connsiteX363" fmla="*/ 276213 w 689291"/>
                <a:gd name="connsiteY363" fmla="*/ 298305 h 425637"/>
                <a:gd name="connsiteX364" fmla="*/ 276256 w 689291"/>
                <a:gd name="connsiteY364" fmla="*/ 313553 h 425637"/>
                <a:gd name="connsiteX365" fmla="*/ 257485 w 689291"/>
                <a:gd name="connsiteY365" fmla="*/ 332324 h 425637"/>
                <a:gd name="connsiteX366" fmla="*/ 239273 w 689291"/>
                <a:gd name="connsiteY366" fmla="*/ 313553 h 425637"/>
                <a:gd name="connsiteX367" fmla="*/ 239273 w 689291"/>
                <a:gd name="connsiteY367" fmla="*/ 298777 h 425637"/>
                <a:gd name="connsiteX368" fmla="*/ 257485 w 689291"/>
                <a:gd name="connsiteY368" fmla="*/ 280565 h 425637"/>
                <a:gd name="connsiteX369" fmla="*/ 169815 w 689291"/>
                <a:gd name="connsiteY369" fmla="*/ 280565 h 425637"/>
                <a:gd name="connsiteX370" fmla="*/ 188544 w 689291"/>
                <a:gd name="connsiteY370" fmla="*/ 298305 h 425637"/>
                <a:gd name="connsiteX371" fmla="*/ 188586 w 689291"/>
                <a:gd name="connsiteY371" fmla="*/ 313553 h 425637"/>
                <a:gd name="connsiteX372" fmla="*/ 169815 w 689291"/>
                <a:gd name="connsiteY372" fmla="*/ 332324 h 425637"/>
                <a:gd name="connsiteX373" fmla="*/ 151603 w 689291"/>
                <a:gd name="connsiteY373" fmla="*/ 313553 h 425637"/>
                <a:gd name="connsiteX374" fmla="*/ 151603 w 689291"/>
                <a:gd name="connsiteY374" fmla="*/ 298777 h 425637"/>
                <a:gd name="connsiteX375" fmla="*/ 169815 w 689291"/>
                <a:gd name="connsiteY375" fmla="*/ 280565 h 425637"/>
                <a:gd name="connsiteX376" fmla="*/ 75588 w 689291"/>
                <a:gd name="connsiteY376" fmla="*/ 280565 h 425637"/>
                <a:gd name="connsiteX377" fmla="*/ 94316 w 689291"/>
                <a:gd name="connsiteY377" fmla="*/ 298305 h 425637"/>
                <a:gd name="connsiteX378" fmla="*/ 94359 w 689291"/>
                <a:gd name="connsiteY378" fmla="*/ 313553 h 425637"/>
                <a:gd name="connsiteX379" fmla="*/ 75588 w 689291"/>
                <a:gd name="connsiteY379" fmla="*/ 332324 h 425637"/>
                <a:gd name="connsiteX380" fmla="*/ 57375 w 689291"/>
                <a:gd name="connsiteY380" fmla="*/ 313553 h 425637"/>
                <a:gd name="connsiteX381" fmla="*/ 57375 w 689291"/>
                <a:gd name="connsiteY381" fmla="*/ 298777 h 425637"/>
                <a:gd name="connsiteX382" fmla="*/ 75588 w 689291"/>
                <a:gd name="connsiteY382" fmla="*/ 280565 h 425637"/>
                <a:gd name="connsiteX383" fmla="*/ 566331 w 689291"/>
                <a:gd name="connsiteY383" fmla="*/ 280271 h 425637"/>
                <a:gd name="connsiteX384" fmla="*/ 572730 w 689291"/>
                <a:gd name="connsiteY384" fmla="*/ 286671 h 425637"/>
                <a:gd name="connsiteX385" fmla="*/ 572730 w 689291"/>
                <a:gd name="connsiteY385" fmla="*/ 325458 h 425637"/>
                <a:gd name="connsiteX386" fmla="*/ 566331 w 689291"/>
                <a:gd name="connsiteY386" fmla="*/ 331902 h 425637"/>
                <a:gd name="connsiteX387" fmla="*/ 559931 w 689291"/>
                <a:gd name="connsiteY387" fmla="*/ 325501 h 425637"/>
                <a:gd name="connsiteX388" fmla="*/ 559931 w 689291"/>
                <a:gd name="connsiteY388" fmla="*/ 286671 h 425637"/>
                <a:gd name="connsiteX389" fmla="*/ 566331 w 689291"/>
                <a:gd name="connsiteY389" fmla="*/ 280271 h 425637"/>
                <a:gd name="connsiteX390" fmla="*/ 478702 w 689291"/>
                <a:gd name="connsiteY390" fmla="*/ 280271 h 425637"/>
                <a:gd name="connsiteX391" fmla="*/ 485103 w 689291"/>
                <a:gd name="connsiteY391" fmla="*/ 286671 h 425637"/>
                <a:gd name="connsiteX392" fmla="*/ 485103 w 689291"/>
                <a:gd name="connsiteY392" fmla="*/ 325458 h 425637"/>
                <a:gd name="connsiteX393" fmla="*/ 478702 w 689291"/>
                <a:gd name="connsiteY393" fmla="*/ 331902 h 425637"/>
                <a:gd name="connsiteX394" fmla="*/ 472302 w 689291"/>
                <a:gd name="connsiteY394" fmla="*/ 325501 h 425637"/>
                <a:gd name="connsiteX395" fmla="*/ 472302 w 689291"/>
                <a:gd name="connsiteY395" fmla="*/ 286671 h 425637"/>
                <a:gd name="connsiteX396" fmla="*/ 478702 w 689291"/>
                <a:gd name="connsiteY396" fmla="*/ 280271 h 425637"/>
                <a:gd name="connsiteX397" fmla="*/ 391033 w 689291"/>
                <a:gd name="connsiteY397" fmla="*/ 280271 h 425637"/>
                <a:gd name="connsiteX398" fmla="*/ 397433 w 689291"/>
                <a:gd name="connsiteY398" fmla="*/ 286671 h 425637"/>
                <a:gd name="connsiteX399" fmla="*/ 397433 w 689291"/>
                <a:gd name="connsiteY399" fmla="*/ 325458 h 425637"/>
                <a:gd name="connsiteX400" fmla="*/ 391033 w 689291"/>
                <a:gd name="connsiteY400" fmla="*/ 331902 h 425637"/>
                <a:gd name="connsiteX401" fmla="*/ 384632 w 689291"/>
                <a:gd name="connsiteY401" fmla="*/ 325501 h 425637"/>
                <a:gd name="connsiteX402" fmla="*/ 384632 w 689291"/>
                <a:gd name="connsiteY402" fmla="*/ 286671 h 425637"/>
                <a:gd name="connsiteX403" fmla="*/ 391033 w 689291"/>
                <a:gd name="connsiteY403" fmla="*/ 280271 h 425637"/>
                <a:gd name="connsiteX404" fmla="*/ 609931 w 689291"/>
                <a:gd name="connsiteY404" fmla="*/ 279932 h 425637"/>
                <a:gd name="connsiteX405" fmla="*/ 628659 w 689291"/>
                <a:gd name="connsiteY405" fmla="*/ 297673 h 425637"/>
                <a:gd name="connsiteX406" fmla="*/ 628702 w 689291"/>
                <a:gd name="connsiteY406" fmla="*/ 312921 h 425637"/>
                <a:gd name="connsiteX407" fmla="*/ 609931 w 689291"/>
                <a:gd name="connsiteY407" fmla="*/ 331691 h 425637"/>
                <a:gd name="connsiteX408" fmla="*/ 591719 w 689291"/>
                <a:gd name="connsiteY408" fmla="*/ 312921 h 425637"/>
                <a:gd name="connsiteX409" fmla="*/ 591719 w 689291"/>
                <a:gd name="connsiteY409" fmla="*/ 298144 h 425637"/>
                <a:gd name="connsiteX410" fmla="*/ 609931 w 689291"/>
                <a:gd name="connsiteY410" fmla="*/ 279932 h 425637"/>
                <a:gd name="connsiteX411" fmla="*/ 522261 w 689291"/>
                <a:gd name="connsiteY411" fmla="*/ 279932 h 425637"/>
                <a:gd name="connsiteX412" fmla="*/ 540989 w 689291"/>
                <a:gd name="connsiteY412" fmla="*/ 297673 h 425637"/>
                <a:gd name="connsiteX413" fmla="*/ 541032 w 689291"/>
                <a:gd name="connsiteY413" fmla="*/ 312921 h 425637"/>
                <a:gd name="connsiteX414" fmla="*/ 522261 w 689291"/>
                <a:gd name="connsiteY414" fmla="*/ 331691 h 425637"/>
                <a:gd name="connsiteX415" fmla="*/ 504048 w 689291"/>
                <a:gd name="connsiteY415" fmla="*/ 312921 h 425637"/>
                <a:gd name="connsiteX416" fmla="*/ 504048 w 689291"/>
                <a:gd name="connsiteY416" fmla="*/ 298144 h 425637"/>
                <a:gd name="connsiteX417" fmla="*/ 522261 w 689291"/>
                <a:gd name="connsiteY417" fmla="*/ 279932 h 425637"/>
                <a:gd name="connsiteX418" fmla="*/ 434591 w 689291"/>
                <a:gd name="connsiteY418" fmla="*/ 279932 h 425637"/>
                <a:gd name="connsiteX419" fmla="*/ 453318 w 689291"/>
                <a:gd name="connsiteY419" fmla="*/ 297673 h 425637"/>
                <a:gd name="connsiteX420" fmla="*/ 453361 w 689291"/>
                <a:gd name="connsiteY420" fmla="*/ 312921 h 425637"/>
                <a:gd name="connsiteX421" fmla="*/ 434591 w 689291"/>
                <a:gd name="connsiteY421" fmla="*/ 331691 h 425637"/>
                <a:gd name="connsiteX422" fmla="*/ 416377 w 689291"/>
                <a:gd name="connsiteY422" fmla="*/ 312921 h 425637"/>
                <a:gd name="connsiteX423" fmla="*/ 416377 w 689291"/>
                <a:gd name="connsiteY423" fmla="*/ 298144 h 425637"/>
                <a:gd name="connsiteX424" fmla="*/ 434591 w 689291"/>
                <a:gd name="connsiteY424" fmla="*/ 279932 h 425637"/>
                <a:gd name="connsiteX425" fmla="*/ 210384 w 689291"/>
                <a:gd name="connsiteY425" fmla="*/ 236381 h 425637"/>
                <a:gd name="connsiteX426" fmla="*/ 203870 w 689291"/>
                <a:gd name="connsiteY426" fmla="*/ 242894 h 425637"/>
                <a:gd name="connsiteX427" fmla="*/ 203870 w 689291"/>
                <a:gd name="connsiteY427" fmla="*/ 257670 h 425637"/>
                <a:gd name="connsiteX428" fmla="*/ 211111 w 689291"/>
                <a:gd name="connsiteY428" fmla="*/ 264996 h 425637"/>
                <a:gd name="connsiteX429" fmla="*/ 217717 w 689291"/>
                <a:gd name="connsiteY429" fmla="*/ 257936 h 425637"/>
                <a:gd name="connsiteX430" fmla="*/ 217717 w 689291"/>
                <a:gd name="connsiteY430" fmla="*/ 243160 h 425637"/>
                <a:gd name="connsiteX431" fmla="*/ 122714 w 689291"/>
                <a:gd name="connsiteY431" fmla="*/ 236381 h 425637"/>
                <a:gd name="connsiteX432" fmla="*/ 116200 w 689291"/>
                <a:gd name="connsiteY432" fmla="*/ 242894 h 425637"/>
                <a:gd name="connsiteX433" fmla="*/ 116200 w 689291"/>
                <a:gd name="connsiteY433" fmla="*/ 257670 h 425637"/>
                <a:gd name="connsiteX434" fmla="*/ 123440 w 689291"/>
                <a:gd name="connsiteY434" fmla="*/ 264996 h 425637"/>
                <a:gd name="connsiteX435" fmla="*/ 130047 w 689291"/>
                <a:gd name="connsiteY435" fmla="*/ 257936 h 425637"/>
                <a:gd name="connsiteX436" fmla="*/ 130047 w 689291"/>
                <a:gd name="connsiteY436" fmla="*/ 243160 h 425637"/>
                <a:gd name="connsiteX437" fmla="*/ 480270 w 689291"/>
                <a:gd name="connsiteY437" fmla="*/ 236064 h 425637"/>
                <a:gd name="connsiteX438" fmla="*/ 473440 w 689291"/>
                <a:gd name="connsiteY438" fmla="*/ 242894 h 425637"/>
                <a:gd name="connsiteX439" fmla="*/ 473440 w 689291"/>
                <a:gd name="connsiteY439" fmla="*/ 257670 h 425637"/>
                <a:gd name="connsiteX440" fmla="*/ 480743 w 689291"/>
                <a:gd name="connsiteY440" fmla="*/ 265059 h 425637"/>
                <a:gd name="connsiteX441" fmla="*/ 487659 w 689291"/>
                <a:gd name="connsiteY441" fmla="*/ 257670 h 425637"/>
                <a:gd name="connsiteX442" fmla="*/ 487659 w 689291"/>
                <a:gd name="connsiteY442" fmla="*/ 242894 h 425637"/>
                <a:gd name="connsiteX443" fmla="*/ 480270 w 689291"/>
                <a:gd name="connsiteY443" fmla="*/ 236064 h 425637"/>
                <a:gd name="connsiteX444" fmla="*/ 392599 w 689291"/>
                <a:gd name="connsiteY444" fmla="*/ 236064 h 425637"/>
                <a:gd name="connsiteX445" fmla="*/ 385769 w 689291"/>
                <a:gd name="connsiteY445" fmla="*/ 242894 h 425637"/>
                <a:gd name="connsiteX446" fmla="*/ 385769 w 689291"/>
                <a:gd name="connsiteY446" fmla="*/ 257670 h 425637"/>
                <a:gd name="connsiteX447" fmla="*/ 393071 w 689291"/>
                <a:gd name="connsiteY447" fmla="*/ 265059 h 425637"/>
                <a:gd name="connsiteX448" fmla="*/ 399987 w 689291"/>
                <a:gd name="connsiteY448" fmla="*/ 257670 h 425637"/>
                <a:gd name="connsiteX449" fmla="*/ 399987 w 689291"/>
                <a:gd name="connsiteY449" fmla="*/ 242894 h 425637"/>
                <a:gd name="connsiteX450" fmla="*/ 392599 w 689291"/>
                <a:gd name="connsiteY450" fmla="*/ 236064 h 425637"/>
                <a:gd name="connsiteX451" fmla="*/ 304971 w 689291"/>
                <a:gd name="connsiteY451" fmla="*/ 236064 h 425637"/>
                <a:gd name="connsiteX452" fmla="*/ 298141 w 689291"/>
                <a:gd name="connsiteY452" fmla="*/ 242894 h 425637"/>
                <a:gd name="connsiteX453" fmla="*/ 298141 w 689291"/>
                <a:gd name="connsiteY453" fmla="*/ 257670 h 425637"/>
                <a:gd name="connsiteX454" fmla="*/ 305444 w 689291"/>
                <a:gd name="connsiteY454" fmla="*/ 265059 h 425637"/>
                <a:gd name="connsiteX455" fmla="*/ 312359 w 689291"/>
                <a:gd name="connsiteY455" fmla="*/ 257670 h 425637"/>
                <a:gd name="connsiteX456" fmla="*/ 312359 w 689291"/>
                <a:gd name="connsiteY456" fmla="*/ 242894 h 425637"/>
                <a:gd name="connsiteX457" fmla="*/ 304971 w 689291"/>
                <a:gd name="connsiteY457" fmla="*/ 236064 h 425637"/>
                <a:gd name="connsiteX458" fmla="*/ 569375 w 689291"/>
                <a:gd name="connsiteY458" fmla="*/ 235698 h 425637"/>
                <a:gd name="connsiteX459" fmla="*/ 562546 w 689291"/>
                <a:gd name="connsiteY459" fmla="*/ 242528 h 425637"/>
                <a:gd name="connsiteX460" fmla="*/ 562546 w 689291"/>
                <a:gd name="connsiteY460" fmla="*/ 257304 h 425637"/>
                <a:gd name="connsiteX461" fmla="*/ 569847 w 689291"/>
                <a:gd name="connsiteY461" fmla="*/ 264693 h 425637"/>
                <a:gd name="connsiteX462" fmla="*/ 576763 w 689291"/>
                <a:gd name="connsiteY462" fmla="*/ 257304 h 425637"/>
                <a:gd name="connsiteX463" fmla="*/ 576763 w 689291"/>
                <a:gd name="connsiteY463" fmla="*/ 242528 h 425637"/>
                <a:gd name="connsiteX464" fmla="*/ 569375 w 689291"/>
                <a:gd name="connsiteY464" fmla="*/ 235698 h 425637"/>
                <a:gd name="connsiteX465" fmla="*/ 436712 w 689291"/>
                <a:gd name="connsiteY465" fmla="*/ 225060 h 425637"/>
                <a:gd name="connsiteX466" fmla="*/ 443112 w 689291"/>
                <a:gd name="connsiteY466" fmla="*/ 231461 h 425637"/>
                <a:gd name="connsiteX467" fmla="*/ 443112 w 689291"/>
                <a:gd name="connsiteY467" fmla="*/ 270248 h 425637"/>
                <a:gd name="connsiteX468" fmla="*/ 436712 w 689291"/>
                <a:gd name="connsiteY468" fmla="*/ 276648 h 425637"/>
                <a:gd name="connsiteX469" fmla="*/ 430312 w 689291"/>
                <a:gd name="connsiteY469" fmla="*/ 270248 h 425637"/>
                <a:gd name="connsiteX470" fmla="*/ 430312 w 689291"/>
                <a:gd name="connsiteY470" fmla="*/ 231461 h 425637"/>
                <a:gd name="connsiteX471" fmla="*/ 436712 w 689291"/>
                <a:gd name="connsiteY471" fmla="*/ 225060 h 425637"/>
                <a:gd name="connsiteX472" fmla="*/ 349084 w 689291"/>
                <a:gd name="connsiteY472" fmla="*/ 225060 h 425637"/>
                <a:gd name="connsiteX473" fmla="*/ 355484 w 689291"/>
                <a:gd name="connsiteY473" fmla="*/ 231461 h 425637"/>
                <a:gd name="connsiteX474" fmla="*/ 355484 w 689291"/>
                <a:gd name="connsiteY474" fmla="*/ 270248 h 425637"/>
                <a:gd name="connsiteX475" fmla="*/ 349084 w 689291"/>
                <a:gd name="connsiteY475" fmla="*/ 276648 h 425637"/>
                <a:gd name="connsiteX476" fmla="*/ 342684 w 689291"/>
                <a:gd name="connsiteY476" fmla="*/ 270248 h 425637"/>
                <a:gd name="connsiteX477" fmla="*/ 342684 w 689291"/>
                <a:gd name="connsiteY477" fmla="*/ 231461 h 425637"/>
                <a:gd name="connsiteX478" fmla="*/ 349084 w 689291"/>
                <a:gd name="connsiteY478" fmla="*/ 225060 h 425637"/>
                <a:gd name="connsiteX479" fmla="*/ 261415 w 689291"/>
                <a:gd name="connsiteY479" fmla="*/ 225060 h 425637"/>
                <a:gd name="connsiteX480" fmla="*/ 267815 w 689291"/>
                <a:gd name="connsiteY480" fmla="*/ 231461 h 425637"/>
                <a:gd name="connsiteX481" fmla="*/ 267815 w 689291"/>
                <a:gd name="connsiteY481" fmla="*/ 270248 h 425637"/>
                <a:gd name="connsiteX482" fmla="*/ 261415 w 689291"/>
                <a:gd name="connsiteY482" fmla="*/ 276648 h 425637"/>
                <a:gd name="connsiteX483" fmla="*/ 255015 w 689291"/>
                <a:gd name="connsiteY483" fmla="*/ 270248 h 425637"/>
                <a:gd name="connsiteX484" fmla="*/ 255015 w 689291"/>
                <a:gd name="connsiteY484" fmla="*/ 231461 h 425637"/>
                <a:gd name="connsiteX485" fmla="*/ 261415 w 689291"/>
                <a:gd name="connsiteY485" fmla="*/ 225060 h 425637"/>
                <a:gd name="connsiteX486" fmla="*/ 167143 w 689291"/>
                <a:gd name="connsiteY486" fmla="*/ 225060 h 425637"/>
                <a:gd name="connsiteX487" fmla="*/ 173543 w 689291"/>
                <a:gd name="connsiteY487" fmla="*/ 231461 h 425637"/>
                <a:gd name="connsiteX488" fmla="*/ 173543 w 689291"/>
                <a:gd name="connsiteY488" fmla="*/ 270248 h 425637"/>
                <a:gd name="connsiteX489" fmla="*/ 167143 w 689291"/>
                <a:gd name="connsiteY489" fmla="*/ 276648 h 425637"/>
                <a:gd name="connsiteX490" fmla="*/ 167090 w 689291"/>
                <a:gd name="connsiteY490" fmla="*/ 276596 h 425637"/>
                <a:gd name="connsiteX491" fmla="*/ 166772 w 689291"/>
                <a:gd name="connsiteY491" fmla="*/ 276914 h 425637"/>
                <a:gd name="connsiteX492" fmla="*/ 160372 w 689291"/>
                <a:gd name="connsiteY492" fmla="*/ 270514 h 425637"/>
                <a:gd name="connsiteX493" fmla="*/ 160372 w 689291"/>
                <a:gd name="connsiteY493" fmla="*/ 231727 h 425637"/>
                <a:gd name="connsiteX494" fmla="*/ 166772 w 689291"/>
                <a:gd name="connsiteY494" fmla="*/ 225326 h 425637"/>
                <a:gd name="connsiteX495" fmla="*/ 166824 w 689291"/>
                <a:gd name="connsiteY495" fmla="*/ 225379 h 425637"/>
                <a:gd name="connsiteX496" fmla="*/ 79515 w 689291"/>
                <a:gd name="connsiteY496" fmla="*/ 225060 h 425637"/>
                <a:gd name="connsiteX497" fmla="*/ 85915 w 689291"/>
                <a:gd name="connsiteY497" fmla="*/ 231461 h 425637"/>
                <a:gd name="connsiteX498" fmla="*/ 85915 w 689291"/>
                <a:gd name="connsiteY498" fmla="*/ 270248 h 425637"/>
                <a:gd name="connsiteX499" fmla="*/ 79515 w 689291"/>
                <a:gd name="connsiteY499" fmla="*/ 276648 h 425637"/>
                <a:gd name="connsiteX500" fmla="*/ 79462 w 689291"/>
                <a:gd name="connsiteY500" fmla="*/ 276596 h 425637"/>
                <a:gd name="connsiteX501" fmla="*/ 79143 w 689291"/>
                <a:gd name="connsiteY501" fmla="*/ 276914 h 425637"/>
                <a:gd name="connsiteX502" fmla="*/ 72744 w 689291"/>
                <a:gd name="connsiteY502" fmla="*/ 270514 h 425637"/>
                <a:gd name="connsiteX503" fmla="*/ 72744 w 689291"/>
                <a:gd name="connsiteY503" fmla="*/ 266509 h 425637"/>
                <a:gd name="connsiteX504" fmla="*/ 75497 w 689291"/>
                <a:gd name="connsiteY504" fmla="*/ 265867 h 425637"/>
                <a:gd name="connsiteX505" fmla="*/ 72744 w 689291"/>
                <a:gd name="connsiteY505" fmla="*/ 244589 h 425637"/>
                <a:gd name="connsiteX506" fmla="*/ 72744 w 689291"/>
                <a:gd name="connsiteY506" fmla="*/ 231727 h 425637"/>
                <a:gd name="connsiteX507" fmla="*/ 79143 w 689291"/>
                <a:gd name="connsiteY507" fmla="*/ 225326 h 425637"/>
                <a:gd name="connsiteX508" fmla="*/ 79196 w 689291"/>
                <a:gd name="connsiteY508" fmla="*/ 225379 h 425637"/>
                <a:gd name="connsiteX509" fmla="*/ 613487 w 689291"/>
                <a:gd name="connsiteY509" fmla="*/ 224693 h 425637"/>
                <a:gd name="connsiteX510" fmla="*/ 619351 w 689291"/>
                <a:gd name="connsiteY510" fmla="*/ 230557 h 425637"/>
                <a:gd name="connsiteX511" fmla="*/ 612706 w 689291"/>
                <a:gd name="connsiteY511" fmla="*/ 265867 h 425637"/>
                <a:gd name="connsiteX512" fmla="*/ 613954 w 689291"/>
                <a:gd name="connsiteY512" fmla="*/ 265867 h 425637"/>
                <a:gd name="connsiteX513" fmla="*/ 619888 w 689291"/>
                <a:gd name="connsiteY513" fmla="*/ 267089 h 425637"/>
                <a:gd name="connsiteX514" fmla="*/ 619888 w 689291"/>
                <a:gd name="connsiteY514" fmla="*/ 269882 h 425637"/>
                <a:gd name="connsiteX515" fmla="*/ 613487 w 689291"/>
                <a:gd name="connsiteY515" fmla="*/ 276282 h 425637"/>
                <a:gd name="connsiteX516" fmla="*/ 607087 w 689291"/>
                <a:gd name="connsiteY516" fmla="*/ 269882 h 425637"/>
                <a:gd name="connsiteX517" fmla="*/ 607087 w 689291"/>
                <a:gd name="connsiteY517" fmla="*/ 231094 h 425637"/>
                <a:gd name="connsiteX518" fmla="*/ 613487 w 689291"/>
                <a:gd name="connsiteY518" fmla="*/ 224693 h 425637"/>
                <a:gd name="connsiteX519" fmla="*/ 525820 w 689291"/>
                <a:gd name="connsiteY519" fmla="*/ 224693 h 425637"/>
                <a:gd name="connsiteX520" fmla="*/ 532220 w 689291"/>
                <a:gd name="connsiteY520" fmla="*/ 231094 h 425637"/>
                <a:gd name="connsiteX521" fmla="*/ 532220 w 689291"/>
                <a:gd name="connsiteY521" fmla="*/ 269882 h 425637"/>
                <a:gd name="connsiteX522" fmla="*/ 525820 w 689291"/>
                <a:gd name="connsiteY522" fmla="*/ 276282 h 425637"/>
                <a:gd name="connsiteX523" fmla="*/ 519419 w 689291"/>
                <a:gd name="connsiteY523" fmla="*/ 269882 h 425637"/>
                <a:gd name="connsiteX524" fmla="*/ 519419 w 689291"/>
                <a:gd name="connsiteY524" fmla="*/ 231094 h 425637"/>
                <a:gd name="connsiteX525" fmla="*/ 525820 w 689291"/>
                <a:gd name="connsiteY525" fmla="*/ 224693 h 425637"/>
                <a:gd name="connsiteX526" fmla="*/ 480313 w 689291"/>
                <a:gd name="connsiteY526" fmla="*/ 224681 h 425637"/>
                <a:gd name="connsiteX527" fmla="*/ 499041 w 689291"/>
                <a:gd name="connsiteY527" fmla="*/ 242421 h 425637"/>
                <a:gd name="connsiteX528" fmla="*/ 499084 w 689291"/>
                <a:gd name="connsiteY528" fmla="*/ 257670 h 425637"/>
                <a:gd name="connsiteX529" fmla="*/ 480313 w 689291"/>
                <a:gd name="connsiteY529" fmla="*/ 276441 h 425637"/>
                <a:gd name="connsiteX530" fmla="*/ 462100 w 689291"/>
                <a:gd name="connsiteY530" fmla="*/ 257670 h 425637"/>
                <a:gd name="connsiteX531" fmla="*/ 462100 w 689291"/>
                <a:gd name="connsiteY531" fmla="*/ 242894 h 425637"/>
                <a:gd name="connsiteX532" fmla="*/ 480313 w 689291"/>
                <a:gd name="connsiteY532" fmla="*/ 224681 h 425637"/>
                <a:gd name="connsiteX533" fmla="*/ 392643 w 689291"/>
                <a:gd name="connsiteY533" fmla="*/ 224681 h 425637"/>
                <a:gd name="connsiteX534" fmla="*/ 411371 w 689291"/>
                <a:gd name="connsiteY534" fmla="*/ 242421 h 425637"/>
                <a:gd name="connsiteX535" fmla="*/ 411414 w 689291"/>
                <a:gd name="connsiteY535" fmla="*/ 257670 h 425637"/>
                <a:gd name="connsiteX536" fmla="*/ 392643 w 689291"/>
                <a:gd name="connsiteY536" fmla="*/ 276441 h 425637"/>
                <a:gd name="connsiteX537" fmla="*/ 374430 w 689291"/>
                <a:gd name="connsiteY537" fmla="*/ 257670 h 425637"/>
                <a:gd name="connsiteX538" fmla="*/ 374430 w 689291"/>
                <a:gd name="connsiteY538" fmla="*/ 242894 h 425637"/>
                <a:gd name="connsiteX539" fmla="*/ 392643 w 689291"/>
                <a:gd name="connsiteY539" fmla="*/ 224681 h 425637"/>
                <a:gd name="connsiteX540" fmla="*/ 304971 w 689291"/>
                <a:gd name="connsiteY540" fmla="*/ 224681 h 425637"/>
                <a:gd name="connsiteX541" fmla="*/ 323700 w 689291"/>
                <a:gd name="connsiteY541" fmla="*/ 242421 h 425637"/>
                <a:gd name="connsiteX542" fmla="*/ 323742 w 689291"/>
                <a:gd name="connsiteY542" fmla="*/ 257670 h 425637"/>
                <a:gd name="connsiteX543" fmla="*/ 304971 w 689291"/>
                <a:gd name="connsiteY543" fmla="*/ 276441 h 425637"/>
                <a:gd name="connsiteX544" fmla="*/ 286759 w 689291"/>
                <a:gd name="connsiteY544" fmla="*/ 257670 h 425637"/>
                <a:gd name="connsiteX545" fmla="*/ 286759 w 689291"/>
                <a:gd name="connsiteY545" fmla="*/ 242894 h 425637"/>
                <a:gd name="connsiteX546" fmla="*/ 304971 w 689291"/>
                <a:gd name="connsiteY546" fmla="*/ 224681 h 425637"/>
                <a:gd name="connsiteX547" fmla="*/ 210744 w 689291"/>
                <a:gd name="connsiteY547" fmla="*/ 224681 h 425637"/>
                <a:gd name="connsiteX548" fmla="*/ 229472 w 689291"/>
                <a:gd name="connsiteY548" fmla="*/ 242421 h 425637"/>
                <a:gd name="connsiteX549" fmla="*/ 229515 w 689291"/>
                <a:gd name="connsiteY549" fmla="*/ 257670 h 425637"/>
                <a:gd name="connsiteX550" fmla="*/ 223947 w 689291"/>
                <a:gd name="connsiteY550" fmla="*/ 270873 h 425637"/>
                <a:gd name="connsiteX551" fmla="*/ 223632 w 689291"/>
                <a:gd name="connsiteY551" fmla="*/ 271007 h 425637"/>
                <a:gd name="connsiteX552" fmla="*/ 223576 w 689291"/>
                <a:gd name="connsiteY552" fmla="*/ 271140 h 425637"/>
                <a:gd name="connsiteX553" fmla="*/ 210373 w 689291"/>
                <a:gd name="connsiteY553" fmla="*/ 276708 h 425637"/>
                <a:gd name="connsiteX554" fmla="*/ 192160 w 689291"/>
                <a:gd name="connsiteY554" fmla="*/ 257936 h 425637"/>
                <a:gd name="connsiteX555" fmla="*/ 192160 w 689291"/>
                <a:gd name="connsiteY555" fmla="*/ 243160 h 425637"/>
                <a:gd name="connsiteX556" fmla="*/ 197497 w 689291"/>
                <a:gd name="connsiteY556" fmla="*/ 230285 h 425637"/>
                <a:gd name="connsiteX557" fmla="*/ 197812 w 689291"/>
                <a:gd name="connsiteY557" fmla="*/ 230155 h 425637"/>
                <a:gd name="connsiteX558" fmla="*/ 197869 w 689291"/>
                <a:gd name="connsiteY558" fmla="*/ 230019 h 425637"/>
                <a:gd name="connsiteX559" fmla="*/ 210744 w 689291"/>
                <a:gd name="connsiteY559" fmla="*/ 224681 h 425637"/>
                <a:gd name="connsiteX560" fmla="*/ 123073 w 689291"/>
                <a:gd name="connsiteY560" fmla="*/ 224681 h 425637"/>
                <a:gd name="connsiteX561" fmla="*/ 141801 w 689291"/>
                <a:gd name="connsiteY561" fmla="*/ 242421 h 425637"/>
                <a:gd name="connsiteX562" fmla="*/ 141844 w 689291"/>
                <a:gd name="connsiteY562" fmla="*/ 257670 h 425637"/>
                <a:gd name="connsiteX563" fmla="*/ 136276 w 689291"/>
                <a:gd name="connsiteY563" fmla="*/ 270873 h 425637"/>
                <a:gd name="connsiteX564" fmla="*/ 135961 w 689291"/>
                <a:gd name="connsiteY564" fmla="*/ 271007 h 425637"/>
                <a:gd name="connsiteX565" fmla="*/ 135904 w 689291"/>
                <a:gd name="connsiteY565" fmla="*/ 271140 h 425637"/>
                <a:gd name="connsiteX566" fmla="*/ 122701 w 689291"/>
                <a:gd name="connsiteY566" fmla="*/ 276708 h 425637"/>
                <a:gd name="connsiteX567" fmla="*/ 104489 w 689291"/>
                <a:gd name="connsiteY567" fmla="*/ 257936 h 425637"/>
                <a:gd name="connsiteX568" fmla="*/ 104489 w 689291"/>
                <a:gd name="connsiteY568" fmla="*/ 243160 h 425637"/>
                <a:gd name="connsiteX569" fmla="*/ 109826 w 689291"/>
                <a:gd name="connsiteY569" fmla="*/ 230285 h 425637"/>
                <a:gd name="connsiteX570" fmla="*/ 110141 w 689291"/>
                <a:gd name="connsiteY570" fmla="*/ 230155 h 425637"/>
                <a:gd name="connsiteX571" fmla="*/ 110197 w 689291"/>
                <a:gd name="connsiteY571" fmla="*/ 230019 h 425637"/>
                <a:gd name="connsiteX572" fmla="*/ 123073 w 689291"/>
                <a:gd name="connsiteY572" fmla="*/ 224681 h 425637"/>
                <a:gd name="connsiteX573" fmla="*/ 569375 w 689291"/>
                <a:gd name="connsiteY573" fmla="*/ 224316 h 425637"/>
                <a:gd name="connsiteX574" fmla="*/ 588103 w 689291"/>
                <a:gd name="connsiteY574" fmla="*/ 242056 h 425637"/>
                <a:gd name="connsiteX575" fmla="*/ 588146 w 689291"/>
                <a:gd name="connsiteY575" fmla="*/ 257304 h 425637"/>
                <a:gd name="connsiteX576" fmla="*/ 569375 w 689291"/>
                <a:gd name="connsiteY576" fmla="*/ 276076 h 425637"/>
                <a:gd name="connsiteX577" fmla="*/ 551162 w 689291"/>
                <a:gd name="connsiteY577" fmla="*/ 257304 h 425637"/>
                <a:gd name="connsiteX578" fmla="*/ 551162 w 689291"/>
                <a:gd name="connsiteY578" fmla="*/ 242528 h 425637"/>
                <a:gd name="connsiteX579" fmla="*/ 569375 w 689291"/>
                <a:gd name="connsiteY579" fmla="*/ 224316 h 425637"/>
                <a:gd name="connsiteX580" fmla="*/ 178732 w 689291"/>
                <a:gd name="connsiteY580" fmla="*/ 172594 h 425637"/>
                <a:gd name="connsiteX581" fmla="*/ 172126 w 689291"/>
                <a:gd name="connsiteY581" fmla="*/ 179652 h 425637"/>
                <a:gd name="connsiteX582" fmla="*/ 172126 w 689291"/>
                <a:gd name="connsiteY582" fmla="*/ 194429 h 425637"/>
                <a:gd name="connsiteX583" fmla="*/ 179459 w 689291"/>
                <a:gd name="connsiteY583" fmla="*/ 201207 h 425637"/>
                <a:gd name="connsiteX584" fmla="*/ 185972 w 689291"/>
                <a:gd name="connsiteY584" fmla="*/ 194695 h 425637"/>
                <a:gd name="connsiteX585" fmla="*/ 185972 w 689291"/>
                <a:gd name="connsiteY585" fmla="*/ 179919 h 425637"/>
                <a:gd name="connsiteX586" fmla="*/ 91065 w 689291"/>
                <a:gd name="connsiteY586" fmla="*/ 172594 h 425637"/>
                <a:gd name="connsiteX587" fmla="*/ 84457 w 689291"/>
                <a:gd name="connsiteY587" fmla="*/ 179652 h 425637"/>
                <a:gd name="connsiteX588" fmla="*/ 84457 w 689291"/>
                <a:gd name="connsiteY588" fmla="*/ 194429 h 425637"/>
                <a:gd name="connsiteX589" fmla="*/ 91791 w 689291"/>
                <a:gd name="connsiteY589" fmla="*/ 201207 h 425637"/>
                <a:gd name="connsiteX590" fmla="*/ 98304 w 689291"/>
                <a:gd name="connsiteY590" fmla="*/ 194695 h 425637"/>
                <a:gd name="connsiteX591" fmla="*/ 98304 w 689291"/>
                <a:gd name="connsiteY591" fmla="*/ 179919 h 425637"/>
                <a:gd name="connsiteX592" fmla="*/ 448610 w 689291"/>
                <a:gd name="connsiteY592" fmla="*/ 172264 h 425637"/>
                <a:gd name="connsiteX593" fmla="*/ 441695 w 689291"/>
                <a:gd name="connsiteY593" fmla="*/ 179652 h 425637"/>
                <a:gd name="connsiteX594" fmla="*/ 441695 w 689291"/>
                <a:gd name="connsiteY594" fmla="*/ 194429 h 425637"/>
                <a:gd name="connsiteX595" fmla="*/ 449083 w 689291"/>
                <a:gd name="connsiteY595" fmla="*/ 201259 h 425637"/>
                <a:gd name="connsiteX596" fmla="*/ 455913 w 689291"/>
                <a:gd name="connsiteY596" fmla="*/ 194429 h 425637"/>
                <a:gd name="connsiteX597" fmla="*/ 455913 w 689291"/>
                <a:gd name="connsiteY597" fmla="*/ 179652 h 425637"/>
                <a:gd name="connsiteX598" fmla="*/ 448610 w 689291"/>
                <a:gd name="connsiteY598" fmla="*/ 172264 h 425637"/>
                <a:gd name="connsiteX599" fmla="*/ 360942 w 689291"/>
                <a:gd name="connsiteY599" fmla="*/ 172264 h 425637"/>
                <a:gd name="connsiteX600" fmla="*/ 354026 w 689291"/>
                <a:gd name="connsiteY600" fmla="*/ 179652 h 425637"/>
                <a:gd name="connsiteX601" fmla="*/ 354026 w 689291"/>
                <a:gd name="connsiteY601" fmla="*/ 194429 h 425637"/>
                <a:gd name="connsiteX602" fmla="*/ 361415 w 689291"/>
                <a:gd name="connsiteY602" fmla="*/ 201259 h 425637"/>
                <a:gd name="connsiteX603" fmla="*/ 368245 w 689291"/>
                <a:gd name="connsiteY603" fmla="*/ 194429 h 425637"/>
                <a:gd name="connsiteX604" fmla="*/ 368245 w 689291"/>
                <a:gd name="connsiteY604" fmla="*/ 179652 h 425637"/>
                <a:gd name="connsiteX605" fmla="*/ 360942 w 689291"/>
                <a:gd name="connsiteY605" fmla="*/ 172264 h 425637"/>
                <a:gd name="connsiteX606" fmla="*/ 273272 w 689291"/>
                <a:gd name="connsiteY606" fmla="*/ 172264 h 425637"/>
                <a:gd name="connsiteX607" fmla="*/ 266356 w 689291"/>
                <a:gd name="connsiteY607" fmla="*/ 179652 h 425637"/>
                <a:gd name="connsiteX608" fmla="*/ 266356 w 689291"/>
                <a:gd name="connsiteY608" fmla="*/ 194429 h 425637"/>
                <a:gd name="connsiteX609" fmla="*/ 273744 w 689291"/>
                <a:gd name="connsiteY609" fmla="*/ 201259 h 425637"/>
                <a:gd name="connsiteX610" fmla="*/ 280574 w 689291"/>
                <a:gd name="connsiteY610" fmla="*/ 194429 h 425637"/>
                <a:gd name="connsiteX611" fmla="*/ 280574 w 689291"/>
                <a:gd name="connsiteY611" fmla="*/ 179652 h 425637"/>
                <a:gd name="connsiteX612" fmla="*/ 273272 w 689291"/>
                <a:gd name="connsiteY612" fmla="*/ 172264 h 425637"/>
                <a:gd name="connsiteX613" fmla="*/ 537676 w 689291"/>
                <a:gd name="connsiteY613" fmla="*/ 171898 h 425637"/>
                <a:gd name="connsiteX614" fmla="*/ 530760 w 689291"/>
                <a:gd name="connsiteY614" fmla="*/ 179286 h 425637"/>
                <a:gd name="connsiteX615" fmla="*/ 530760 w 689291"/>
                <a:gd name="connsiteY615" fmla="*/ 194062 h 425637"/>
                <a:gd name="connsiteX616" fmla="*/ 538148 w 689291"/>
                <a:gd name="connsiteY616" fmla="*/ 200892 h 425637"/>
                <a:gd name="connsiteX617" fmla="*/ 544977 w 689291"/>
                <a:gd name="connsiteY617" fmla="*/ 194062 h 425637"/>
                <a:gd name="connsiteX618" fmla="*/ 544977 w 689291"/>
                <a:gd name="connsiteY618" fmla="*/ 179286 h 425637"/>
                <a:gd name="connsiteX619" fmla="*/ 537676 w 689291"/>
                <a:gd name="connsiteY619" fmla="*/ 171898 h 425637"/>
                <a:gd name="connsiteX620" fmla="*/ 613467 w 689291"/>
                <a:gd name="connsiteY620" fmla="*/ 165724 h 425637"/>
                <a:gd name="connsiteX621" fmla="*/ 618431 w 689291"/>
                <a:gd name="connsiteY621" fmla="*/ 191073 h 425637"/>
                <a:gd name="connsiteX622" fmla="*/ 618431 w 689291"/>
                <a:gd name="connsiteY622" fmla="*/ 194062 h 425637"/>
                <a:gd name="connsiteX623" fmla="*/ 619146 w 689291"/>
                <a:gd name="connsiteY623" fmla="*/ 194723 h 425637"/>
                <a:gd name="connsiteX624" fmla="*/ 622303 w 689291"/>
                <a:gd name="connsiteY624" fmla="*/ 210848 h 425637"/>
                <a:gd name="connsiteX625" fmla="*/ 613136 w 689291"/>
                <a:gd name="connsiteY625" fmla="*/ 207126 h 425637"/>
                <a:gd name="connsiteX626" fmla="*/ 607090 w 689291"/>
                <a:gd name="connsiteY626" fmla="*/ 194535 h 425637"/>
                <a:gd name="connsiteX627" fmla="*/ 607047 w 689291"/>
                <a:gd name="connsiteY627" fmla="*/ 179286 h 425637"/>
                <a:gd name="connsiteX628" fmla="*/ 612615 w 689291"/>
                <a:gd name="connsiteY628" fmla="*/ 166083 h 425637"/>
                <a:gd name="connsiteX629" fmla="*/ 449083 w 689291"/>
                <a:gd name="connsiteY629" fmla="*/ 160881 h 425637"/>
                <a:gd name="connsiteX630" fmla="*/ 467296 w 689291"/>
                <a:gd name="connsiteY630" fmla="*/ 179652 h 425637"/>
                <a:gd name="connsiteX631" fmla="*/ 467296 w 689291"/>
                <a:gd name="connsiteY631" fmla="*/ 194429 h 425637"/>
                <a:gd name="connsiteX632" fmla="*/ 449083 w 689291"/>
                <a:gd name="connsiteY632" fmla="*/ 212641 h 425637"/>
                <a:gd name="connsiteX633" fmla="*/ 430355 w 689291"/>
                <a:gd name="connsiteY633" fmla="*/ 194901 h 425637"/>
                <a:gd name="connsiteX634" fmla="*/ 430312 w 689291"/>
                <a:gd name="connsiteY634" fmla="*/ 179652 h 425637"/>
                <a:gd name="connsiteX635" fmla="*/ 449083 w 689291"/>
                <a:gd name="connsiteY635" fmla="*/ 160881 h 425637"/>
                <a:gd name="connsiteX636" fmla="*/ 361415 w 689291"/>
                <a:gd name="connsiteY636" fmla="*/ 160881 h 425637"/>
                <a:gd name="connsiteX637" fmla="*/ 379628 w 689291"/>
                <a:gd name="connsiteY637" fmla="*/ 179652 h 425637"/>
                <a:gd name="connsiteX638" fmla="*/ 379628 w 689291"/>
                <a:gd name="connsiteY638" fmla="*/ 194429 h 425637"/>
                <a:gd name="connsiteX639" fmla="*/ 361415 w 689291"/>
                <a:gd name="connsiteY639" fmla="*/ 212641 h 425637"/>
                <a:gd name="connsiteX640" fmla="*/ 342687 w 689291"/>
                <a:gd name="connsiteY640" fmla="*/ 194901 h 425637"/>
                <a:gd name="connsiteX641" fmla="*/ 342644 w 689291"/>
                <a:gd name="connsiteY641" fmla="*/ 179652 h 425637"/>
                <a:gd name="connsiteX642" fmla="*/ 361415 w 689291"/>
                <a:gd name="connsiteY642" fmla="*/ 160881 h 425637"/>
                <a:gd name="connsiteX643" fmla="*/ 273744 w 689291"/>
                <a:gd name="connsiteY643" fmla="*/ 160881 h 425637"/>
                <a:gd name="connsiteX644" fmla="*/ 291956 w 689291"/>
                <a:gd name="connsiteY644" fmla="*/ 179652 h 425637"/>
                <a:gd name="connsiteX645" fmla="*/ 291956 w 689291"/>
                <a:gd name="connsiteY645" fmla="*/ 194429 h 425637"/>
                <a:gd name="connsiteX646" fmla="*/ 273744 w 689291"/>
                <a:gd name="connsiteY646" fmla="*/ 212641 h 425637"/>
                <a:gd name="connsiteX647" fmla="*/ 255017 w 689291"/>
                <a:gd name="connsiteY647" fmla="*/ 194901 h 425637"/>
                <a:gd name="connsiteX648" fmla="*/ 254974 w 689291"/>
                <a:gd name="connsiteY648" fmla="*/ 179652 h 425637"/>
                <a:gd name="connsiteX649" fmla="*/ 273744 w 689291"/>
                <a:gd name="connsiteY649" fmla="*/ 160881 h 425637"/>
                <a:gd name="connsiteX650" fmla="*/ 179514 w 689291"/>
                <a:gd name="connsiteY650" fmla="*/ 160881 h 425637"/>
                <a:gd name="connsiteX651" fmla="*/ 197726 w 689291"/>
                <a:gd name="connsiteY651" fmla="*/ 179652 h 425637"/>
                <a:gd name="connsiteX652" fmla="*/ 197726 w 689291"/>
                <a:gd name="connsiteY652" fmla="*/ 194429 h 425637"/>
                <a:gd name="connsiteX653" fmla="*/ 192390 w 689291"/>
                <a:gd name="connsiteY653" fmla="*/ 207304 h 425637"/>
                <a:gd name="connsiteX654" fmla="*/ 192075 w 689291"/>
                <a:gd name="connsiteY654" fmla="*/ 207434 h 425637"/>
                <a:gd name="connsiteX655" fmla="*/ 192018 w 689291"/>
                <a:gd name="connsiteY655" fmla="*/ 207570 h 425637"/>
                <a:gd name="connsiteX656" fmla="*/ 179143 w 689291"/>
                <a:gd name="connsiteY656" fmla="*/ 212908 h 425637"/>
                <a:gd name="connsiteX657" fmla="*/ 160414 w 689291"/>
                <a:gd name="connsiteY657" fmla="*/ 195168 h 425637"/>
                <a:gd name="connsiteX658" fmla="*/ 160372 w 689291"/>
                <a:gd name="connsiteY658" fmla="*/ 179919 h 425637"/>
                <a:gd name="connsiteX659" fmla="*/ 165940 w 689291"/>
                <a:gd name="connsiteY659" fmla="*/ 166716 h 425637"/>
                <a:gd name="connsiteX660" fmla="*/ 166255 w 689291"/>
                <a:gd name="connsiteY660" fmla="*/ 166583 h 425637"/>
                <a:gd name="connsiteX661" fmla="*/ 166311 w 689291"/>
                <a:gd name="connsiteY661" fmla="*/ 166448 h 425637"/>
                <a:gd name="connsiteX662" fmla="*/ 179514 w 689291"/>
                <a:gd name="connsiteY662" fmla="*/ 160881 h 425637"/>
                <a:gd name="connsiteX663" fmla="*/ 91846 w 689291"/>
                <a:gd name="connsiteY663" fmla="*/ 160881 h 425637"/>
                <a:gd name="connsiteX664" fmla="*/ 110059 w 689291"/>
                <a:gd name="connsiteY664" fmla="*/ 179652 h 425637"/>
                <a:gd name="connsiteX665" fmla="*/ 110059 w 689291"/>
                <a:gd name="connsiteY665" fmla="*/ 194429 h 425637"/>
                <a:gd name="connsiteX666" fmla="*/ 104722 w 689291"/>
                <a:gd name="connsiteY666" fmla="*/ 207304 h 425637"/>
                <a:gd name="connsiteX667" fmla="*/ 104406 w 689291"/>
                <a:gd name="connsiteY667" fmla="*/ 207434 h 425637"/>
                <a:gd name="connsiteX668" fmla="*/ 104350 w 689291"/>
                <a:gd name="connsiteY668" fmla="*/ 207570 h 425637"/>
                <a:gd name="connsiteX669" fmla="*/ 91474 w 689291"/>
                <a:gd name="connsiteY669" fmla="*/ 212908 h 425637"/>
                <a:gd name="connsiteX670" fmla="*/ 72747 w 689291"/>
                <a:gd name="connsiteY670" fmla="*/ 195168 h 425637"/>
                <a:gd name="connsiteX671" fmla="*/ 72738 w 689291"/>
                <a:gd name="connsiteY671" fmla="*/ 191940 h 425637"/>
                <a:gd name="connsiteX672" fmla="*/ 77195 w 689291"/>
                <a:gd name="connsiteY672" fmla="*/ 169269 h 425637"/>
                <a:gd name="connsiteX673" fmla="*/ 78271 w 689291"/>
                <a:gd name="connsiteY673" fmla="*/ 166716 h 425637"/>
                <a:gd name="connsiteX674" fmla="*/ 78587 w 689291"/>
                <a:gd name="connsiteY674" fmla="*/ 166583 h 425637"/>
                <a:gd name="connsiteX675" fmla="*/ 78643 w 689291"/>
                <a:gd name="connsiteY675" fmla="*/ 166448 h 425637"/>
                <a:gd name="connsiteX676" fmla="*/ 91846 w 689291"/>
                <a:gd name="connsiteY676" fmla="*/ 160881 h 425637"/>
                <a:gd name="connsiteX677" fmla="*/ 492640 w 689291"/>
                <a:gd name="connsiteY677" fmla="*/ 160662 h 425637"/>
                <a:gd name="connsiteX678" fmla="*/ 499041 w 689291"/>
                <a:gd name="connsiteY678" fmla="*/ 167063 h 425637"/>
                <a:gd name="connsiteX679" fmla="*/ 499041 w 689291"/>
                <a:gd name="connsiteY679" fmla="*/ 205850 h 425637"/>
                <a:gd name="connsiteX680" fmla="*/ 492640 w 689291"/>
                <a:gd name="connsiteY680" fmla="*/ 212250 h 425637"/>
                <a:gd name="connsiteX681" fmla="*/ 486240 w 689291"/>
                <a:gd name="connsiteY681" fmla="*/ 205850 h 425637"/>
                <a:gd name="connsiteX682" fmla="*/ 486240 w 689291"/>
                <a:gd name="connsiteY682" fmla="*/ 167063 h 425637"/>
                <a:gd name="connsiteX683" fmla="*/ 492640 w 689291"/>
                <a:gd name="connsiteY683" fmla="*/ 160662 h 425637"/>
                <a:gd name="connsiteX684" fmla="*/ 404969 w 689291"/>
                <a:gd name="connsiteY684" fmla="*/ 160662 h 425637"/>
                <a:gd name="connsiteX685" fmla="*/ 411370 w 689291"/>
                <a:gd name="connsiteY685" fmla="*/ 167063 h 425637"/>
                <a:gd name="connsiteX686" fmla="*/ 411370 w 689291"/>
                <a:gd name="connsiteY686" fmla="*/ 205850 h 425637"/>
                <a:gd name="connsiteX687" fmla="*/ 404969 w 689291"/>
                <a:gd name="connsiteY687" fmla="*/ 212250 h 425637"/>
                <a:gd name="connsiteX688" fmla="*/ 398569 w 689291"/>
                <a:gd name="connsiteY688" fmla="*/ 205850 h 425637"/>
                <a:gd name="connsiteX689" fmla="*/ 398569 w 689291"/>
                <a:gd name="connsiteY689" fmla="*/ 167063 h 425637"/>
                <a:gd name="connsiteX690" fmla="*/ 404969 w 689291"/>
                <a:gd name="connsiteY690" fmla="*/ 160662 h 425637"/>
                <a:gd name="connsiteX691" fmla="*/ 317298 w 689291"/>
                <a:gd name="connsiteY691" fmla="*/ 160662 h 425637"/>
                <a:gd name="connsiteX692" fmla="*/ 323699 w 689291"/>
                <a:gd name="connsiteY692" fmla="*/ 167063 h 425637"/>
                <a:gd name="connsiteX693" fmla="*/ 323699 w 689291"/>
                <a:gd name="connsiteY693" fmla="*/ 205850 h 425637"/>
                <a:gd name="connsiteX694" fmla="*/ 317298 w 689291"/>
                <a:gd name="connsiteY694" fmla="*/ 212250 h 425637"/>
                <a:gd name="connsiteX695" fmla="*/ 310898 w 689291"/>
                <a:gd name="connsiteY695" fmla="*/ 205850 h 425637"/>
                <a:gd name="connsiteX696" fmla="*/ 310898 w 689291"/>
                <a:gd name="connsiteY696" fmla="*/ 167063 h 425637"/>
                <a:gd name="connsiteX697" fmla="*/ 317298 w 689291"/>
                <a:gd name="connsiteY697" fmla="*/ 160662 h 425637"/>
                <a:gd name="connsiteX698" fmla="*/ 223070 w 689291"/>
                <a:gd name="connsiteY698" fmla="*/ 160662 h 425637"/>
                <a:gd name="connsiteX699" fmla="*/ 229471 w 689291"/>
                <a:gd name="connsiteY699" fmla="*/ 167063 h 425637"/>
                <a:gd name="connsiteX700" fmla="*/ 229471 w 689291"/>
                <a:gd name="connsiteY700" fmla="*/ 205850 h 425637"/>
                <a:gd name="connsiteX701" fmla="*/ 223070 w 689291"/>
                <a:gd name="connsiteY701" fmla="*/ 212250 h 425637"/>
                <a:gd name="connsiteX702" fmla="*/ 223018 w 689291"/>
                <a:gd name="connsiteY702" fmla="*/ 212198 h 425637"/>
                <a:gd name="connsiteX703" fmla="*/ 222699 w 689291"/>
                <a:gd name="connsiteY703" fmla="*/ 212517 h 425637"/>
                <a:gd name="connsiteX704" fmla="*/ 216299 w 689291"/>
                <a:gd name="connsiteY704" fmla="*/ 206117 h 425637"/>
                <a:gd name="connsiteX705" fmla="*/ 216299 w 689291"/>
                <a:gd name="connsiteY705" fmla="*/ 167329 h 425637"/>
                <a:gd name="connsiteX706" fmla="*/ 222699 w 689291"/>
                <a:gd name="connsiteY706" fmla="*/ 160929 h 425637"/>
                <a:gd name="connsiteX707" fmla="*/ 222752 w 689291"/>
                <a:gd name="connsiteY707" fmla="*/ 160981 h 425637"/>
                <a:gd name="connsiteX708" fmla="*/ 135400 w 689291"/>
                <a:gd name="connsiteY708" fmla="*/ 160662 h 425637"/>
                <a:gd name="connsiteX709" fmla="*/ 141801 w 689291"/>
                <a:gd name="connsiteY709" fmla="*/ 167063 h 425637"/>
                <a:gd name="connsiteX710" fmla="*/ 141801 w 689291"/>
                <a:gd name="connsiteY710" fmla="*/ 205850 h 425637"/>
                <a:gd name="connsiteX711" fmla="*/ 135400 w 689291"/>
                <a:gd name="connsiteY711" fmla="*/ 212250 h 425637"/>
                <a:gd name="connsiteX712" fmla="*/ 135347 w 689291"/>
                <a:gd name="connsiteY712" fmla="*/ 212198 h 425637"/>
                <a:gd name="connsiteX713" fmla="*/ 135028 w 689291"/>
                <a:gd name="connsiteY713" fmla="*/ 212517 h 425637"/>
                <a:gd name="connsiteX714" fmla="*/ 128628 w 689291"/>
                <a:gd name="connsiteY714" fmla="*/ 206117 h 425637"/>
                <a:gd name="connsiteX715" fmla="*/ 128628 w 689291"/>
                <a:gd name="connsiteY715" fmla="*/ 167329 h 425637"/>
                <a:gd name="connsiteX716" fmla="*/ 135028 w 689291"/>
                <a:gd name="connsiteY716" fmla="*/ 160929 h 425637"/>
                <a:gd name="connsiteX717" fmla="*/ 135080 w 689291"/>
                <a:gd name="connsiteY717" fmla="*/ 160981 h 425637"/>
                <a:gd name="connsiteX718" fmla="*/ 538148 w 689291"/>
                <a:gd name="connsiteY718" fmla="*/ 160515 h 425637"/>
                <a:gd name="connsiteX719" fmla="*/ 556361 w 689291"/>
                <a:gd name="connsiteY719" fmla="*/ 179286 h 425637"/>
                <a:gd name="connsiteX720" fmla="*/ 556361 w 689291"/>
                <a:gd name="connsiteY720" fmla="*/ 194062 h 425637"/>
                <a:gd name="connsiteX721" fmla="*/ 538148 w 689291"/>
                <a:gd name="connsiteY721" fmla="*/ 212275 h 425637"/>
                <a:gd name="connsiteX722" fmla="*/ 519420 w 689291"/>
                <a:gd name="connsiteY722" fmla="*/ 194535 h 425637"/>
                <a:gd name="connsiteX723" fmla="*/ 519377 w 689291"/>
                <a:gd name="connsiteY723" fmla="*/ 179286 h 425637"/>
                <a:gd name="connsiteX724" fmla="*/ 538148 w 689291"/>
                <a:gd name="connsiteY724" fmla="*/ 160515 h 425637"/>
                <a:gd name="connsiteX725" fmla="*/ 581702 w 689291"/>
                <a:gd name="connsiteY725" fmla="*/ 160296 h 425637"/>
                <a:gd name="connsiteX726" fmla="*/ 588102 w 689291"/>
                <a:gd name="connsiteY726" fmla="*/ 166696 h 425637"/>
                <a:gd name="connsiteX727" fmla="*/ 588102 w 689291"/>
                <a:gd name="connsiteY727" fmla="*/ 205485 h 425637"/>
                <a:gd name="connsiteX728" fmla="*/ 581702 w 689291"/>
                <a:gd name="connsiteY728" fmla="*/ 211884 h 425637"/>
                <a:gd name="connsiteX729" fmla="*/ 575301 w 689291"/>
                <a:gd name="connsiteY729" fmla="*/ 205485 h 425637"/>
                <a:gd name="connsiteX730" fmla="*/ 575301 w 689291"/>
                <a:gd name="connsiteY730" fmla="*/ 166696 h 425637"/>
                <a:gd name="connsiteX731" fmla="*/ 581702 w 689291"/>
                <a:gd name="connsiteY731" fmla="*/ 160296 h 425637"/>
                <a:gd name="connsiteX732" fmla="*/ 85915 w 689291"/>
                <a:gd name="connsiteY732" fmla="*/ 128342 h 425637"/>
                <a:gd name="connsiteX733" fmla="*/ 85915 w 689291"/>
                <a:gd name="connsiteY733" fmla="*/ 141332 h 425637"/>
                <a:gd name="connsiteX734" fmla="*/ 81890 w 689291"/>
                <a:gd name="connsiteY734" fmla="*/ 145384 h 425637"/>
                <a:gd name="connsiteX735" fmla="*/ 84953 w 689291"/>
                <a:gd name="connsiteY735" fmla="*/ 129803 h 425637"/>
                <a:gd name="connsiteX736" fmla="*/ 210384 w 689291"/>
                <a:gd name="connsiteY736" fmla="*/ 107506 h 425637"/>
                <a:gd name="connsiteX737" fmla="*/ 203870 w 689291"/>
                <a:gd name="connsiteY737" fmla="*/ 114018 h 425637"/>
                <a:gd name="connsiteX738" fmla="*/ 203870 w 689291"/>
                <a:gd name="connsiteY738" fmla="*/ 128794 h 425637"/>
                <a:gd name="connsiteX739" fmla="*/ 211111 w 689291"/>
                <a:gd name="connsiteY739" fmla="*/ 136119 h 425637"/>
                <a:gd name="connsiteX740" fmla="*/ 217717 w 689291"/>
                <a:gd name="connsiteY740" fmla="*/ 129060 h 425637"/>
                <a:gd name="connsiteX741" fmla="*/ 217717 w 689291"/>
                <a:gd name="connsiteY741" fmla="*/ 114285 h 425637"/>
                <a:gd name="connsiteX742" fmla="*/ 122714 w 689291"/>
                <a:gd name="connsiteY742" fmla="*/ 107506 h 425637"/>
                <a:gd name="connsiteX743" fmla="*/ 116200 w 689291"/>
                <a:gd name="connsiteY743" fmla="*/ 114018 h 425637"/>
                <a:gd name="connsiteX744" fmla="*/ 116200 w 689291"/>
                <a:gd name="connsiteY744" fmla="*/ 128794 h 425637"/>
                <a:gd name="connsiteX745" fmla="*/ 123439 w 689291"/>
                <a:gd name="connsiteY745" fmla="*/ 136119 h 425637"/>
                <a:gd name="connsiteX746" fmla="*/ 130047 w 689291"/>
                <a:gd name="connsiteY746" fmla="*/ 129060 h 425637"/>
                <a:gd name="connsiteX747" fmla="*/ 130047 w 689291"/>
                <a:gd name="connsiteY747" fmla="*/ 114285 h 425637"/>
                <a:gd name="connsiteX748" fmla="*/ 480270 w 689291"/>
                <a:gd name="connsiteY748" fmla="*/ 107188 h 425637"/>
                <a:gd name="connsiteX749" fmla="*/ 473440 w 689291"/>
                <a:gd name="connsiteY749" fmla="*/ 114018 h 425637"/>
                <a:gd name="connsiteX750" fmla="*/ 473440 w 689291"/>
                <a:gd name="connsiteY750" fmla="*/ 128794 h 425637"/>
                <a:gd name="connsiteX751" fmla="*/ 480743 w 689291"/>
                <a:gd name="connsiteY751" fmla="*/ 136183 h 425637"/>
                <a:gd name="connsiteX752" fmla="*/ 487659 w 689291"/>
                <a:gd name="connsiteY752" fmla="*/ 128794 h 425637"/>
                <a:gd name="connsiteX753" fmla="*/ 487659 w 689291"/>
                <a:gd name="connsiteY753" fmla="*/ 114018 h 425637"/>
                <a:gd name="connsiteX754" fmla="*/ 480270 w 689291"/>
                <a:gd name="connsiteY754" fmla="*/ 107188 h 425637"/>
                <a:gd name="connsiteX755" fmla="*/ 392599 w 689291"/>
                <a:gd name="connsiteY755" fmla="*/ 107188 h 425637"/>
                <a:gd name="connsiteX756" fmla="*/ 385769 w 689291"/>
                <a:gd name="connsiteY756" fmla="*/ 114018 h 425637"/>
                <a:gd name="connsiteX757" fmla="*/ 385769 w 689291"/>
                <a:gd name="connsiteY757" fmla="*/ 128794 h 425637"/>
                <a:gd name="connsiteX758" fmla="*/ 393071 w 689291"/>
                <a:gd name="connsiteY758" fmla="*/ 136183 h 425637"/>
                <a:gd name="connsiteX759" fmla="*/ 399987 w 689291"/>
                <a:gd name="connsiteY759" fmla="*/ 128794 h 425637"/>
                <a:gd name="connsiteX760" fmla="*/ 399987 w 689291"/>
                <a:gd name="connsiteY760" fmla="*/ 114018 h 425637"/>
                <a:gd name="connsiteX761" fmla="*/ 392599 w 689291"/>
                <a:gd name="connsiteY761" fmla="*/ 107188 h 425637"/>
                <a:gd name="connsiteX762" fmla="*/ 304971 w 689291"/>
                <a:gd name="connsiteY762" fmla="*/ 107188 h 425637"/>
                <a:gd name="connsiteX763" fmla="*/ 298141 w 689291"/>
                <a:gd name="connsiteY763" fmla="*/ 114018 h 425637"/>
                <a:gd name="connsiteX764" fmla="*/ 298141 w 689291"/>
                <a:gd name="connsiteY764" fmla="*/ 128794 h 425637"/>
                <a:gd name="connsiteX765" fmla="*/ 305444 w 689291"/>
                <a:gd name="connsiteY765" fmla="*/ 136183 h 425637"/>
                <a:gd name="connsiteX766" fmla="*/ 312359 w 689291"/>
                <a:gd name="connsiteY766" fmla="*/ 128794 h 425637"/>
                <a:gd name="connsiteX767" fmla="*/ 312359 w 689291"/>
                <a:gd name="connsiteY767" fmla="*/ 114018 h 425637"/>
                <a:gd name="connsiteX768" fmla="*/ 304971 w 689291"/>
                <a:gd name="connsiteY768" fmla="*/ 107188 h 425637"/>
                <a:gd name="connsiteX769" fmla="*/ 569375 w 689291"/>
                <a:gd name="connsiteY769" fmla="*/ 106823 h 425637"/>
                <a:gd name="connsiteX770" fmla="*/ 562546 w 689291"/>
                <a:gd name="connsiteY770" fmla="*/ 113653 h 425637"/>
                <a:gd name="connsiteX771" fmla="*/ 562546 w 689291"/>
                <a:gd name="connsiteY771" fmla="*/ 128428 h 425637"/>
                <a:gd name="connsiteX772" fmla="*/ 569847 w 689291"/>
                <a:gd name="connsiteY772" fmla="*/ 135816 h 425637"/>
                <a:gd name="connsiteX773" fmla="*/ 576763 w 689291"/>
                <a:gd name="connsiteY773" fmla="*/ 128428 h 425637"/>
                <a:gd name="connsiteX774" fmla="*/ 576763 w 689291"/>
                <a:gd name="connsiteY774" fmla="*/ 113653 h 425637"/>
                <a:gd name="connsiteX775" fmla="*/ 569375 w 689291"/>
                <a:gd name="connsiteY775" fmla="*/ 106823 h 425637"/>
                <a:gd name="connsiteX776" fmla="*/ 562281 w 689291"/>
                <a:gd name="connsiteY776" fmla="*/ 98380 h 425637"/>
                <a:gd name="connsiteX777" fmla="*/ 582211 w 689291"/>
                <a:gd name="connsiteY777" fmla="*/ 112182 h 425637"/>
                <a:gd name="connsiteX778" fmla="*/ 588126 w 689291"/>
                <a:gd name="connsiteY778" fmla="*/ 121211 h 425637"/>
                <a:gd name="connsiteX779" fmla="*/ 588146 w 689291"/>
                <a:gd name="connsiteY779" fmla="*/ 128428 h 425637"/>
                <a:gd name="connsiteX780" fmla="*/ 569375 w 689291"/>
                <a:gd name="connsiteY780" fmla="*/ 147199 h 425637"/>
                <a:gd name="connsiteX781" fmla="*/ 551162 w 689291"/>
                <a:gd name="connsiteY781" fmla="*/ 128428 h 425637"/>
                <a:gd name="connsiteX782" fmla="*/ 551162 w 689291"/>
                <a:gd name="connsiteY782" fmla="*/ 113653 h 425637"/>
                <a:gd name="connsiteX783" fmla="*/ 556499 w 689291"/>
                <a:gd name="connsiteY783" fmla="*/ 100777 h 425637"/>
                <a:gd name="connsiteX784" fmla="*/ 436712 w 689291"/>
                <a:gd name="connsiteY784" fmla="*/ 96145 h 425637"/>
                <a:gd name="connsiteX785" fmla="*/ 443112 w 689291"/>
                <a:gd name="connsiteY785" fmla="*/ 102545 h 425637"/>
                <a:gd name="connsiteX786" fmla="*/ 443112 w 689291"/>
                <a:gd name="connsiteY786" fmla="*/ 141332 h 425637"/>
                <a:gd name="connsiteX787" fmla="*/ 436712 w 689291"/>
                <a:gd name="connsiteY787" fmla="*/ 147776 h 425637"/>
                <a:gd name="connsiteX788" fmla="*/ 430312 w 689291"/>
                <a:gd name="connsiteY788" fmla="*/ 141375 h 425637"/>
                <a:gd name="connsiteX789" fmla="*/ 430312 w 689291"/>
                <a:gd name="connsiteY789" fmla="*/ 102545 h 425637"/>
                <a:gd name="connsiteX790" fmla="*/ 436712 w 689291"/>
                <a:gd name="connsiteY790" fmla="*/ 96145 h 425637"/>
                <a:gd name="connsiteX791" fmla="*/ 349084 w 689291"/>
                <a:gd name="connsiteY791" fmla="*/ 96145 h 425637"/>
                <a:gd name="connsiteX792" fmla="*/ 355484 w 689291"/>
                <a:gd name="connsiteY792" fmla="*/ 102545 h 425637"/>
                <a:gd name="connsiteX793" fmla="*/ 355484 w 689291"/>
                <a:gd name="connsiteY793" fmla="*/ 141332 h 425637"/>
                <a:gd name="connsiteX794" fmla="*/ 349084 w 689291"/>
                <a:gd name="connsiteY794" fmla="*/ 147776 h 425637"/>
                <a:gd name="connsiteX795" fmla="*/ 342684 w 689291"/>
                <a:gd name="connsiteY795" fmla="*/ 141375 h 425637"/>
                <a:gd name="connsiteX796" fmla="*/ 342684 w 689291"/>
                <a:gd name="connsiteY796" fmla="*/ 102545 h 425637"/>
                <a:gd name="connsiteX797" fmla="*/ 349084 w 689291"/>
                <a:gd name="connsiteY797" fmla="*/ 96145 h 425637"/>
                <a:gd name="connsiteX798" fmla="*/ 261413 w 689291"/>
                <a:gd name="connsiteY798" fmla="*/ 96145 h 425637"/>
                <a:gd name="connsiteX799" fmla="*/ 267813 w 689291"/>
                <a:gd name="connsiteY799" fmla="*/ 102545 h 425637"/>
                <a:gd name="connsiteX800" fmla="*/ 267813 w 689291"/>
                <a:gd name="connsiteY800" fmla="*/ 141332 h 425637"/>
                <a:gd name="connsiteX801" fmla="*/ 261413 w 689291"/>
                <a:gd name="connsiteY801" fmla="*/ 147776 h 425637"/>
                <a:gd name="connsiteX802" fmla="*/ 255013 w 689291"/>
                <a:gd name="connsiteY802" fmla="*/ 141375 h 425637"/>
                <a:gd name="connsiteX803" fmla="*/ 255013 w 689291"/>
                <a:gd name="connsiteY803" fmla="*/ 102545 h 425637"/>
                <a:gd name="connsiteX804" fmla="*/ 261413 w 689291"/>
                <a:gd name="connsiteY804" fmla="*/ 96145 h 425637"/>
                <a:gd name="connsiteX805" fmla="*/ 167143 w 689291"/>
                <a:gd name="connsiteY805" fmla="*/ 96145 h 425637"/>
                <a:gd name="connsiteX806" fmla="*/ 173543 w 689291"/>
                <a:gd name="connsiteY806" fmla="*/ 102545 h 425637"/>
                <a:gd name="connsiteX807" fmla="*/ 173543 w 689291"/>
                <a:gd name="connsiteY807" fmla="*/ 141332 h 425637"/>
                <a:gd name="connsiteX808" fmla="*/ 167143 w 689291"/>
                <a:gd name="connsiteY808" fmla="*/ 147776 h 425637"/>
                <a:gd name="connsiteX809" fmla="*/ 167089 w 689291"/>
                <a:gd name="connsiteY809" fmla="*/ 147722 h 425637"/>
                <a:gd name="connsiteX810" fmla="*/ 166772 w 689291"/>
                <a:gd name="connsiteY810" fmla="*/ 148042 h 425637"/>
                <a:gd name="connsiteX811" fmla="*/ 160372 w 689291"/>
                <a:gd name="connsiteY811" fmla="*/ 141642 h 425637"/>
                <a:gd name="connsiteX812" fmla="*/ 160372 w 689291"/>
                <a:gd name="connsiteY812" fmla="*/ 102811 h 425637"/>
                <a:gd name="connsiteX813" fmla="*/ 166772 w 689291"/>
                <a:gd name="connsiteY813" fmla="*/ 96411 h 425637"/>
                <a:gd name="connsiteX814" fmla="*/ 166824 w 689291"/>
                <a:gd name="connsiteY814" fmla="*/ 96463 h 425637"/>
                <a:gd name="connsiteX815" fmla="*/ 480313 w 689291"/>
                <a:gd name="connsiteY815" fmla="*/ 95806 h 425637"/>
                <a:gd name="connsiteX816" fmla="*/ 499041 w 689291"/>
                <a:gd name="connsiteY816" fmla="*/ 113546 h 425637"/>
                <a:gd name="connsiteX817" fmla="*/ 499084 w 689291"/>
                <a:gd name="connsiteY817" fmla="*/ 128794 h 425637"/>
                <a:gd name="connsiteX818" fmla="*/ 480313 w 689291"/>
                <a:gd name="connsiteY818" fmla="*/ 147565 h 425637"/>
                <a:gd name="connsiteX819" fmla="*/ 462100 w 689291"/>
                <a:gd name="connsiteY819" fmla="*/ 128794 h 425637"/>
                <a:gd name="connsiteX820" fmla="*/ 462100 w 689291"/>
                <a:gd name="connsiteY820" fmla="*/ 114018 h 425637"/>
                <a:gd name="connsiteX821" fmla="*/ 480313 w 689291"/>
                <a:gd name="connsiteY821" fmla="*/ 95806 h 425637"/>
                <a:gd name="connsiteX822" fmla="*/ 392643 w 689291"/>
                <a:gd name="connsiteY822" fmla="*/ 95806 h 425637"/>
                <a:gd name="connsiteX823" fmla="*/ 411371 w 689291"/>
                <a:gd name="connsiteY823" fmla="*/ 113546 h 425637"/>
                <a:gd name="connsiteX824" fmla="*/ 411414 w 689291"/>
                <a:gd name="connsiteY824" fmla="*/ 128794 h 425637"/>
                <a:gd name="connsiteX825" fmla="*/ 392643 w 689291"/>
                <a:gd name="connsiteY825" fmla="*/ 147565 h 425637"/>
                <a:gd name="connsiteX826" fmla="*/ 374430 w 689291"/>
                <a:gd name="connsiteY826" fmla="*/ 128794 h 425637"/>
                <a:gd name="connsiteX827" fmla="*/ 374430 w 689291"/>
                <a:gd name="connsiteY827" fmla="*/ 114018 h 425637"/>
                <a:gd name="connsiteX828" fmla="*/ 392643 w 689291"/>
                <a:gd name="connsiteY828" fmla="*/ 95806 h 425637"/>
                <a:gd name="connsiteX829" fmla="*/ 304971 w 689291"/>
                <a:gd name="connsiteY829" fmla="*/ 95806 h 425637"/>
                <a:gd name="connsiteX830" fmla="*/ 323700 w 689291"/>
                <a:gd name="connsiteY830" fmla="*/ 113546 h 425637"/>
                <a:gd name="connsiteX831" fmla="*/ 323742 w 689291"/>
                <a:gd name="connsiteY831" fmla="*/ 128794 h 425637"/>
                <a:gd name="connsiteX832" fmla="*/ 304971 w 689291"/>
                <a:gd name="connsiteY832" fmla="*/ 147565 h 425637"/>
                <a:gd name="connsiteX833" fmla="*/ 286759 w 689291"/>
                <a:gd name="connsiteY833" fmla="*/ 128794 h 425637"/>
                <a:gd name="connsiteX834" fmla="*/ 286759 w 689291"/>
                <a:gd name="connsiteY834" fmla="*/ 114018 h 425637"/>
                <a:gd name="connsiteX835" fmla="*/ 304971 w 689291"/>
                <a:gd name="connsiteY835" fmla="*/ 95806 h 425637"/>
                <a:gd name="connsiteX836" fmla="*/ 210744 w 689291"/>
                <a:gd name="connsiteY836" fmla="*/ 95806 h 425637"/>
                <a:gd name="connsiteX837" fmla="*/ 229472 w 689291"/>
                <a:gd name="connsiteY837" fmla="*/ 113546 h 425637"/>
                <a:gd name="connsiteX838" fmla="*/ 229515 w 689291"/>
                <a:gd name="connsiteY838" fmla="*/ 128794 h 425637"/>
                <a:gd name="connsiteX839" fmla="*/ 223947 w 689291"/>
                <a:gd name="connsiteY839" fmla="*/ 141997 h 425637"/>
                <a:gd name="connsiteX840" fmla="*/ 223632 w 689291"/>
                <a:gd name="connsiteY840" fmla="*/ 142130 h 425637"/>
                <a:gd name="connsiteX841" fmla="*/ 223576 w 689291"/>
                <a:gd name="connsiteY841" fmla="*/ 142263 h 425637"/>
                <a:gd name="connsiteX842" fmla="*/ 210373 w 689291"/>
                <a:gd name="connsiteY842" fmla="*/ 147831 h 425637"/>
                <a:gd name="connsiteX843" fmla="*/ 192160 w 689291"/>
                <a:gd name="connsiteY843" fmla="*/ 129060 h 425637"/>
                <a:gd name="connsiteX844" fmla="*/ 192160 w 689291"/>
                <a:gd name="connsiteY844" fmla="*/ 114285 h 425637"/>
                <a:gd name="connsiteX845" fmla="*/ 197497 w 689291"/>
                <a:gd name="connsiteY845" fmla="*/ 101410 h 425637"/>
                <a:gd name="connsiteX846" fmla="*/ 197812 w 689291"/>
                <a:gd name="connsiteY846" fmla="*/ 101279 h 425637"/>
                <a:gd name="connsiteX847" fmla="*/ 197869 w 689291"/>
                <a:gd name="connsiteY847" fmla="*/ 101142 h 425637"/>
                <a:gd name="connsiteX848" fmla="*/ 210744 w 689291"/>
                <a:gd name="connsiteY848" fmla="*/ 95806 h 425637"/>
                <a:gd name="connsiteX849" fmla="*/ 123073 w 689291"/>
                <a:gd name="connsiteY849" fmla="*/ 95806 h 425637"/>
                <a:gd name="connsiteX850" fmla="*/ 141801 w 689291"/>
                <a:gd name="connsiteY850" fmla="*/ 113546 h 425637"/>
                <a:gd name="connsiteX851" fmla="*/ 141844 w 689291"/>
                <a:gd name="connsiteY851" fmla="*/ 128794 h 425637"/>
                <a:gd name="connsiteX852" fmla="*/ 136276 w 689291"/>
                <a:gd name="connsiteY852" fmla="*/ 141997 h 425637"/>
                <a:gd name="connsiteX853" fmla="*/ 135961 w 689291"/>
                <a:gd name="connsiteY853" fmla="*/ 142130 h 425637"/>
                <a:gd name="connsiteX854" fmla="*/ 135904 w 689291"/>
                <a:gd name="connsiteY854" fmla="*/ 142263 h 425637"/>
                <a:gd name="connsiteX855" fmla="*/ 122701 w 689291"/>
                <a:gd name="connsiteY855" fmla="*/ 147831 h 425637"/>
                <a:gd name="connsiteX856" fmla="*/ 104489 w 689291"/>
                <a:gd name="connsiteY856" fmla="*/ 129060 h 425637"/>
                <a:gd name="connsiteX857" fmla="*/ 104489 w 689291"/>
                <a:gd name="connsiteY857" fmla="*/ 114285 h 425637"/>
                <a:gd name="connsiteX858" fmla="*/ 109826 w 689291"/>
                <a:gd name="connsiteY858" fmla="*/ 101410 h 425637"/>
                <a:gd name="connsiteX859" fmla="*/ 110141 w 689291"/>
                <a:gd name="connsiteY859" fmla="*/ 101279 h 425637"/>
                <a:gd name="connsiteX860" fmla="*/ 110197 w 689291"/>
                <a:gd name="connsiteY860" fmla="*/ 101142 h 425637"/>
                <a:gd name="connsiteX861" fmla="*/ 123073 w 689291"/>
                <a:gd name="connsiteY861" fmla="*/ 95806 h 425637"/>
                <a:gd name="connsiteX862" fmla="*/ 525818 w 689291"/>
                <a:gd name="connsiteY862" fmla="*/ 95778 h 425637"/>
                <a:gd name="connsiteX863" fmla="*/ 532218 w 689291"/>
                <a:gd name="connsiteY863" fmla="*/ 102178 h 425637"/>
                <a:gd name="connsiteX864" fmla="*/ 532218 w 689291"/>
                <a:gd name="connsiteY864" fmla="*/ 140966 h 425637"/>
                <a:gd name="connsiteX865" fmla="*/ 525818 w 689291"/>
                <a:gd name="connsiteY865" fmla="*/ 147409 h 425637"/>
                <a:gd name="connsiteX866" fmla="*/ 519417 w 689291"/>
                <a:gd name="connsiteY866" fmla="*/ 141010 h 425637"/>
                <a:gd name="connsiteX867" fmla="*/ 519417 w 689291"/>
                <a:gd name="connsiteY867" fmla="*/ 102178 h 425637"/>
                <a:gd name="connsiteX868" fmla="*/ 525818 w 689291"/>
                <a:gd name="connsiteY868" fmla="*/ 95778 h 425637"/>
                <a:gd name="connsiteX869" fmla="*/ 499147 w 689291"/>
                <a:gd name="connsiteY869" fmla="*/ 73621 h 425637"/>
                <a:gd name="connsiteX870" fmla="*/ 503721 w 689291"/>
                <a:gd name="connsiteY870" fmla="*/ 74567 h 425637"/>
                <a:gd name="connsiteX871" fmla="*/ 505756 w 689291"/>
                <a:gd name="connsiteY871" fmla="*/ 77921 h 425637"/>
                <a:gd name="connsiteX872" fmla="*/ 507642 w 689291"/>
                <a:gd name="connsiteY872" fmla="*/ 84001 h 425637"/>
                <a:gd name="connsiteX873" fmla="*/ 516722 w 689291"/>
                <a:gd name="connsiteY873" fmla="*/ 80678 h 425637"/>
                <a:gd name="connsiteX874" fmla="*/ 517789 w 689291"/>
                <a:gd name="connsiteY874" fmla="*/ 81759 h 425637"/>
                <a:gd name="connsiteX875" fmla="*/ 519884 w 689291"/>
                <a:gd name="connsiteY875" fmla="*/ 79520 h 425637"/>
                <a:gd name="connsiteX876" fmla="*/ 522694 w 689291"/>
                <a:gd name="connsiteY876" fmla="*/ 78492 h 425637"/>
                <a:gd name="connsiteX877" fmla="*/ 533454 w 689291"/>
                <a:gd name="connsiteY877" fmla="*/ 80718 h 425637"/>
                <a:gd name="connsiteX878" fmla="*/ 530564 w 689291"/>
                <a:gd name="connsiteY878" fmla="*/ 87573 h 425637"/>
                <a:gd name="connsiteX879" fmla="*/ 517360 w 689291"/>
                <a:gd name="connsiteY879" fmla="*/ 93141 h 425637"/>
                <a:gd name="connsiteX880" fmla="*/ 499147 w 689291"/>
                <a:gd name="connsiteY880" fmla="*/ 74370 h 425637"/>
                <a:gd name="connsiteX881" fmla="*/ 480203 w 689291"/>
                <a:gd name="connsiteY881" fmla="*/ 71275 h 425637"/>
                <a:gd name="connsiteX882" fmla="*/ 480203 w 689291"/>
                <a:gd name="connsiteY882" fmla="*/ 86948 h 425637"/>
                <a:gd name="connsiteX883" fmla="*/ 473802 w 689291"/>
                <a:gd name="connsiteY883" fmla="*/ 93348 h 425637"/>
                <a:gd name="connsiteX884" fmla="*/ 467402 w 689291"/>
                <a:gd name="connsiteY884" fmla="*/ 86948 h 425637"/>
                <a:gd name="connsiteX885" fmla="*/ 467402 w 689291"/>
                <a:gd name="connsiteY885" fmla="*/ 73698 h 425637"/>
                <a:gd name="connsiteX886" fmla="*/ 133031 w 689291"/>
                <a:gd name="connsiteY886" fmla="*/ 59720 h 425637"/>
                <a:gd name="connsiteX887" fmla="*/ 133031 w 689291"/>
                <a:gd name="connsiteY887" fmla="*/ 85755 h 425637"/>
                <a:gd name="connsiteX888" fmla="*/ 126631 w 689291"/>
                <a:gd name="connsiteY888" fmla="*/ 92155 h 425637"/>
                <a:gd name="connsiteX889" fmla="*/ 120232 w 689291"/>
                <a:gd name="connsiteY889" fmla="*/ 85755 h 425637"/>
                <a:gd name="connsiteX890" fmla="*/ 120232 w 689291"/>
                <a:gd name="connsiteY890" fmla="*/ 76207 h 425637"/>
                <a:gd name="connsiteX891" fmla="*/ 129467 w 689291"/>
                <a:gd name="connsiteY891" fmla="*/ 62176 h 425637"/>
                <a:gd name="connsiteX892" fmla="*/ 413671 w 689291"/>
                <a:gd name="connsiteY892" fmla="*/ 54301 h 425637"/>
                <a:gd name="connsiteX893" fmla="*/ 422860 w 689291"/>
                <a:gd name="connsiteY893" fmla="*/ 63727 h 425637"/>
                <a:gd name="connsiteX894" fmla="*/ 422860 w 689291"/>
                <a:gd name="connsiteY894" fmla="*/ 74370 h 425637"/>
                <a:gd name="connsiteX895" fmla="*/ 430162 w 689291"/>
                <a:gd name="connsiteY895" fmla="*/ 81759 h 425637"/>
                <a:gd name="connsiteX896" fmla="*/ 435196 w 689291"/>
                <a:gd name="connsiteY896" fmla="*/ 76381 h 425637"/>
                <a:gd name="connsiteX897" fmla="*/ 438004 w 689291"/>
                <a:gd name="connsiteY897" fmla="*/ 79261 h 425637"/>
                <a:gd name="connsiteX898" fmla="*/ 447126 w 689291"/>
                <a:gd name="connsiteY898" fmla="*/ 77535 h 425637"/>
                <a:gd name="connsiteX899" fmla="*/ 442893 w 689291"/>
                <a:gd name="connsiteY899" fmla="*/ 87573 h 425637"/>
                <a:gd name="connsiteX900" fmla="*/ 429690 w 689291"/>
                <a:gd name="connsiteY900" fmla="*/ 93141 h 425637"/>
                <a:gd name="connsiteX901" fmla="*/ 411477 w 689291"/>
                <a:gd name="connsiteY901" fmla="*/ 74370 h 425637"/>
                <a:gd name="connsiteX902" fmla="*/ 411477 w 689291"/>
                <a:gd name="connsiteY902" fmla="*/ 59594 h 425637"/>
                <a:gd name="connsiteX903" fmla="*/ 345485 w 689291"/>
                <a:gd name="connsiteY903" fmla="*/ 51572 h 425637"/>
                <a:gd name="connsiteX904" fmla="*/ 338655 w 689291"/>
                <a:gd name="connsiteY904" fmla="*/ 58401 h 425637"/>
                <a:gd name="connsiteX905" fmla="*/ 338655 w 689291"/>
                <a:gd name="connsiteY905" fmla="*/ 73178 h 425637"/>
                <a:gd name="connsiteX906" fmla="*/ 345958 w 689291"/>
                <a:gd name="connsiteY906" fmla="*/ 80566 h 425637"/>
                <a:gd name="connsiteX907" fmla="*/ 352874 w 689291"/>
                <a:gd name="connsiteY907" fmla="*/ 73178 h 425637"/>
                <a:gd name="connsiteX908" fmla="*/ 352874 w 689291"/>
                <a:gd name="connsiteY908" fmla="*/ 58401 h 425637"/>
                <a:gd name="connsiteX909" fmla="*/ 345485 w 689291"/>
                <a:gd name="connsiteY909" fmla="*/ 51572 h 425637"/>
                <a:gd name="connsiteX910" fmla="*/ 257815 w 689291"/>
                <a:gd name="connsiteY910" fmla="*/ 51572 h 425637"/>
                <a:gd name="connsiteX911" fmla="*/ 250985 w 689291"/>
                <a:gd name="connsiteY911" fmla="*/ 58401 h 425637"/>
                <a:gd name="connsiteX912" fmla="*/ 250985 w 689291"/>
                <a:gd name="connsiteY912" fmla="*/ 73178 h 425637"/>
                <a:gd name="connsiteX913" fmla="*/ 258288 w 689291"/>
                <a:gd name="connsiteY913" fmla="*/ 80566 h 425637"/>
                <a:gd name="connsiteX914" fmla="*/ 265203 w 689291"/>
                <a:gd name="connsiteY914" fmla="*/ 73178 h 425637"/>
                <a:gd name="connsiteX915" fmla="*/ 265203 w 689291"/>
                <a:gd name="connsiteY915" fmla="*/ 58401 h 425637"/>
                <a:gd name="connsiteX916" fmla="*/ 257815 w 689291"/>
                <a:gd name="connsiteY916" fmla="*/ 51572 h 425637"/>
                <a:gd name="connsiteX917" fmla="*/ 170187 w 689291"/>
                <a:gd name="connsiteY917" fmla="*/ 51572 h 425637"/>
                <a:gd name="connsiteX918" fmla="*/ 163358 w 689291"/>
                <a:gd name="connsiteY918" fmla="*/ 58401 h 425637"/>
                <a:gd name="connsiteX919" fmla="*/ 163358 w 689291"/>
                <a:gd name="connsiteY919" fmla="*/ 73178 h 425637"/>
                <a:gd name="connsiteX920" fmla="*/ 170660 w 689291"/>
                <a:gd name="connsiteY920" fmla="*/ 80566 h 425637"/>
                <a:gd name="connsiteX921" fmla="*/ 177575 w 689291"/>
                <a:gd name="connsiteY921" fmla="*/ 73178 h 425637"/>
                <a:gd name="connsiteX922" fmla="*/ 177575 w 689291"/>
                <a:gd name="connsiteY922" fmla="*/ 58401 h 425637"/>
                <a:gd name="connsiteX923" fmla="*/ 170187 w 689291"/>
                <a:gd name="connsiteY923" fmla="*/ 51572 h 425637"/>
                <a:gd name="connsiteX924" fmla="*/ 386134 w 689291"/>
                <a:gd name="connsiteY924" fmla="*/ 41759 h 425637"/>
                <a:gd name="connsiteX925" fmla="*/ 392534 w 689291"/>
                <a:gd name="connsiteY925" fmla="*/ 48160 h 425637"/>
                <a:gd name="connsiteX926" fmla="*/ 392534 w 689291"/>
                <a:gd name="connsiteY926" fmla="*/ 86948 h 425637"/>
                <a:gd name="connsiteX927" fmla="*/ 386134 w 689291"/>
                <a:gd name="connsiteY927" fmla="*/ 93348 h 425637"/>
                <a:gd name="connsiteX928" fmla="*/ 379733 w 689291"/>
                <a:gd name="connsiteY928" fmla="*/ 86948 h 425637"/>
                <a:gd name="connsiteX929" fmla="*/ 379733 w 689291"/>
                <a:gd name="connsiteY929" fmla="*/ 48160 h 425637"/>
                <a:gd name="connsiteX930" fmla="*/ 386134 w 689291"/>
                <a:gd name="connsiteY930" fmla="*/ 41759 h 425637"/>
                <a:gd name="connsiteX931" fmla="*/ 301928 w 689291"/>
                <a:gd name="connsiteY931" fmla="*/ 40567 h 425637"/>
                <a:gd name="connsiteX932" fmla="*/ 308328 w 689291"/>
                <a:gd name="connsiteY932" fmla="*/ 46968 h 425637"/>
                <a:gd name="connsiteX933" fmla="*/ 308328 w 689291"/>
                <a:gd name="connsiteY933" fmla="*/ 85755 h 425637"/>
                <a:gd name="connsiteX934" fmla="*/ 301928 w 689291"/>
                <a:gd name="connsiteY934" fmla="*/ 92155 h 425637"/>
                <a:gd name="connsiteX935" fmla="*/ 295528 w 689291"/>
                <a:gd name="connsiteY935" fmla="*/ 85755 h 425637"/>
                <a:gd name="connsiteX936" fmla="*/ 295528 w 689291"/>
                <a:gd name="connsiteY936" fmla="*/ 46968 h 425637"/>
                <a:gd name="connsiteX937" fmla="*/ 301928 w 689291"/>
                <a:gd name="connsiteY937" fmla="*/ 40567 h 425637"/>
                <a:gd name="connsiteX938" fmla="*/ 214300 w 689291"/>
                <a:gd name="connsiteY938" fmla="*/ 40567 h 425637"/>
                <a:gd name="connsiteX939" fmla="*/ 220700 w 689291"/>
                <a:gd name="connsiteY939" fmla="*/ 46968 h 425637"/>
                <a:gd name="connsiteX940" fmla="*/ 220700 w 689291"/>
                <a:gd name="connsiteY940" fmla="*/ 85755 h 425637"/>
                <a:gd name="connsiteX941" fmla="*/ 214300 w 689291"/>
                <a:gd name="connsiteY941" fmla="*/ 92155 h 425637"/>
                <a:gd name="connsiteX942" fmla="*/ 207900 w 689291"/>
                <a:gd name="connsiteY942" fmla="*/ 85755 h 425637"/>
                <a:gd name="connsiteX943" fmla="*/ 207900 w 689291"/>
                <a:gd name="connsiteY943" fmla="*/ 46968 h 425637"/>
                <a:gd name="connsiteX944" fmla="*/ 214300 w 689291"/>
                <a:gd name="connsiteY944" fmla="*/ 40567 h 425637"/>
                <a:gd name="connsiteX945" fmla="*/ 345529 w 689291"/>
                <a:gd name="connsiteY945" fmla="*/ 40189 h 425637"/>
                <a:gd name="connsiteX946" fmla="*/ 364257 w 689291"/>
                <a:gd name="connsiteY946" fmla="*/ 57930 h 425637"/>
                <a:gd name="connsiteX947" fmla="*/ 364300 w 689291"/>
                <a:gd name="connsiteY947" fmla="*/ 73178 h 425637"/>
                <a:gd name="connsiteX948" fmla="*/ 345529 w 689291"/>
                <a:gd name="connsiteY948" fmla="*/ 91949 h 425637"/>
                <a:gd name="connsiteX949" fmla="*/ 327316 w 689291"/>
                <a:gd name="connsiteY949" fmla="*/ 73178 h 425637"/>
                <a:gd name="connsiteX950" fmla="*/ 327316 w 689291"/>
                <a:gd name="connsiteY950" fmla="*/ 58401 h 425637"/>
                <a:gd name="connsiteX951" fmla="*/ 345529 w 689291"/>
                <a:gd name="connsiteY951" fmla="*/ 40189 h 425637"/>
                <a:gd name="connsiteX952" fmla="*/ 257858 w 689291"/>
                <a:gd name="connsiteY952" fmla="*/ 40189 h 425637"/>
                <a:gd name="connsiteX953" fmla="*/ 276586 w 689291"/>
                <a:gd name="connsiteY953" fmla="*/ 57930 h 425637"/>
                <a:gd name="connsiteX954" fmla="*/ 276629 w 689291"/>
                <a:gd name="connsiteY954" fmla="*/ 73178 h 425637"/>
                <a:gd name="connsiteX955" fmla="*/ 257858 w 689291"/>
                <a:gd name="connsiteY955" fmla="*/ 91949 h 425637"/>
                <a:gd name="connsiteX956" fmla="*/ 239646 w 689291"/>
                <a:gd name="connsiteY956" fmla="*/ 73178 h 425637"/>
                <a:gd name="connsiteX957" fmla="*/ 239646 w 689291"/>
                <a:gd name="connsiteY957" fmla="*/ 58401 h 425637"/>
                <a:gd name="connsiteX958" fmla="*/ 257858 w 689291"/>
                <a:gd name="connsiteY958" fmla="*/ 40189 h 425637"/>
                <a:gd name="connsiteX959" fmla="*/ 170187 w 689291"/>
                <a:gd name="connsiteY959" fmla="*/ 40189 h 425637"/>
                <a:gd name="connsiteX960" fmla="*/ 188916 w 689291"/>
                <a:gd name="connsiteY960" fmla="*/ 57930 h 425637"/>
                <a:gd name="connsiteX961" fmla="*/ 188958 w 689291"/>
                <a:gd name="connsiteY961" fmla="*/ 73178 h 425637"/>
                <a:gd name="connsiteX962" fmla="*/ 170187 w 689291"/>
                <a:gd name="connsiteY962" fmla="*/ 91949 h 425637"/>
                <a:gd name="connsiteX963" fmla="*/ 151975 w 689291"/>
                <a:gd name="connsiteY963" fmla="*/ 73178 h 425637"/>
                <a:gd name="connsiteX964" fmla="*/ 151975 w 689291"/>
                <a:gd name="connsiteY964" fmla="*/ 58401 h 425637"/>
                <a:gd name="connsiteX965" fmla="*/ 170187 w 689291"/>
                <a:gd name="connsiteY965" fmla="*/ 40189 h 425637"/>
                <a:gd name="connsiteX966" fmla="*/ 188915 w 689291"/>
                <a:gd name="connsiteY966" fmla="*/ 21208 h 425637"/>
                <a:gd name="connsiteX967" fmla="*/ 188915 w 689291"/>
                <a:gd name="connsiteY967" fmla="*/ 21358 h 425637"/>
                <a:gd name="connsiteX968" fmla="*/ 182514 w 689291"/>
                <a:gd name="connsiteY968" fmla="*/ 27758 h 425637"/>
                <a:gd name="connsiteX969" fmla="*/ 181248 w 689291"/>
                <a:gd name="connsiteY969" fmla="*/ 26492 h 425637"/>
                <a:gd name="connsiteX970" fmla="*/ 351455 w 689291"/>
                <a:gd name="connsiteY970" fmla="*/ 15543 h 425637"/>
                <a:gd name="connsiteX971" fmla="*/ 364256 w 689291"/>
                <a:gd name="connsiteY971" fmla="*/ 20197 h 425637"/>
                <a:gd name="connsiteX972" fmla="*/ 364256 w 689291"/>
                <a:gd name="connsiteY972" fmla="*/ 21358 h 425637"/>
                <a:gd name="connsiteX973" fmla="*/ 357855 w 689291"/>
                <a:gd name="connsiteY973" fmla="*/ 27758 h 425637"/>
                <a:gd name="connsiteX974" fmla="*/ 351455 w 689291"/>
                <a:gd name="connsiteY974" fmla="*/ 21358 h 425637"/>
                <a:gd name="connsiteX975" fmla="*/ 244844 w 689291"/>
                <a:gd name="connsiteY975" fmla="*/ 3245 h 425637"/>
                <a:gd name="connsiteX976" fmla="*/ 244844 w 689291"/>
                <a:gd name="connsiteY976" fmla="*/ 9936 h 425637"/>
                <a:gd name="connsiteX977" fmla="*/ 226631 w 689291"/>
                <a:gd name="connsiteY977" fmla="*/ 28149 h 425637"/>
                <a:gd name="connsiteX978" fmla="*/ 213949 w 689291"/>
                <a:gd name="connsiteY978" fmla="*/ 23000 h 425637"/>
                <a:gd name="connsiteX979" fmla="*/ 208874 w 689291"/>
                <a:gd name="connsiteY979" fmla="*/ 12430 h 425637"/>
                <a:gd name="connsiteX980" fmla="*/ 219242 w 689291"/>
                <a:gd name="connsiteY980" fmla="*/ 9145 h 425637"/>
                <a:gd name="connsiteX981" fmla="*/ 219242 w 689291"/>
                <a:gd name="connsiteY981" fmla="*/ 9936 h 425637"/>
                <a:gd name="connsiteX982" fmla="*/ 226631 w 689291"/>
                <a:gd name="connsiteY982" fmla="*/ 16766 h 425637"/>
                <a:gd name="connsiteX983" fmla="*/ 233461 w 689291"/>
                <a:gd name="connsiteY983" fmla="*/ 9936 h 425637"/>
                <a:gd name="connsiteX984" fmla="*/ 233461 w 689291"/>
                <a:gd name="connsiteY984" fmla="*/ 4641 h 425637"/>
                <a:gd name="connsiteX985" fmla="*/ 234515 w 689291"/>
                <a:gd name="connsiteY985" fmla="*/ 4307 h 425637"/>
                <a:gd name="connsiteX986" fmla="*/ 295548 w 689291"/>
                <a:gd name="connsiteY986" fmla="*/ 2231 h 425637"/>
                <a:gd name="connsiteX987" fmla="*/ 306911 w 689291"/>
                <a:gd name="connsiteY987" fmla="*/ 3555 h 425637"/>
                <a:gd name="connsiteX988" fmla="*/ 306911 w 689291"/>
                <a:gd name="connsiteY988" fmla="*/ 9936 h 425637"/>
                <a:gd name="connsiteX989" fmla="*/ 314299 w 689291"/>
                <a:gd name="connsiteY989" fmla="*/ 16766 h 425637"/>
                <a:gd name="connsiteX990" fmla="*/ 321128 w 689291"/>
                <a:gd name="connsiteY990" fmla="*/ 9936 h 425637"/>
                <a:gd name="connsiteX991" fmla="*/ 321128 w 689291"/>
                <a:gd name="connsiteY991" fmla="*/ 5211 h 425637"/>
                <a:gd name="connsiteX992" fmla="*/ 323940 w 689291"/>
                <a:gd name="connsiteY992" fmla="*/ 5539 h 425637"/>
                <a:gd name="connsiteX993" fmla="*/ 332511 w 689291"/>
                <a:gd name="connsiteY993" fmla="*/ 8655 h 425637"/>
                <a:gd name="connsiteX994" fmla="*/ 332511 w 689291"/>
                <a:gd name="connsiteY994" fmla="*/ 9936 h 425637"/>
                <a:gd name="connsiteX995" fmla="*/ 314299 w 689291"/>
                <a:gd name="connsiteY995" fmla="*/ 28149 h 425637"/>
                <a:gd name="connsiteX996" fmla="*/ 295570 w 689291"/>
                <a:gd name="connsiteY996" fmla="*/ 10409 h 425637"/>
                <a:gd name="connsiteX997" fmla="*/ 276404 w 689291"/>
                <a:gd name="connsiteY997" fmla="*/ 0 h 425637"/>
                <a:gd name="connsiteX998" fmla="*/ 276586 w 689291"/>
                <a:gd name="connsiteY998" fmla="*/ 21 h 425637"/>
                <a:gd name="connsiteX999" fmla="*/ 276586 w 689291"/>
                <a:gd name="connsiteY999" fmla="*/ 21358 h 425637"/>
                <a:gd name="connsiteX1000" fmla="*/ 270185 w 689291"/>
                <a:gd name="connsiteY1000" fmla="*/ 27758 h 425637"/>
                <a:gd name="connsiteX1001" fmla="*/ 263785 w 689291"/>
                <a:gd name="connsiteY1001" fmla="*/ 21358 h 425637"/>
                <a:gd name="connsiteX1002" fmla="*/ 263785 w 689291"/>
                <a:gd name="connsiteY1002" fmla="*/ 1297 h 4256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Lst>
              <a:rect l="l" t="t" r="r" b="b"/>
              <a:pathLst>
                <a:path w="689291" h="425637">
                  <a:moveTo>
                    <a:pt x="301556" y="409819"/>
                  </a:moveTo>
                  <a:cubicBezTo>
                    <a:pt x="305078" y="409819"/>
                    <a:pt x="307956" y="412697"/>
                    <a:pt x="307956" y="416220"/>
                  </a:cubicBezTo>
                  <a:lnTo>
                    <a:pt x="307956" y="425637"/>
                  </a:lnTo>
                  <a:lnTo>
                    <a:pt x="295156" y="425637"/>
                  </a:lnTo>
                  <a:lnTo>
                    <a:pt x="295156" y="416220"/>
                  </a:lnTo>
                  <a:cubicBezTo>
                    <a:pt x="295156" y="412697"/>
                    <a:pt x="298033" y="409819"/>
                    <a:pt x="301556" y="409819"/>
                  </a:cubicBezTo>
                  <a:close/>
                  <a:moveTo>
                    <a:pt x="213927" y="409819"/>
                  </a:moveTo>
                  <a:cubicBezTo>
                    <a:pt x="217449" y="409819"/>
                    <a:pt x="220327" y="412697"/>
                    <a:pt x="220327" y="416220"/>
                  </a:cubicBezTo>
                  <a:lnTo>
                    <a:pt x="220327" y="425637"/>
                  </a:lnTo>
                  <a:lnTo>
                    <a:pt x="207527" y="425637"/>
                  </a:lnTo>
                  <a:lnTo>
                    <a:pt x="207527" y="416220"/>
                  </a:lnTo>
                  <a:cubicBezTo>
                    <a:pt x="207527" y="412697"/>
                    <a:pt x="210405" y="409819"/>
                    <a:pt x="213927" y="409819"/>
                  </a:cubicBezTo>
                  <a:close/>
                  <a:moveTo>
                    <a:pt x="126259" y="409819"/>
                  </a:moveTo>
                  <a:cubicBezTo>
                    <a:pt x="129781" y="409819"/>
                    <a:pt x="132659" y="412697"/>
                    <a:pt x="132659" y="416220"/>
                  </a:cubicBezTo>
                  <a:lnTo>
                    <a:pt x="132659" y="425637"/>
                  </a:lnTo>
                  <a:lnTo>
                    <a:pt x="119859" y="425637"/>
                  </a:lnTo>
                  <a:lnTo>
                    <a:pt x="119859" y="416220"/>
                  </a:lnTo>
                  <a:cubicBezTo>
                    <a:pt x="119859" y="412697"/>
                    <a:pt x="122737" y="409819"/>
                    <a:pt x="126259" y="409819"/>
                  </a:cubicBezTo>
                  <a:close/>
                  <a:moveTo>
                    <a:pt x="345157" y="409440"/>
                  </a:moveTo>
                  <a:cubicBezTo>
                    <a:pt x="349989" y="409440"/>
                    <a:pt x="354466" y="411394"/>
                    <a:pt x="357838" y="414589"/>
                  </a:cubicBezTo>
                  <a:lnTo>
                    <a:pt x="363144" y="425637"/>
                  </a:lnTo>
                  <a:lnTo>
                    <a:pt x="350320" y="425637"/>
                  </a:lnTo>
                  <a:lnTo>
                    <a:pt x="345113" y="420823"/>
                  </a:lnTo>
                  <a:lnTo>
                    <a:pt x="340299" y="425637"/>
                  </a:lnTo>
                  <a:lnTo>
                    <a:pt x="327779" y="425637"/>
                  </a:lnTo>
                  <a:lnTo>
                    <a:pt x="332281" y="414777"/>
                  </a:lnTo>
                  <a:cubicBezTo>
                    <a:pt x="335577" y="411480"/>
                    <a:pt x="340131" y="409440"/>
                    <a:pt x="345157" y="409440"/>
                  </a:cubicBezTo>
                  <a:close/>
                  <a:moveTo>
                    <a:pt x="257485" y="409440"/>
                  </a:moveTo>
                  <a:cubicBezTo>
                    <a:pt x="262318" y="409440"/>
                    <a:pt x="266796" y="411394"/>
                    <a:pt x="270168" y="414589"/>
                  </a:cubicBezTo>
                  <a:lnTo>
                    <a:pt x="275472" y="425637"/>
                  </a:lnTo>
                  <a:lnTo>
                    <a:pt x="262650" y="425637"/>
                  </a:lnTo>
                  <a:lnTo>
                    <a:pt x="257442" y="420823"/>
                  </a:lnTo>
                  <a:lnTo>
                    <a:pt x="252628" y="425637"/>
                  </a:lnTo>
                  <a:lnTo>
                    <a:pt x="240109" y="425637"/>
                  </a:lnTo>
                  <a:lnTo>
                    <a:pt x="244610" y="414777"/>
                  </a:lnTo>
                  <a:cubicBezTo>
                    <a:pt x="247907" y="411480"/>
                    <a:pt x="252460" y="409440"/>
                    <a:pt x="257485" y="409440"/>
                  </a:cubicBezTo>
                  <a:close/>
                  <a:moveTo>
                    <a:pt x="169815" y="409440"/>
                  </a:moveTo>
                  <a:cubicBezTo>
                    <a:pt x="174648" y="409440"/>
                    <a:pt x="179126" y="411394"/>
                    <a:pt x="182498" y="414589"/>
                  </a:cubicBezTo>
                  <a:lnTo>
                    <a:pt x="187803" y="425637"/>
                  </a:lnTo>
                  <a:lnTo>
                    <a:pt x="175022" y="425637"/>
                  </a:lnTo>
                  <a:lnTo>
                    <a:pt x="169815" y="420823"/>
                  </a:lnTo>
                  <a:lnTo>
                    <a:pt x="165001" y="425637"/>
                  </a:lnTo>
                  <a:lnTo>
                    <a:pt x="152438" y="425637"/>
                  </a:lnTo>
                  <a:lnTo>
                    <a:pt x="156940" y="414777"/>
                  </a:lnTo>
                  <a:cubicBezTo>
                    <a:pt x="160237" y="411480"/>
                    <a:pt x="164790" y="409440"/>
                    <a:pt x="169815" y="409440"/>
                  </a:cubicBezTo>
                  <a:close/>
                  <a:moveTo>
                    <a:pt x="75588" y="409440"/>
                  </a:moveTo>
                  <a:cubicBezTo>
                    <a:pt x="80420" y="409440"/>
                    <a:pt x="84898" y="411394"/>
                    <a:pt x="88269" y="414589"/>
                  </a:cubicBezTo>
                  <a:lnTo>
                    <a:pt x="93575" y="425637"/>
                  </a:lnTo>
                  <a:lnTo>
                    <a:pt x="80751" y="425637"/>
                  </a:lnTo>
                  <a:lnTo>
                    <a:pt x="75544" y="420823"/>
                  </a:lnTo>
                  <a:lnTo>
                    <a:pt x="71867" y="424500"/>
                  </a:lnTo>
                  <a:lnTo>
                    <a:pt x="59722" y="421991"/>
                  </a:lnTo>
                  <a:lnTo>
                    <a:pt x="62712" y="414777"/>
                  </a:lnTo>
                  <a:cubicBezTo>
                    <a:pt x="66009" y="411480"/>
                    <a:pt x="70562" y="409440"/>
                    <a:pt x="75588" y="409440"/>
                  </a:cubicBezTo>
                  <a:close/>
                  <a:moveTo>
                    <a:pt x="566331" y="409186"/>
                  </a:moveTo>
                  <a:cubicBezTo>
                    <a:pt x="569853" y="409186"/>
                    <a:pt x="572730" y="412064"/>
                    <a:pt x="572730" y="415587"/>
                  </a:cubicBezTo>
                  <a:lnTo>
                    <a:pt x="572730" y="425637"/>
                  </a:lnTo>
                  <a:lnTo>
                    <a:pt x="559931" y="425637"/>
                  </a:lnTo>
                  <a:lnTo>
                    <a:pt x="559931" y="415587"/>
                  </a:lnTo>
                  <a:cubicBezTo>
                    <a:pt x="559931" y="412064"/>
                    <a:pt x="562809" y="409186"/>
                    <a:pt x="566331" y="409186"/>
                  </a:cubicBezTo>
                  <a:close/>
                  <a:moveTo>
                    <a:pt x="478702" y="409186"/>
                  </a:moveTo>
                  <a:cubicBezTo>
                    <a:pt x="482225" y="409186"/>
                    <a:pt x="485103" y="412064"/>
                    <a:pt x="485103" y="415587"/>
                  </a:cubicBezTo>
                  <a:lnTo>
                    <a:pt x="485103" y="425637"/>
                  </a:lnTo>
                  <a:lnTo>
                    <a:pt x="482952" y="425637"/>
                  </a:lnTo>
                  <a:lnTo>
                    <a:pt x="472302" y="425637"/>
                  </a:lnTo>
                  <a:lnTo>
                    <a:pt x="472302" y="415587"/>
                  </a:lnTo>
                  <a:cubicBezTo>
                    <a:pt x="472302" y="412064"/>
                    <a:pt x="475180" y="409186"/>
                    <a:pt x="478702" y="409186"/>
                  </a:cubicBezTo>
                  <a:close/>
                  <a:moveTo>
                    <a:pt x="391035" y="409186"/>
                  </a:moveTo>
                  <a:cubicBezTo>
                    <a:pt x="394557" y="409186"/>
                    <a:pt x="397435" y="412064"/>
                    <a:pt x="397435" y="415587"/>
                  </a:cubicBezTo>
                  <a:lnTo>
                    <a:pt x="397435" y="425637"/>
                  </a:lnTo>
                  <a:lnTo>
                    <a:pt x="387582" y="425637"/>
                  </a:lnTo>
                  <a:lnTo>
                    <a:pt x="384634" y="425637"/>
                  </a:lnTo>
                  <a:lnTo>
                    <a:pt x="384634" y="415587"/>
                  </a:lnTo>
                  <a:cubicBezTo>
                    <a:pt x="384634" y="412064"/>
                    <a:pt x="387512" y="409186"/>
                    <a:pt x="391035" y="409186"/>
                  </a:cubicBezTo>
                  <a:close/>
                  <a:moveTo>
                    <a:pt x="609931" y="408808"/>
                  </a:moveTo>
                  <a:cubicBezTo>
                    <a:pt x="614764" y="408808"/>
                    <a:pt x="619242" y="410762"/>
                    <a:pt x="622614" y="413957"/>
                  </a:cubicBezTo>
                  <a:lnTo>
                    <a:pt x="626938" y="422963"/>
                  </a:lnTo>
                  <a:lnTo>
                    <a:pt x="615448" y="425329"/>
                  </a:lnTo>
                  <a:lnTo>
                    <a:pt x="609888" y="420191"/>
                  </a:lnTo>
                  <a:lnTo>
                    <a:pt x="604442" y="425637"/>
                  </a:lnTo>
                  <a:lnTo>
                    <a:pt x="592293" y="425637"/>
                  </a:lnTo>
                  <a:lnTo>
                    <a:pt x="597056" y="414145"/>
                  </a:lnTo>
                  <a:cubicBezTo>
                    <a:pt x="600353" y="410848"/>
                    <a:pt x="604906" y="408808"/>
                    <a:pt x="609931" y="408808"/>
                  </a:cubicBezTo>
                  <a:close/>
                  <a:moveTo>
                    <a:pt x="522261" y="408808"/>
                  </a:moveTo>
                  <a:cubicBezTo>
                    <a:pt x="527093" y="408808"/>
                    <a:pt x="531571" y="410762"/>
                    <a:pt x="534943" y="413957"/>
                  </a:cubicBezTo>
                  <a:lnTo>
                    <a:pt x="540551" y="425637"/>
                  </a:lnTo>
                  <a:lnTo>
                    <a:pt x="528109" y="425637"/>
                  </a:lnTo>
                  <a:lnTo>
                    <a:pt x="522218" y="420191"/>
                  </a:lnTo>
                  <a:lnTo>
                    <a:pt x="516771" y="425637"/>
                  </a:lnTo>
                  <a:lnTo>
                    <a:pt x="504621" y="425637"/>
                  </a:lnTo>
                  <a:lnTo>
                    <a:pt x="509385" y="414145"/>
                  </a:lnTo>
                  <a:cubicBezTo>
                    <a:pt x="512682" y="410848"/>
                    <a:pt x="517235" y="408808"/>
                    <a:pt x="522261" y="408808"/>
                  </a:cubicBezTo>
                  <a:close/>
                  <a:moveTo>
                    <a:pt x="434591" y="408808"/>
                  </a:moveTo>
                  <a:cubicBezTo>
                    <a:pt x="439423" y="408808"/>
                    <a:pt x="443901" y="410762"/>
                    <a:pt x="447273" y="413957"/>
                  </a:cubicBezTo>
                  <a:lnTo>
                    <a:pt x="452881" y="425637"/>
                  </a:lnTo>
                  <a:lnTo>
                    <a:pt x="440482" y="425637"/>
                  </a:lnTo>
                  <a:lnTo>
                    <a:pt x="434591" y="420191"/>
                  </a:lnTo>
                  <a:lnTo>
                    <a:pt x="429144" y="425637"/>
                  </a:lnTo>
                  <a:lnTo>
                    <a:pt x="416951" y="425637"/>
                  </a:lnTo>
                  <a:lnTo>
                    <a:pt x="421715" y="414145"/>
                  </a:lnTo>
                  <a:cubicBezTo>
                    <a:pt x="425011" y="410848"/>
                    <a:pt x="429565" y="408808"/>
                    <a:pt x="434591" y="408808"/>
                  </a:cubicBezTo>
                  <a:close/>
                  <a:moveTo>
                    <a:pt x="313454" y="357023"/>
                  </a:moveTo>
                  <a:cubicBezTo>
                    <a:pt x="310447" y="357023"/>
                    <a:pt x="306538" y="360073"/>
                    <a:pt x="306538" y="364410"/>
                  </a:cubicBezTo>
                  <a:lnTo>
                    <a:pt x="306538" y="379188"/>
                  </a:lnTo>
                  <a:cubicBezTo>
                    <a:pt x="306839" y="382753"/>
                    <a:pt x="310189" y="386017"/>
                    <a:pt x="313927" y="386017"/>
                  </a:cubicBezTo>
                  <a:cubicBezTo>
                    <a:pt x="317621" y="386017"/>
                    <a:pt x="320756" y="382881"/>
                    <a:pt x="320756" y="379188"/>
                  </a:cubicBezTo>
                  <a:lnTo>
                    <a:pt x="320756" y="364410"/>
                  </a:lnTo>
                  <a:cubicBezTo>
                    <a:pt x="320756" y="360674"/>
                    <a:pt x="317492" y="357366"/>
                    <a:pt x="313454" y="357023"/>
                  </a:cubicBezTo>
                  <a:close/>
                  <a:moveTo>
                    <a:pt x="225786" y="357023"/>
                  </a:moveTo>
                  <a:cubicBezTo>
                    <a:pt x="222779" y="357023"/>
                    <a:pt x="218870" y="360073"/>
                    <a:pt x="218870" y="364410"/>
                  </a:cubicBezTo>
                  <a:lnTo>
                    <a:pt x="218870" y="379188"/>
                  </a:lnTo>
                  <a:cubicBezTo>
                    <a:pt x="219172" y="382753"/>
                    <a:pt x="222522" y="386017"/>
                    <a:pt x="226258" y="386017"/>
                  </a:cubicBezTo>
                  <a:cubicBezTo>
                    <a:pt x="229952" y="386017"/>
                    <a:pt x="233088" y="382881"/>
                    <a:pt x="233088" y="379188"/>
                  </a:cubicBezTo>
                  <a:lnTo>
                    <a:pt x="233088" y="364410"/>
                  </a:lnTo>
                  <a:cubicBezTo>
                    <a:pt x="233088" y="360674"/>
                    <a:pt x="229823" y="357366"/>
                    <a:pt x="225786" y="357023"/>
                  </a:cubicBezTo>
                  <a:close/>
                  <a:moveTo>
                    <a:pt x="138115" y="357023"/>
                  </a:moveTo>
                  <a:cubicBezTo>
                    <a:pt x="135108" y="357023"/>
                    <a:pt x="131199" y="360073"/>
                    <a:pt x="131199" y="364410"/>
                  </a:cubicBezTo>
                  <a:lnTo>
                    <a:pt x="131199" y="379188"/>
                  </a:lnTo>
                  <a:cubicBezTo>
                    <a:pt x="131500" y="382753"/>
                    <a:pt x="134851" y="386017"/>
                    <a:pt x="138588" y="386017"/>
                  </a:cubicBezTo>
                  <a:cubicBezTo>
                    <a:pt x="142282" y="386017"/>
                    <a:pt x="145418" y="382881"/>
                    <a:pt x="145418" y="379188"/>
                  </a:cubicBezTo>
                  <a:lnTo>
                    <a:pt x="145418" y="364410"/>
                  </a:lnTo>
                  <a:cubicBezTo>
                    <a:pt x="145418" y="360674"/>
                    <a:pt x="142153" y="357366"/>
                    <a:pt x="138115" y="357023"/>
                  </a:cubicBezTo>
                  <a:close/>
                  <a:moveTo>
                    <a:pt x="43885" y="357023"/>
                  </a:moveTo>
                  <a:cubicBezTo>
                    <a:pt x="40878" y="357023"/>
                    <a:pt x="36969" y="360073"/>
                    <a:pt x="36969" y="364410"/>
                  </a:cubicBezTo>
                  <a:lnTo>
                    <a:pt x="36969" y="379188"/>
                  </a:lnTo>
                  <a:cubicBezTo>
                    <a:pt x="37270" y="382753"/>
                    <a:pt x="40620" y="386017"/>
                    <a:pt x="44358" y="386017"/>
                  </a:cubicBezTo>
                  <a:cubicBezTo>
                    <a:pt x="48052" y="386017"/>
                    <a:pt x="51187" y="382881"/>
                    <a:pt x="51187" y="379188"/>
                  </a:cubicBezTo>
                  <a:lnTo>
                    <a:pt x="51187" y="364410"/>
                  </a:lnTo>
                  <a:cubicBezTo>
                    <a:pt x="51187" y="360674"/>
                    <a:pt x="47923" y="357366"/>
                    <a:pt x="43885" y="357023"/>
                  </a:cubicBezTo>
                  <a:close/>
                  <a:moveTo>
                    <a:pt x="672460" y="356390"/>
                  </a:moveTo>
                  <a:cubicBezTo>
                    <a:pt x="669453" y="356390"/>
                    <a:pt x="665544" y="359440"/>
                    <a:pt x="665544" y="363778"/>
                  </a:cubicBezTo>
                  <a:lnTo>
                    <a:pt x="665544" y="378555"/>
                  </a:lnTo>
                  <a:cubicBezTo>
                    <a:pt x="665845" y="382120"/>
                    <a:pt x="669195" y="385385"/>
                    <a:pt x="672932" y="385385"/>
                  </a:cubicBezTo>
                  <a:cubicBezTo>
                    <a:pt x="676626" y="385385"/>
                    <a:pt x="679761" y="382249"/>
                    <a:pt x="679761" y="378555"/>
                  </a:cubicBezTo>
                  <a:lnTo>
                    <a:pt x="679761" y="363778"/>
                  </a:lnTo>
                  <a:cubicBezTo>
                    <a:pt x="679761" y="360041"/>
                    <a:pt x="676497" y="356733"/>
                    <a:pt x="672460" y="356390"/>
                  </a:cubicBezTo>
                  <a:close/>
                  <a:moveTo>
                    <a:pt x="578229" y="356390"/>
                  </a:moveTo>
                  <a:cubicBezTo>
                    <a:pt x="575222" y="356390"/>
                    <a:pt x="571313" y="359440"/>
                    <a:pt x="571313" y="363778"/>
                  </a:cubicBezTo>
                  <a:lnTo>
                    <a:pt x="571313" y="378555"/>
                  </a:lnTo>
                  <a:cubicBezTo>
                    <a:pt x="571614" y="382120"/>
                    <a:pt x="574964" y="385385"/>
                    <a:pt x="578702" y="385385"/>
                  </a:cubicBezTo>
                  <a:cubicBezTo>
                    <a:pt x="582395" y="385385"/>
                    <a:pt x="585531" y="382249"/>
                    <a:pt x="585531" y="378555"/>
                  </a:cubicBezTo>
                  <a:lnTo>
                    <a:pt x="585531" y="363778"/>
                  </a:lnTo>
                  <a:cubicBezTo>
                    <a:pt x="585531" y="360041"/>
                    <a:pt x="582266" y="356733"/>
                    <a:pt x="578229" y="356390"/>
                  </a:cubicBezTo>
                  <a:close/>
                  <a:moveTo>
                    <a:pt x="490561" y="356390"/>
                  </a:moveTo>
                  <a:cubicBezTo>
                    <a:pt x="487554" y="356390"/>
                    <a:pt x="483646" y="359440"/>
                    <a:pt x="483646" y="363778"/>
                  </a:cubicBezTo>
                  <a:lnTo>
                    <a:pt x="483646" y="378555"/>
                  </a:lnTo>
                  <a:cubicBezTo>
                    <a:pt x="483946" y="382120"/>
                    <a:pt x="487296" y="385385"/>
                    <a:pt x="491033" y="385385"/>
                  </a:cubicBezTo>
                  <a:cubicBezTo>
                    <a:pt x="494728" y="385385"/>
                    <a:pt x="497863" y="382249"/>
                    <a:pt x="497863" y="378555"/>
                  </a:cubicBezTo>
                  <a:lnTo>
                    <a:pt x="497863" y="363778"/>
                  </a:lnTo>
                  <a:cubicBezTo>
                    <a:pt x="497863" y="360041"/>
                    <a:pt x="494599" y="356733"/>
                    <a:pt x="490561" y="356390"/>
                  </a:cubicBezTo>
                  <a:close/>
                  <a:moveTo>
                    <a:pt x="402891" y="356390"/>
                  </a:moveTo>
                  <a:cubicBezTo>
                    <a:pt x="399884" y="356390"/>
                    <a:pt x="395975" y="359440"/>
                    <a:pt x="395975" y="363778"/>
                  </a:cubicBezTo>
                  <a:lnTo>
                    <a:pt x="395975" y="378555"/>
                  </a:lnTo>
                  <a:cubicBezTo>
                    <a:pt x="396276" y="382120"/>
                    <a:pt x="399626" y="385385"/>
                    <a:pt x="403363" y="385385"/>
                  </a:cubicBezTo>
                  <a:cubicBezTo>
                    <a:pt x="407058" y="385385"/>
                    <a:pt x="410192" y="382249"/>
                    <a:pt x="410192" y="378555"/>
                  </a:cubicBezTo>
                  <a:lnTo>
                    <a:pt x="410192" y="363778"/>
                  </a:lnTo>
                  <a:cubicBezTo>
                    <a:pt x="410192" y="360041"/>
                    <a:pt x="406929" y="356733"/>
                    <a:pt x="402891" y="356390"/>
                  </a:cubicBezTo>
                  <a:close/>
                  <a:moveTo>
                    <a:pt x="313927" y="345640"/>
                  </a:moveTo>
                  <a:cubicBezTo>
                    <a:pt x="324364" y="346499"/>
                    <a:pt x="332139" y="354747"/>
                    <a:pt x="332139" y="364410"/>
                  </a:cubicBezTo>
                  <a:lnTo>
                    <a:pt x="332139" y="379188"/>
                  </a:lnTo>
                  <a:cubicBezTo>
                    <a:pt x="332139" y="389238"/>
                    <a:pt x="323977" y="397400"/>
                    <a:pt x="313927" y="397400"/>
                  </a:cubicBezTo>
                  <a:cubicBezTo>
                    <a:pt x="304261" y="397400"/>
                    <a:pt x="296015" y="389582"/>
                    <a:pt x="295198" y="379660"/>
                  </a:cubicBezTo>
                  <a:lnTo>
                    <a:pt x="295156" y="364410"/>
                  </a:lnTo>
                  <a:cubicBezTo>
                    <a:pt x="295156" y="354231"/>
                    <a:pt x="303746" y="345640"/>
                    <a:pt x="313927" y="345640"/>
                  </a:cubicBezTo>
                  <a:close/>
                  <a:moveTo>
                    <a:pt x="226258" y="345640"/>
                  </a:moveTo>
                  <a:cubicBezTo>
                    <a:pt x="236697" y="346499"/>
                    <a:pt x="244471" y="354747"/>
                    <a:pt x="244471" y="364410"/>
                  </a:cubicBezTo>
                  <a:lnTo>
                    <a:pt x="244471" y="379188"/>
                  </a:lnTo>
                  <a:cubicBezTo>
                    <a:pt x="244471" y="389238"/>
                    <a:pt x="236310" y="397400"/>
                    <a:pt x="226258" y="397400"/>
                  </a:cubicBezTo>
                  <a:cubicBezTo>
                    <a:pt x="216594" y="397400"/>
                    <a:pt x="208347" y="389582"/>
                    <a:pt x="207530" y="379660"/>
                  </a:cubicBezTo>
                  <a:lnTo>
                    <a:pt x="207488" y="364410"/>
                  </a:lnTo>
                  <a:cubicBezTo>
                    <a:pt x="207488" y="354231"/>
                    <a:pt x="216079" y="345640"/>
                    <a:pt x="226258" y="345640"/>
                  </a:cubicBezTo>
                  <a:close/>
                  <a:moveTo>
                    <a:pt x="138588" y="345640"/>
                  </a:moveTo>
                  <a:cubicBezTo>
                    <a:pt x="149026" y="346499"/>
                    <a:pt x="156800" y="354747"/>
                    <a:pt x="156800" y="364410"/>
                  </a:cubicBezTo>
                  <a:lnTo>
                    <a:pt x="156800" y="379188"/>
                  </a:lnTo>
                  <a:cubicBezTo>
                    <a:pt x="156800" y="389238"/>
                    <a:pt x="148639" y="397400"/>
                    <a:pt x="138588" y="397400"/>
                  </a:cubicBezTo>
                  <a:cubicBezTo>
                    <a:pt x="128923" y="397400"/>
                    <a:pt x="120676" y="389582"/>
                    <a:pt x="119860" y="379660"/>
                  </a:cubicBezTo>
                  <a:lnTo>
                    <a:pt x="119817" y="364410"/>
                  </a:lnTo>
                  <a:cubicBezTo>
                    <a:pt x="119817" y="354231"/>
                    <a:pt x="128407" y="345640"/>
                    <a:pt x="138588" y="345640"/>
                  </a:cubicBezTo>
                  <a:close/>
                  <a:moveTo>
                    <a:pt x="44358" y="345640"/>
                  </a:moveTo>
                  <a:cubicBezTo>
                    <a:pt x="54796" y="346499"/>
                    <a:pt x="62570" y="354747"/>
                    <a:pt x="62570" y="364410"/>
                  </a:cubicBezTo>
                  <a:lnTo>
                    <a:pt x="62570" y="379188"/>
                  </a:lnTo>
                  <a:cubicBezTo>
                    <a:pt x="62570" y="389238"/>
                    <a:pt x="54409" y="397400"/>
                    <a:pt x="44358" y="397400"/>
                  </a:cubicBezTo>
                  <a:cubicBezTo>
                    <a:pt x="34692" y="397400"/>
                    <a:pt x="26446" y="389582"/>
                    <a:pt x="25629" y="379660"/>
                  </a:cubicBezTo>
                  <a:lnTo>
                    <a:pt x="25587" y="364410"/>
                  </a:lnTo>
                  <a:cubicBezTo>
                    <a:pt x="25587" y="354231"/>
                    <a:pt x="34177" y="345640"/>
                    <a:pt x="44358" y="345640"/>
                  </a:cubicBezTo>
                  <a:close/>
                  <a:moveTo>
                    <a:pt x="357483" y="345421"/>
                  </a:moveTo>
                  <a:cubicBezTo>
                    <a:pt x="361005" y="345421"/>
                    <a:pt x="363884" y="348299"/>
                    <a:pt x="363884" y="351822"/>
                  </a:cubicBezTo>
                  <a:lnTo>
                    <a:pt x="363884" y="390609"/>
                  </a:lnTo>
                  <a:cubicBezTo>
                    <a:pt x="363884" y="394132"/>
                    <a:pt x="361005" y="397009"/>
                    <a:pt x="357483" y="397009"/>
                  </a:cubicBezTo>
                  <a:cubicBezTo>
                    <a:pt x="353961" y="397009"/>
                    <a:pt x="351083" y="394132"/>
                    <a:pt x="351083" y="390609"/>
                  </a:cubicBezTo>
                  <a:lnTo>
                    <a:pt x="351083" y="351822"/>
                  </a:lnTo>
                  <a:cubicBezTo>
                    <a:pt x="351083" y="348299"/>
                    <a:pt x="353961" y="345421"/>
                    <a:pt x="357483" y="345421"/>
                  </a:cubicBezTo>
                  <a:close/>
                  <a:moveTo>
                    <a:pt x="269812" y="345421"/>
                  </a:moveTo>
                  <a:cubicBezTo>
                    <a:pt x="273335" y="345421"/>
                    <a:pt x="276213" y="348299"/>
                    <a:pt x="276213" y="351822"/>
                  </a:cubicBezTo>
                  <a:lnTo>
                    <a:pt x="276213" y="390609"/>
                  </a:lnTo>
                  <a:cubicBezTo>
                    <a:pt x="276213" y="394132"/>
                    <a:pt x="273335" y="397009"/>
                    <a:pt x="269812" y="397009"/>
                  </a:cubicBezTo>
                  <a:cubicBezTo>
                    <a:pt x="266290" y="397009"/>
                    <a:pt x="263412" y="394132"/>
                    <a:pt x="263412" y="390609"/>
                  </a:cubicBezTo>
                  <a:lnTo>
                    <a:pt x="263412" y="351822"/>
                  </a:lnTo>
                  <a:cubicBezTo>
                    <a:pt x="263412" y="348299"/>
                    <a:pt x="266290" y="345421"/>
                    <a:pt x="269812" y="345421"/>
                  </a:cubicBezTo>
                  <a:close/>
                  <a:moveTo>
                    <a:pt x="182142" y="345421"/>
                  </a:moveTo>
                  <a:cubicBezTo>
                    <a:pt x="185665" y="345421"/>
                    <a:pt x="188543" y="348299"/>
                    <a:pt x="188543" y="351822"/>
                  </a:cubicBezTo>
                  <a:lnTo>
                    <a:pt x="188543" y="390609"/>
                  </a:lnTo>
                  <a:cubicBezTo>
                    <a:pt x="188543" y="394132"/>
                    <a:pt x="185665" y="397009"/>
                    <a:pt x="182142" y="397009"/>
                  </a:cubicBezTo>
                  <a:cubicBezTo>
                    <a:pt x="178620" y="397009"/>
                    <a:pt x="175742" y="394132"/>
                    <a:pt x="175742" y="390609"/>
                  </a:cubicBezTo>
                  <a:lnTo>
                    <a:pt x="175742" y="351822"/>
                  </a:lnTo>
                  <a:cubicBezTo>
                    <a:pt x="175742" y="348299"/>
                    <a:pt x="178620" y="345421"/>
                    <a:pt x="182142" y="345421"/>
                  </a:cubicBezTo>
                  <a:close/>
                  <a:moveTo>
                    <a:pt x="87914" y="345421"/>
                  </a:moveTo>
                  <a:cubicBezTo>
                    <a:pt x="91437" y="345421"/>
                    <a:pt x="94315" y="348299"/>
                    <a:pt x="94315" y="351822"/>
                  </a:cubicBezTo>
                  <a:lnTo>
                    <a:pt x="94315" y="390609"/>
                  </a:lnTo>
                  <a:cubicBezTo>
                    <a:pt x="94315" y="394132"/>
                    <a:pt x="91437" y="397009"/>
                    <a:pt x="87914" y="397009"/>
                  </a:cubicBezTo>
                  <a:cubicBezTo>
                    <a:pt x="84392" y="397009"/>
                    <a:pt x="81514" y="394132"/>
                    <a:pt x="81514" y="390609"/>
                  </a:cubicBezTo>
                  <a:lnTo>
                    <a:pt x="81514" y="351822"/>
                  </a:lnTo>
                  <a:cubicBezTo>
                    <a:pt x="81514" y="348299"/>
                    <a:pt x="84392" y="345421"/>
                    <a:pt x="87914" y="345421"/>
                  </a:cubicBezTo>
                  <a:close/>
                  <a:moveTo>
                    <a:pt x="243" y="345421"/>
                  </a:moveTo>
                  <a:cubicBezTo>
                    <a:pt x="3766" y="345421"/>
                    <a:pt x="6644" y="348299"/>
                    <a:pt x="6644" y="351822"/>
                  </a:cubicBezTo>
                  <a:lnTo>
                    <a:pt x="6644" y="377865"/>
                  </a:lnTo>
                  <a:lnTo>
                    <a:pt x="6035" y="376928"/>
                  </a:lnTo>
                  <a:cubicBezTo>
                    <a:pt x="2145" y="367362"/>
                    <a:pt x="0" y="356830"/>
                    <a:pt x="0" y="345752"/>
                  </a:cubicBezTo>
                  <a:lnTo>
                    <a:pt x="21" y="345643"/>
                  </a:lnTo>
                  <a:close/>
                  <a:moveTo>
                    <a:pt x="672932" y="345007"/>
                  </a:moveTo>
                  <a:cubicBezTo>
                    <a:pt x="678151" y="345437"/>
                    <a:pt x="682704" y="347714"/>
                    <a:pt x="685953" y="351091"/>
                  </a:cubicBezTo>
                  <a:lnTo>
                    <a:pt x="689291" y="359249"/>
                  </a:lnTo>
                  <a:lnTo>
                    <a:pt x="685814" y="376928"/>
                  </a:lnTo>
                  <a:lnTo>
                    <a:pt x="672785" y="396708"/>
                  </a:lnTo>
                  <a:lnTo>
                    <a:pt x="660250" y="391618"/>
                  </a:lnTo>
                  <a:cubicBezTo>
                    <a:pt x="656878" y="388423"/>
                    <a:pt x="654612" y="383988"/>
                    <a:pt x="654204" y="379027"/>
                  </a:cubicBezTo>
                  <a:lnTo>
                    <a:pt x="654161" y="363778"/>
                  </a:lnTo>
                  <a:cubicBezTo>
                    <a:pt x="654161" y="353598"/>
                    <a:pt x="662752" y="345007"/>
                    <a:pt x="672932" y="345007"/>
                  </a:cubicBezTo>
                  <a:close/>
                  <a:moveTo>
                    <a:pt x="578702" y="345007"/>
                  </a:moveTo>
                  <a:cubicBezTo>
                    <a:pt x="589139" y="345867"/>
                    <a:pt x="596915" y="354114"/>
                    <a:pt x="596915" y="363778"/>
                  </a:cubicBezTo>
                  <a:lnTo>
                    <a:pt x="596915" y="378555"/>
                  </a:lnTo>
                  <a:cubicBezTo>
                    <a:pt x="596915" y="388606"/>
                    <a:pt x="588753" y="396767"/>
                    <a:pt x="578702" y="396767"/>
                  </a:cubicBezTo>
                  <a:cubicBezTo>
                    <a:pt x="569037" y="396767"/>
                    <a:pt x="560789" y="388950"/>
                    <a:pt x="559974" y="379027"/>
                  </a:cubicBezTo>
                  <a:lnTo>
                    <a:pt x="559931" y="363778"/>
                  </a:lnTo>
                  <a:cubicBezTo>
                    <a:pt x="559931" y="353598"/>
                    <a:pt x="568522" y="345007"/>
                    <a:pt x="578702" y="345007"/>
                  </a:cubicBezTo>
                  <a:close/>
                  <a:moveTo>
                    <a:pt x="491033" y="345007"/>
                  </a:moveTo>
                  <a:cubicBezTo>
                    <a:pt x="501472" y="345867"/>
                    <a:pt x="509246" y="354114"/>
                    <a:pt x="509246" y="363778"/>
                  </a:cubicBezTo>
                  <a:lnTo>
                    <a:pt x="509246" y="378555"/>
                  </a:lnTo>
                  <a:cubicBezTo>
                    <a:pt x="509246" y="388606"/>
                    <a:pt x="501085" y="396767"/>
                    <a:pt x="491033" y="396767"/>
                  </a:cubicBezTo>
                  <a:cubicBezTo>
                    <a:pt x="481368" y="396767"/>
                    <a:pt x="473122" y="388950"/>
                    <a:pt x="472305" y="379027"/>
                  </a:cubicBezTo>
                  <a:lnTo>
                    <a:pt x="472262" y="363778"/>
                  </a:lnTo>
                  <a:cubicBezTo>
                    <a:pt x="472262" y="353598"/>
                    <a:pt x="480853" y="345007"/>
                    <a:pt x="491033" y="345007"/>
                  </a:cubicBezTo>
                  <a:close/>
                  <a:moveTo>
                    <a:pt x="403363" y="345007"/>
                  </a:moveTo>
                  <a:cubicBezTo>
                    <a:pt x="413801" y="345867"/>
                    <a:pt x="421576" y="354114"/>
                    <a:pt x="421576" y="363778"/>
                  </a:cubicBezTo>
                  <a:lnTo>
                    <a:pt x="421576" y="378555"/>
                  </a:lnTo>
                  <a:cubicBezTo>
                    <a:pt x="421576" y="388606"/>
                    <a:pt x="413414" y="396767"/>
                    <a:pt x="403363" y="396767"/>
                  </a:cubicBezTo>
                  <a:cubicBezTo>
                    <a:pt x="393699" y="396767"/>
                    <a:pt x="385452" y="388950"/>
                    <a:pt x="384635" y="379027"/>
                  </a:cubicBezTo>
                  <a:lnTo>
                    <a:pt x="384592" y="363778"/>
                  </a:lnTo>
                  <a:cubicBezTo>
                    <a:pt x="384592" y="353598"/>
                    <a:pt x="393183" y="345007"/>
                    <a:pt x="403363" y="345007"/>
                  </a:cubicBezTo>
                  <a:close/>
                  <a:moveTo>
                    <a:pt x="622258" y="344788"/>
                  </a:moveTo>
                  <a:cubicBezTo>
                    <a:pt x="625781" y="344788"/>
                    <a:pt x="628659" y="347666"/>
                    <a:pt x="628659" y="351189"/>
                  </a:cubicBezTo>
                  <a:lnTo>
                    <a:pt x="628659" y="389976"/>
                  </a:lnTo>
                  <a:cubicBezTo>
                    <a:pt x="628659" y="393499"/>
                    <a:pt x="625781" y="396376"/>
                    <a:pt x="622258" y="396376"/>
                  </a:cubicBezTo>
                  <a:cubicBezTo>
                    <a:pt x="618737" y="396376"/>
                    <a:pt x="615858" y="393499"/>
                    <a:pt x="615858" y="389976"/>
                  </a:cubicBezTo>
                  <a:lnTo>
                    <a:pt x="615858" y="351189"/>
                  </a:lnTo>
                  <a:cubicBezTo>
                    <a:pt x="615858" y="347666"/>
                    <a:pt x="618737" y="344788"/>
                    <a:pt x="622258" y="344788"/>
                  </a:cubicBezTo>
                  <a:close/>
                  <a:moveTo>
                    <a:pt x="534587" y="344788"/>
                  </a:moveTo>
                  <a:cubicBezTo>
                    <a:pt x="538110" y="344788"/>
                    <a:pt x="540988" y="347666"/>
                    <a:pt x="540988" y="351189"/>
                  </a:cubicBezTo>
                  <a:lnTo>
                    <a:pt x="540988" y="389976"/>
                  </a:lnTo>
                  <a:cubicBezTo>
                    <a:pt x="540988" y="393499"/>
                    <a:pt x="538110" y="396376"/>
                    <a:pt x="534587" y="396376"/>
                  </a:cubicBezTo>
                  <a:cubicBezTo>
                    <a:pt x="531065" y="396376"/>
                    <a:pt x="528187" y="393499"/>
                    <a:pt x="528187" y="389976"/>
                  </a:cubicBezTo>
                  <a:lnTo>
                    <a:pt x="528187" y="351189"/>
                  </a:lnTo>
                  <a:cubicBezTo>
                    <a:pt x="528187" y="347666"/>
                    <a:pt x="531065" y="344788"/>
                    <a:pt x="534587" y="344788"/>
                  </a:cubicBezTo>
                  <a:close/>
                  <a:moveTo>
                    <a:pt x="446917" y="344788"/>
                  </a:moveTo>
                  <a:cubicBezTo>
                    <a:pt x="450439" y="344788"/>
                    <a:pt x="453317" y="347666"/>
                    <a:pt x="453317" y="351189"/>
                  </a:cubicBezTo>
                  <a:lnTo>
                    <a:pt x="453317" y="389976"/>
                  </a:lnTo>
                  <a:cubicBezTo>
                    <a:pt x="453317" y="393499"/>
                    <a:pt x="450439" y="396376"/>
                    <a:pt x="446917" y="396376"/>
                  </a:cubicBezTo>
                  <a:cubicBezTo>
                    <a:pt x="443395" y="396376"/>
                    <a:pt x="440517" y="393499"/>
                    <a:pt x="440517" y="389976"/>
                  </a:cubicBezTo>
                  <a:lnTo>
                    <a:pt x="440517" y="351189"/>
                  </a:lnTo>
                  <a:cubicBezTo>
                    <a:pt x="440517" y="347666"/>
                    <a:pt x="443395" y="344788"/>
                    <a:pt x="446917" y="344788"/>
                  </a:cubicBezTo>
                  <a:close/>
                  <a:moveTo>
                    <a:pt x="6362" y="314325"/>
                  </a:moveTo>
                  <a:lnTo>
                    <a:pt x="5790" y="315682"/>
                  </a:lnTo>
                  <a:lnTo>
                    <a:pt x="5918" y="315015"/>
                  </a:lnTo>
                  <a:close/>
                  <a:moveTo>
                    <a:pt x="345113" y="291947"/>
                  </a:moveTo>
                  <a:cubicBezTo>
                    <a:pt x="341419" y="291947"/>
                    <a:pt x="338283" y="295083"/>
                    <a:pt x="338283" y="298777"/>
                  </a:cubicBezTo>
                  <a:lnTo>
                    <a:pt x="338283" y="313553"/>
                  </a:lnTo>
                  <a:cubicBezTo>
                    <a:pt x="338283" y="317291"/>
                    <a:pt x="341548" y="320598"/>
                    <a:pt x="345585" y="320942"/>
                  </a:cubicBezTo>
                  <a:cubicBezTo>
                    <a:pt x="348593" y="320942"/>
                    <a:pt x="352501" y="317892"/>
                    <a:pt x="352501" y="313553"/>
                  </a:cubicBezTo>
                  <a:lnTo>
                    <a:pt x="352501" y="298777"/>
                  </a:lnTo>
                  <a:cubicBezTo>
                    <a:pt x="352201" y="295212"/>
                    <a:pt x="348850" y="291947"/>
                    <a:pt x="345113" y="291947"/>
                  </a:cubicBezTo>
                  <a:close/>
                  <a:moveTo>
                    <a:pt x="257442" y="291947"/>
                  </a:moveTo>
                  <a:cubicBezTo>
                    <a:pt x="253748" y="291947"/>
                    <a:pt x="250612" y="295083"/>
                    <a:pt x="250612" y="298777"/>
                  </a:cubicBezTo>
                  <a:lnTo>
                    <a:pt x="250612" y="313553"/>
                  </a:lnTo>
                  <a:cubicBezTo>
                    <a:pt x="250612" y="317291"/>
                    <a:pt x="253877" y="320598"/>
                    <a:pt x="257915" y="320942"/>
                  </a:cubicBezTo>
                  <a:cubicBezTo>
                    <a:pt x="260922" y="320942"/>
                    <a:pt x="264831" y="317892"/>
                    <a:pt x="264831" y="313553"/>
                  </a:cubicBezTo>
                  <a:lnTo>
                    <a:pt x="264831" y="298777"/>
                  </a:lnTo>
                  <a:cubicBezTo>
                    <a:pt x="264530" y="295212"/>
                    <a:pt x="261179" y="291947"/>
                    <a:pt x="257442" y="291947"/>
                  </a:cubicBezTo>
                  <a:close/>
                  <a:moveTo>
                    <a:pt x="169815" y="291947"/>
                  </a:moveTo>
                  <a:cubicBezTo>
                    <a:pt x="166121" y="291947"/>
                    <a:pt x="162985" y="295083"/>
                    <a:pt x="162985" y="298777"/>
                  </a:cubicBezTo>
                  <a:lnTo>
                    <a:pt x="162985" y="313553"/>
                  </a:lnTo>
                  <a:cubicBezTo>
                    <a:pt x="162985" y="317291"/>
                    <a:pt x="166250" y="320598"/>
                    <a:pt x="170288" y="320942"/>
                  </a:cubicBezTo>
                  <a:cubicBezTo>
                    <a:pt x="173294" y="320942"/>
                    <a:pt x="177202" y="317892"/>
                    <a:pt x="177202" y="313553"/>
                  </a:cubicBezTo>
                  <a:lnTo>
                    <a:pt x="177202" y="298777"/>
                  </a:lnTo>
                  <a:cubicBezTo>
                    <a:pt x="176902" y="295212"/>
                    <a:pt x="173552" y="291947"/>
                    <a:pt x="169815" y="291947"/>
                  </a:cubicBezTo>
                  <a:close/>
                  <a:moveTo>
                    <a:pt x="75544" y="291947"/>
                  </a:moveTo>
                  <a:cubicBezTo>
                    <a:pt x="71850" y="291947"/>
                    <a:pt x="68714" y="295083"/>
                    <a:pt x="68714" y="298777"/>
                  </a:cubicBezTo>
                  <a:lnTo>
                    <a:pt x="68714" y="313553"/>
                  </a:lnTo>
                  <a:cubicBezTo>
                    <a:pt x="68714" y="317291"/>
                    <a:pt x="71979" y="320598"/>
                    <a:pt x="76017" y="320942"/>
                  </a:cubicBezTo>
                  <a:cubicBezTo>
                    <a:pt x="79024" y="320942"/>
                    <a:pt x="82932" y="317892"/>
                    <a:pt x="82932" y="313553"/>
                  </a:cubicBezTo>
                  <a:lnTo>
                    <a:pt x="82932" y="298777"/>
                  </a:lnTo>
                  <a:cubicBezTo>
                    <a:pt x="82633" y="295212"/>
                    <a:pt x="79282" y="291947"/>
                    <a:pt x="75544" y="291947"/>
                  </a:cubicBezTo>
                  <a:close/>
                  <a:moveTo>
                    <a:pt x="609888" y="291315"/>
                  </a:moveTo>
                  <a:cubicBezTo>
                    <a:pt x="606195" y="291315"/>
                    <a:pt x="603059" y="294451"/>
                    <a:pt x="603059" y="298144"/>
                  </a:cubicBezTo>
                  <a:lnTo>
                    <a:pt x="603059" y="312921"/>
                  </a:lnTo>
                  <a:cubicBezTo>
                    <a:pt x="603059" y="316658"/>
                    <a:pt x="606323" y="319965"/>
                    <a:pt x="610361" y="320309"/>
                  </a:cubicBezTo>
                  <a:cubicBezTo>
                    <a:pt x="613368" y="320309"/>
                    <a:pt x="617277" y="317259"/>
                    <a:pt x="617277" y="312921"/>
                  </a:cubicBezTo>
                  <a:lnTo>
                    <a:pt x="617277" y="298144"/>
                  </a:lnTo>
                  <a:cubicBezTo>
                    <a:pt x="616976" y="294580"/>
                    <a:pt x="613625" y="291315"/>
                    <a:pt x="609888" y="291315"/>
                  </a:cubicBezTo>
                  <a:close/>
                  <a:moveTo>
                    <a:pt x="522218" y="291315"/>
                  </a:moveTo>
                  <a:cubicBezTo>
                    <a:pt x="518523" y="291315"/>
                    <a:pt x="515387" y="294451"/>
                    <a:pt x="515387" y="298144"/>
                  </a:cubicBezTo>
                  <a:lnTo>
                    <a:pt x="515387" y="312921"/>
                  </a:lnTo>
                  <a:cubicBezTo>
                    <a:pt x="515387" y="316658"/>
                    <a:pt x="518652" y="319965"/>
                    <a:pt x="522690" y="320309"/>
                  </a:cubicBezTo>
                  <a:cubicBezTo>
                    <a:pt x="525697" y="320309"/>
                    <a:pt x="529606" y="317259"/>
                    <a:pt x="529606" y="312921"/>
                  </a:cubicBezTo>
                  <a:lnTo>
                    <a:pt x="529606" y="298144"/>
                  </a:lnTo>
                  <a:cubicBezTo>
                    <a:pt x="529306" y="294580"/>
                    <a:pt x="525955" y="291315"/>
                    <a:pt x="522218" y="291315"/>
                  </a:cubicBezTo>
                  <a:close/>
                  <a:moveTo>
                    <a:pt x="434591" y="291315"/>
                  </a:moveTo>
                  <a:cubicBezTo>
                    <a:pt x="430896" y="291315"/>
                    <a:pt x="427761" y="294451"/>
                    <a:pt x="427761" y="298144"/>
                  </a:cubicBezTo>
                  <a:lnTo>
                    <a:pt x="427761" y="312921"/>
                  </a:lnTo>
                  <a:cubicBezTo>
                    <a:pt x="427761" y="316658"/>
                    <a:pt x="431025" y="319965"/>
                    <a:pt x="435062" y="320309"/>
                  </a:cubicBezTo>
                  <a:cubicBezTo>
                    <a:pt x="438069" y="320309"/>
                    <a:pt x="441978" y="317259"/>
                    <a:pt x="441978" y="312921"/>
                  </a:cubicBezTo>
                  <a:lnTo>
                    <a:pt x="441978" y="298144"/>
                  </a:lnTo>
                  <a:cubicBezTo>
                    <a:pt x="441678" y="294580"/>
                    <a:pt x="438327" y="291315"/>
                    <a:pt x="434591" y="291315"/>
                  </a:cubicBezTo>
                  <a:close/>
                  <a:moveTo>
                    <a:pt x="658782" y="282090"/>
                  </a:moveTo>
                  <a:lnTo>
                    <a:pt x="667001" y="287751"/>
                  </a:lnTo>
                  <a:lnTo>
                    <a:pt x="667001" y="325458"/>
                  </a:lnTo>
                  <a:cubicBezTo>
                    <a:pt x="667001" y="329024"/>
                    <a:pt x="664123" y="331902"/>
                    <a:pt x="660602" y="331902"/>
                  </a:cubicBezTo>
                  <a:cubicBezTo>
                    <a:pt x="657079" y="331902"/>
                    <a:pt x="654201" y="329024"/>
                    <a:pt x="654201" y="325501"/>
                  </a:cubicBezTo>
                  <a:lnTo>
                    <a:pt x="654201" y="286671"/>
                  </a:lnTo>
                  <a:close/>
                  <a:moveTo>
                    <a:pt x="33094" y="282011"/>
                  </a:moveTo>
                  <a:lnTo>
                    <a:pt x="38387" y="287304"/>
                  </a:lnTo>
                  <a:lnTo>
                    <a:pt x="38387" y="326091"/>
                  </a:lnTo>
                  <a:cubicBezTo>
                    <a:pt x="38430" y="329657"/>
                    <a:pt x="35552" y="332535"/>
                    <a:pt x="31987" y="332535"/>
                  </a:cubicBezTo>
                  <a:cubicBezTo>
                    <a:pt x="28464" y="332535"/>
                    <a:pt x="25587" y="329657"/>
                    <a:pt x="25587" y="326134"/>
                  </a:cubicBezTo>
                  <a:lnTo>
                    <a:pt x="25587" y="287380"/>
                  </a:lnTo>
                  <a:close/>
                  <a:moveTo>
                    <a:pt x="301556" y="280904"/>
                  </a:moveTo>
                  <a:cubicBezTo>
                    <a:pt x="305078" y="280904"/>
                    <a:pt x="307956" y="283782"/>
                    <a:pt x="307956" y="287304"/>
                  </a:cubicBezTo>
                  <a:lnTo>
                    <a:pt x="307956" y="326091"/>
                  </a:lnTo>
                  <a:cubicBezTo>
                    <a:pt x="307999" y="329657"/>
                    <a:pt x="305121" y="332535"/>
                    <a:pt x="301556" y="332535"/>
                  </a:cubicBezTo>
                  <a:cubicBezTo>
                    <a:pt x="298033" y="332535"/>
                    <a:pt x="295156" y="329657"/>
                    <a:pt x="295156" y="326134"/>
                  </a:cubicBezTo>
                  <a:lnTo>
                    <a:pt x="295156" y="287304"/>
                  </a:lnTo>
                  <a:cubicBezTo>
                    <a:pt x="295156" y="283782"/>
                    <a:pt x="298033" y="280904"/>
                    <a:pt x="301556" y="280904"/>
                  </a:cubicBezTo>
                  <a:close/>
                  <a:moveTo>
                    <a:pt x="213927" y="280904"/>
                  </a:moveTo>
                  <a:cubicBezTo>
                    <a:pt x="217449" y="280904"/>
                    <a:pt x="220327" y="283782"/>
                    <a:pt x="220327" y="287304"/>
                  </a:cubicBezTo>
                  <a:lnTo>
                    <a:pt x="220327" y="326091"/>
                  </a:lnTo>
                  <a:cubicBezTo>
                    <a:pt x="220327" y="329657"/>
                    <a:pt x="217449" y="332535"/>
                    <a:pt x="213927" y="332535"/>
                  </a:cubicBezTo>
                  <a:cubicBezTo>
                    <a:pt x="210405" y="332535"/>
                    <a:pt x="207527" y="329657"/>
                    <a:pt x="207527" y="326134"/>
                  </a:cubicBezTo>
                  <a:lnTo>
                    <a:pt x="207527" y="287304"/>
                  </a:lnTo>
                  <a:cubicBezTo>
                    <a:pt x="207527" y="283782"/>
                    <a:pt x="210405" y="280904"/>
                    <a:pt x="213927" y="280904"/>
                  </a:cubicBezTo>
                  <a:close/>
                  <a:moveTo>
                    <a:pt x="126257" y="280904"/>
                  </a:moveTo>
                  <a:cubicBezTo>
                    <a:pt x="129779" y="280904"/>
                    <a:pt x="132657" y="283782"/>
                    <a:pt x="132657" y="287304"/>
                  </a:cubicBezTo>
                  <a:lnTo>
                    <a:pt x="132657" y="326091"/>
                  </a:lnTo>
                  <a:cubicBezTo>
                    <a:pt x="132657" y="329657"/>
                    <a:pt x="129779" y="332535"/>
                    <a:pt x="126257" y="332535"/>
                  </a:cubicBezTo>
                  <a:cubicBezTo>
                    <a:pt x="122735" y="332535"/>
                    <a:pt x="119857" y="329657"/>
                    <a:pt x="119857" y="326134"/>
                  </a:cubicBezTo>
                  <a:lnTo>
                    <a:pt x="119857" y="287304"/>
                  </a:lnTo>
                  <a:cubicBezTo>
                    <a:pt x="119814" y="283782"/>
                    <a:pt x="122692" y="280904"/>
                    <a:pt x="126257" y="280904"/>
                  </a:cubicBezTo>
                  <a:close/>
                  <a:moveTo>
                    <a:pt x="345157" y="280565"/>
                  </a:moveTo>
                  <a:cubicBezTo>
                    <a:pt x="354820" y="280565"/>
                    <a:pt x="363068" y="288382"/>
                    <a:pt x="363885" y="298305"/>
                  </a:cubicBezTo>
                  <a:lnTo>
                    <a:pt x="363928" y="313553"/>
                  </a:lnTo>
                  <a:cubicBezTo>
                    <a:pt x="363928" y="323734"/>
                    <a:pt x="355336" y="332324"/>
                    <a:pt x="345157" y="332324"/>
                  </a:cubicBezTo>
                  <a:cubicBezTo>
                    <a:pt x="334718" y="331465"/>
                    <a:pt x="326944" y="323218"/>
                    <a:pt x="326944" y="313553"/>
                  </a:cubicBezTo>
                  <a:lnTo>
                    <a:pt x="326944" y="298777"/>
                  </a:lnTo>
                  <a:cubicBezTo>
                    <a:pt x="326944" y="288726"/>
                    <a:pt x="335105" y="280565"/>
                    <a:pt x="345157" y="280565"/>
                  </a:cubicBezTo>
                  <a:close/>
                  <a:moveTo>
                    <a:pt x="257485" y="280565"/>
                  </a:moveTo>
                  <a:cubicBezTo>
                    <a:pt x="267150" y="280565"/>
                    <a:pt x="275397" y="288382"/>
                    <a:pt x="276213" y="298305"/>
                  </a:cubicBezTo>
                  <a:lnTo>
                    <a:pt x="276256" y="313553"/>
                  </a:lnTo>
                  <a:cubicBezTo>
                    <a:pt x="276256" y="323734"/>
                    <a:pt x="267666" y="332324"/>
                    <a:pt x="257485" y="332324"/>
                  </a:cubicBezTo>
                  <a:cubicBezTo>
                    <a:pt x="247048" y="331465"/>
                    <a:pt x="239273" y="323218"/>
                    <a:pt x="239273" y="313553"/>
                  </a:cubicBezTo>
                  <a:lnTo>
                    <a:pt x="239273" y="298777"/>
                  </a:lnTo>
                  <a:cubicBezTo>
                    <a:pt x="239273" y="288726"/>
                    <a:pt x="247434" y="280565"/>
                    <a:pt x="257485" y="280565"/>
                  </a:cubicBezTo>
                  <a:close/>
                  <a:moveTo>
                    <a:pt x="169815" y="280565"/>
                  </a:moveTo>
                  <a:cubicBezTo>
                    <a:pt x="179481" y="280565"/>
                    <a:pt x="187727" y="288382"/>
                    <a:pt x="188544" y="298305"/>
                  </a:cubicBezTo>
                  <a:lnTo>
                    <a:pt x="188586" y="313553"/>
                  </a:lnTo>
                  <a:cubicBezTo>
                    <a:pt x="188586" y="323734"/>
                    <a:pt x="179995" y="332324"/>
                    <a:pt x="169815" y="332324"/>
                  </a:cubicBezTo>
                  <a:cubicBezTo>
                    <a:pt x="159377" y="331465"/>
                    <a:pt x="151603" y="323218"/>
                    <a:pt x="151603" y="313553"/>
                  </a:cubicBezTo>
                  <a:lnTo>
                    <a:pt x="151603" y="298777"/>
                  </a:lnTo>
                  <a:cubicBezTo>
                    <a:pt x="151603" y="288726"/>
                    <a:pt x="159764" y="280565"/>
                    <a:pt x="169815" y="280565"/>
                  </a:cubicBezTo>
                  <a:close/>
                  <a:moveTo>
                    <a:pt x="75588" y="280565"/>
                  </a:moveTo>
                  <a:cubicBezTo>
                    <a:pt x="85252" y="280565"/>
                    <a:pt x="93499" y="288382"/>
                    <a:pt x="94316" y="298305"/>
                  </a:cubicBezTo>
                  <a:lnTo>
                    <a:pt x="94359" y="313553"/>
                  </a:lnTo>
                  <a:cubicBezTo>
                    <a:pt x="94359" y="323734"/>
                    <a:pt x="85767" y="332324"/>
                    <a:pt x="75588" y="332324"/>
                  </a:cubicBezTo>
                  <a:cubicBezTo>
                    <a:pt x="65149" y="331465"/>
                    <a:pt x="57375" y="323218"/>
                    <a:pt x="57375" y="313553"/>
                  </a:cubicBezTo>
                  <a:lnTo>
                    <a:pt x="57375" y="298777"/>
                  </a:lnTo>
                  <a:cubicBezTo>
                    <a:pt x="57375" y="288726"/>
                    <a:pt x="65536" y="280565"/>
                    <a:pt x="75588" y="280565"/>
                  </a:cubicBezTo>
                  <a:close/>
                  <a:moveTo>
                    <a:pt x="566331" y="280271"/>
                  </a:moveTo>
                  <a:cubicBezTo>
                    <a:pt x="569853" y="280271"/>
                    <a:pt x="572730" y="283149"/>
                    <a:pt x="572730" y="286671"/>
                  </a:cubicBezTo>
                  <a:lnTo>
                    <a:pt x="572730" y="325458"/>
                  </a:lnTo>
                  <a:cubicBezTo>
                    <a:pt x="572774" y="329024"/>
                    <a:pt x="569895" y="331902"/>
                    <a:pt x="566331" y="331902"/>
                  </a:cubicBezTo>
                  <a:cubicBezTo>
                    <a:pt x="562809" y="331902"/>
                    <a:pt x="559931" y="329024"/>
                    <a:pt x="559931" y="325501"/>
                  </a:cubicBezTo>
                  <a:lnTo>
                    <a:pt x="559931" y="286671"/>
                  </a:lnTo>
                  <a:cubicBezTo>
                    <a:pt x="559931" y="283149"/>
                    <a:pt x="562809" y="280271"/>
                    <a:pt x="566331" y="280271"/>
                  </a:cubicBezTo>
                  <a:close/>
                  <a:moveTo>
                    <a:pt x="478702" y="280271"/>
                  </a:moveTo>
                  <a:cubicBezTo>
                    <a:pt x="482225" y="280271"/>
                    <a:pt x="485103" y="283149"/>
                    <a:pt x="485103" y="286671"/>
                  </a:cubicBezTo>
                  <a:lnTo>
                    <a:pt x="485103" y="325458"/>
                  </a:lnTo>
                  <a:cubicBezTo>
                    <a:pt x="485103" y="329024"/>
                    <a:pt x="482225" y="331902"/>
                    <a:pt x="478702" y="331902"/>
                  </a:cubicBezTo>
                  <a:cubicBezTo>
                    <a:pt x="475180" y="331902"/>
                    <a:pt x="472302" y="329024"/>
                    <a:pt x="472302" y="325501"/>
                  </a:cubicBezTo>
                  <a:lnTo>
                    <a:pt x="472302" y="286671"/>
                  </a:lnTo>
                  <a:cubicBezTo>
                    <a:pt x="472302" y="283149"/>
                    <a:pt x="475180" y="280271"/>
                    <a:pt x="478702" y="280271"/>
                  </a:cubicBezTo>
                  <a:close/>
                  <a:moveTo>
                    <a:pt x="391033" y="280271"/>
                  </a:moveTo>
                  <a:cubicBezTo>
                    <a:pt x="394555" y="280271"/>
                    <a:pt x="397433" y="283149"/>
                    <a:pt x="397433" y="286671"/>
                  </a:cubicBezTo>
                  <a:lnTo>
                    <a:pt x="397433" y="325458"/>
                  </a:lnTo>
                  <a:cubicBezTo>
                    <a:pt x="397433" y="329024"/>
                    <a:pt x="394555" y="331902"/>
                    <a:pt x="391033" y="331902"/>
                  </a:cubicBezTo>
                  <a:cubicBezTo>
                    <a:pt x="387510" y="331902"/>
                    <a:pt x="384632" y="329024"/>
                    <a:pt x="384632" y="325501"/>
                  </a:cubicBezTo>
                  <a:lnTo>
                    <a:pt x="384632" y="286671"/>
                  </a:lnTo>
                  <a:cubicBezTo>
                    <a:pt x="384589" y="283149"/>
                    <a:pt x="387467" y="280271"/>
                    <a:pt x="391033" y="280271"/>
                  </a:cubicBezTo>
                  <a:close/>
                  <a:moveTo>
                    <a:pt x="609931" y="279932"/>
                  </a:moveTo>
                  <a:cubicBezTo>
                    <a:pt x="619596" y="279932"/>
                    <a:pt x="627844" y="287750"/>
                    <a:pt x="628659" y="297673"/>
                  </a:cubicBezTo>
                  <a:lnTo>
                    <a:pt x="628702" y="312921"/>
                  </a:lnTo>
                  <a:cubicBezTo>
                    <a:pt x="628702" y="323101"/>
                    <a:pt x="620112" y="331691"/>
                    <a:pt x="609931" y="331691"/>
                  </a:cubicBezTo>
                  <a:cubicBezTo>
                    <a:pt x="599494" y="330833"/>
                    <a:pt x="591719" y="322585"/>
                    <a:pt x="591719" y="312921"/>
                  </a:cubicBezTo>
                  <a:lnTo>
                    <a:pt x="591719" y="298144"/>
                  </a:lnTo>
                  <a:cubicBezTo>
                    <a:pt x="591719" y="288094"/>
                    <a:pt x="599881" y="279932"/>
                    <a:pt x="609931" y="279932"/>
                  </a:cubicBezTo>
                  <a:close/>
                  <a:moveTo>
                    <a:pt x="522261" y="279932"/>
                  </a:moveTo>
                  <a:cubicBezTo>
                    <a:pt x="531925" y="279932"/>
                    <a:pt x="540173" y="287750"/>
                    <a:pt x="540989" y="297673"/>
                  </a:cubicBezTo>
                  <a:lnTo>
                    <a:pt x="541032" y="312921"/>
                  </a:lnTo>
                  <a:cubicBezTo>
                    <a:pt x="541032" y="323101"/>
                    <a:pt x="532441" y="331691"/>
                    <a:pt x="522261" y="331691"/>
                  </a:cubicBezTo>
                  <a:cubicBezTo>
                    <a:pt x="511822" y="330833"/>
                    <a:pt x="504048" y="322585"/>
                    <a:pt x="504048" y="312921"/>
                  </a:cubicBezTo>
                  <a:lnTo>
                    <a:pt x="504048" y="298144"/>
                  </a:lnTo>
                  <a:cubicBezTo>
                    <a:pt x="504048" y="288094"/>
                    <a:pt x="512209" y="279932"/>
                    <a:pt x="522261" y="279932"/>
                  </a:cubicBezTo>
                  <a:close/>
                  <a:moveTo>
                    <a:pt x="434591" y="279932"/>
                  </a:moveTo>
                  <a:cubicBezTo>
                    <a:pt x="444255" y="279932"/>
                    <a:pt x="452503" y="287750"/>
                    <a:pt x="453318" y="297673"/>
                  </a:cubicBezTo>
                  <a:lnTo>
                    <a:pt x="453361" y="312921"/>
                  </a:lnTo>
                  <a:cubicBezTo>
                    <a:pt x="453361" y="323101"/>
                    <a:pt x="444770" y="331691"/>
                    <a:pt x="434591" y="331691"/>
                  </a:cubicBezTo>
                  <a:cubicBezTo>
                    <a:pt x="424153" y="330833"/>
                    <a:pt x="416377" y="322585"/>
                    <a:pt x="416377" y="312921"/>
                  </a:cubicBezTo>
                  <a:lnTo>
                    <a:pt x="416377" y="298144"/>
                  </a:lnTo>
                  <a:cubicBezTo>
                    <a:pt x="416377" y="288094"/>
                    <a:pt x="424539" y="279932"/>
                    <a:pt x="434591" y="279932"/>
                  </a:cubicBezTo>
                  <a:close/>
                  <a:moveTo>
                    <a:pt x="210384" y="236381"/>
                  </a:moveTo>
                  <a:lnTo>
                    <a:pt x="203870" y="242894"/>
                  </a:lnTo>
                  <a:lnTo>
                    <a:pt x="203870" y="257670"/>
                  </a:lnTo>
                  <a:lnTo>
                    <a:pt x="211111" y="264996"/>
                  </a:lnTo>
                  <a:lnTo>
                    <a:pt x="217717" y="257936"/>
                  </a:lnTo>
                  <a:lnTo>
                    <a:pt x="217717" y="243160"/>
                  </a:lnTo>
                  <a:close/>
                  <a:moveTo>
                    <a:pt x="122714" y="236381"/>
                  </a:moveTo>
                  <a:lnTo>
                    <a:pt x="116200" y="242894"/>
                  </a:lnTo>
                  <a:lnTo>
                    <a:pt x="116200" y="257670"/>
                  </a:lnTo>
                  <a:lnTo>
                    <a:pt x="123440" y="264996"/>
                  </a:lnTo>
                  <a:lnTo>
                    <a:pt x="130047" y="257936"/>
                  </a:lnTo>
                  <a:lnTo>
                    <a:pt x="130047" y="243160"/>
                  </a:lnTo>
                  <a:close/>
                  <a:moveTo>
                    <a:pt x="480270" y="236064"/>
                  </a:moveTo>
                  <a:cubicBezTo>
                    <a:pt x="476576" y="236064"/>
                    <a:pt x="473440" y="239199"/>
                    <a:pt x="473440" y="242894"/>
                  </a:cubicBezTo>
                  <a:lnTo>
                    <a:pt x="473440" y="257670"/>
                  </a:lnTo>
                  <a:cubicBezTo>
                    <a:pt x="473440" y="261407"/>
                    <a:pt x="476704" y="264715"/>
                    <a:pt x="480743" y="265059"/>
                  </a:cubicBezTo>
                  <a:cubicBezTo>
                    <a:pt x="483750" y="265059"/>
                    <a:pt x="487659" y="262009"/>
                    <a:pt x="487659" y="257670"/>
                  </a:cubicBezTo>
                  <a:lnTo>
                    <a:pt x="487659" y="242894"/>
                  </a:lnTo>
                  <a:cubicBezTo>
                    <a:pt x="487358" y="239328"/>
                    <a:pt x="484007" y="236064"/>
                    <a:pt x="480270" y="236064"/>
                  </a:cubicBezTo>
                  <a:close/>
                  <a:moveTo>
                    <a:pt x="392599" y="236064"/>
                  </a:moveTo>
                  <a:cubicBezTo>
                    <a:pt x="388905" y="236064"/>
                    <a:pt x="385769" y="239199"/>
                    <a:pt x="385769" y="242894"/>
                  </a:cubicBezTo>
                  <a:lnTo>
                    <a:pt x="385769" y="257670"/>
                  </a:lnTo>
                  <a:cubicBezTo>
                    <a:pt x="385769" y="261407"/>
                    <a:pt x="389034" y="264715"/>
                    <a:pt x="393071" y="265059"/>
                  </a:cubicBezTo>
                  <a:cubicBezTo>
                    <a:pt x="396079" y="265059"/>
                    <a:pt x="399987" y="262009"/>
                    <a:pt x="399987" y="257670"/>
                  </a:cubicBezTo>
                  <a:lnTo>
                    <a:pt x="399987" y="242894"/>
                  </a:lnTo>
                  <a:cubicBezTo>
                    <a:pt x="399687" y="239328"/>
                    <a:pt x="396336" y="236064"/>
                    <a:pt x="392599" y="236064"/>
                  </a:cubicBezTo>
                  <a:close/>
                  <a:moveTo>
                    <a:pt x="304971" y="236064"/>
                  </a:moveTo>
                  <a:cubicBezTo>
                    <a:pt x="301277" y="236064"/>
                    <a:pt x="298141" y="239199"/>
                    <a:pt x="298141" y="242894"/>
                  </a:cubicBezTo>
                  <a:lnTo>
                    <a:pt x="298141" y="257670"/>
                  </a:lnTo>
                  <a:cubicBezTo>
                    <a:pt x="298141" y="261407"/>
                    <a:pt x="301406" y="264715"/>
                    <a:pt x="305444" y="265059"/>
                  </a:cubicBezTo>
                  <a:cubicBezTo>
                    <a:pt x="308450" y="265059"/>
                    <a:pt x="312359" y="262009"/>
                    <a:pt x="312359" y="257670"/>
                  </a:cubicBezTo>
                  <a:lnTo>
                    <a:pt x="312359" y="242894"/>
                  </a:lnTo>
                  <a:cubicBezTo>
                    <a:pt x="312059" y="239328"/>
                    <a:pt x="308708" y="236064"/>
                    <a:pt x="304971" y="236064"/>
                  </a:cubicBezTo>
                  <a:close/>
                  <a:moveTo>
                    <a:pt x="569375" y="235698"/>
                  </a:moveTo>
                  <a:cubicBezTo>
                    <a:pt x="565681" y="235698"/>
                    <a:pt x="562546" y="238834"/>
                    <a:pt x="562546" y="242528"/>
                  </a:cubicBezTo>
                  <a:lnTo>
                    <a:pt x="562546" y="257304"/>
                  </a:lnTo>
                  <a:cubicBezTo>
                    <a:pt x="562546" y="261042"/>
                    <a:pt x="565810" y="264349"/>
                    <a:pt x="569847" y="264693"/>
                  </a:cubicBezTo>
                  <a:cubicBezTo>
                    <a:pt x="572854" y="264693"/>
                    <a:pt x="576763" y="261643"/>
                    <a:pt x="576763" y="257304"/>
                  </a:cubicBezTo>
                  <a:lnTo>
                    <a:pt x="576763" y="242528"/>
                  </a:lnTo>
                  <a:cubicBezTo>
                    <a:pt x="576463" y="238963"/>
                    <a:pt x="573112" y="235698"/>
                    <a:pt x="569375" y="235698"/>
                  </a:cubicBezTo>
                  <a:close/>
                  <a:moveTo>
                    <a:pt x="436712" y="225060"/>
                  </a:moveTo>
                  <a:cubicBezTo>
                    <a:pt x="440234" y="225060"/>
                    <a:pt x="443112" y="227938"/>
                    <a:pt x="443112" y="231461"/>
                  </a:cubicBezTo>
                  <a:lnTo>
                    <a:pt x="443112" y="270248"/>
                  </a:lnTo>
                  <a:cubicBezTo>
                    <a:pt x="443156" y="273770"/>
                    <a:pt x="440277" y="276648"/>
                    <a:pt x="436712" y="276648"/>
                  </a:cubicBezTo>
                  <a:cubicBezTo>
                    <a:pt x="433190" y="276648"/>
                    <a:pt x="430312" y="273770"/>
                    <a:pt x="430312" y="270248"/>
                  </a:cubicBezTo>
                  <a:lnTo>
                    <a:pt x="430312" y="231461"/>
                  </a:lnTo>
                  <a:cubicBezTo>
                    <a:pt x="430312" y="227938"/>
                    <a:pt x="433190" y="225060"/>
                    <a:pt x="436712" y="225060"/>
                  </a:cubicBezTo>
                  <a:close/>
                  <a:moveTo>
                    <a:pt x="349084" y="225060"/>
                  </a:moveTo>
                  <a:cubicBezTo>
                    <a:pt x="352606" y="225060"/>
                    <a:pt x="355484" y="227938"/>
                    <a:pt x="355484" y="231461"/>
                  </a:cubicBezTo>
                  <a:lnTo>
                    <a:pt x="355484" y="270248"/>
                  </a:lnTo>
                  <a:cubicBezTo>
                    <a:pt x="355484" y="273770"/>
                    <a:pt x="352606" y="276648"/>
                    <a:pt x="349084" y="276648"/>
                  </a:cubicBezTo>
                  <a:cubicBezTo>
                    <a:pt x="345562" y="276648"/>
                    <a:pt x="342684" y="273770"/>
                    <a:pt x="342684" y="270248"/>
                  </a:cubicBezTo>
                  <a:lnTo>
                    <a:pt x="342684" y="231461"/>
                  </a:lnTo>
                  <a:cubicBezTo>
                    <a:pt x="342684" y="227938"/>
                    <a:pt x="345562" y="225060"/>
                    <a:pt x="349084" y="225060"/>
                  </a:cubicBezTo>
                  <a:close/>
                  <a:moveTo>
                    <a:pt x="261415" y="225060"/>
                  </a:moveTo>
                  <a:cubicBezTo>
                    <a:pt x="264937" y="225060"/>
                    <a:pt x="267815" y="227938"/>
                    <a:pt x="267815" y="231461"/>
                  </a:cubicBezTo>
                  <a:lnTo>
                    <a:pt x="267815" y="270248"/>
                  </a:lnTo>
                  <a:cubicBezTo>
                    <a:pt x="267815" y="273770"/>
                    <a:pt x="264937" y="276648"/>
                    <a:pt x="261415" y="276648"/>
                  </a:cubicBezTo>
                  <a:cubicBezTo>
                    <a:pt x="257894" y="276648"/>
                    <a:pt x="255015" y="273770"/>
                    <a:pt x="255015" y="270248"/>
                  </a:cubicBezTo>
                  <a:lnTo>
                    <a:pt x="255015" y="231461"/>
                  </a:lnTo>
                  <a:cubicBezTo>
                    <a:pt x="255015" y="227938"/>
                    <a:pt x="257894" y="225060"/>
                    <a:pt x="261415" y="225060"/>
                  </a:cubicBezTo>
                  <a:close/>
                  <a:moveTo>
                    <a:pt x="167143" y="225060"/>
                  </a:moveTo>
                  <a:cubicBezTo>
                    <a:pt x="170665" y="225060"/>
                    <a:pt x="173543" y="227938"/>
                    <a:pt x="173543" y="231461"/>
                  </a:cubicBezTo>
                  <a:lnTo>
                    <a:pt x="173543" y="270248"/>
                  </a:lnTo>
                  <a:cubicBezTo>
                    <a:pt x="173586" y="273770"/>
                    <a:pt x="170708" y="276648"/>
                    <a:pt x="167143" y="276648"/>
                  </a:cubicBezTo>
                  <a:lnTo>
                    <a:pt x="167090" y="276596"/>
                  </a:lnTo>
                  <a:lnTo>
                    <a:pt x="166772" y="276914"/>
                  </a:lnTo>
                  <a:cubicBezTo>
                    <a:pt x="163249" y="276914"/>
                    <a:pt x="160372" y="274037"/>
                    <a:pt x="160372" y="270514"/>
                  </a:cubicBezTo>
                  <a:lnTo>
                    <a:pt x="160372" y="231727"/>
                  </a:lnTo>
                  <a:cubicBezTo>
                    <a:pt x="160372" y="228204"/>
                    <a:pt x="163249" y="225326"/>
                    <a:pt x="166772" y="225326"/>
                  </a:cubicBezTo>
                  <a:lnTo>
                    <a:pt x="166824" y="225379"/>
                  </a:lnTo>
                  <a:close/>
                  <a:moveTo>
                    <a:pt x="79515" y="225060"/>
                  </a:moveTo>
                  <a:cubicBezTo>
                    <a:pt x="83037" y="225060"/>
                    <a:pt x="85915" y="227938"/>
                    <a:pt x="85915" y="231461"/>
                  </a:cubicBezTo>
                  <a:lnTo>
                    <a:pt x="85915" y="270248"/>
                  </a:lnTo>
                  <a:cubicBezTo>
                    <a:pt x="85915" y="273770"/>
                    <a:pt x="83037" y="276648"/>
                    <a:pt x="79515" y="276648"/>
                  </a:cubicBezTo>
                  <a:lnTo>
                    <a:pt x="79462" y="276596"/>
                  </a:lnTo>
                  <a:lnTo>
                    <a:pt x="79143" y="276914"/>
                  </a:lnTo>
                  <a:cubicBezTo>
                    <a:pt x="75622" y="276914"/>
                    <a:pt x="72744" y="274037"/>
                    <a:pt x="72744" y="270514"/>
                  </a:cubicBezTo>
                  <a:lnTo>
                    <a:pt x="72744" y="266509"/>
                  </a:lnTo>
                  <a:lnTo>
                    <a:pt x="75497" y="265867"/>
                  </a:lnTo>
                  <a:lnTo>
                    <a:pt x="72744" y="244589"/>
                  </a:lnTo>
                  <a:lnTo>
                    <a:pt x="72744" y="231727"/>
                  </a:lnTo>
                  <a:cubicBezTo>
                    <a:pt x="72744" y="228204"/>
                    <a:pt x="75622" y="225326"/>
                    <a:pt x="79143" y="225326"/>
                  </a:cubicBezTo>
                  <a:lnTo>
                    <a:pt x="79196" y="225379"/>
                  </a:lnTo>
                  <a:close/>
                  <a:moveTo>
                    <a:pt x="613487" y="224693"/>
                  </a:moveTo>
                  <a:lnTo>
                    <a:pt x="619351" y="230557"/>
                  </a:lnTo>
                  <a:lnTo>
                    <a:pt x="612706" y="265867"/>
                  </a:lnTo>
                  <a:cubicBezTo>
                    <a:pt x="612706" y="265867"/>
                    <a:pt x="612706" y="265867"/>
                    <a:pt x="613954" y="265867"/>
                  </a:cubicBezTo>
                  <a:lnTo>
                    <a:pt x="619888" y="267089"/>
                  </a:lnTo>
                  <a:lnTo>
                    <a:pt x="619888" y="269882"/>
                  </a:lnTo>
                  <a:cubicBezTo>
                    <a:pt x="619888" y="273405"/>
                    <a:pt x="617010" y="276282"/>
                    <a:pt x="613487" y="276282"/>
                  </a:cubicBezTo>
                  <a:cubicBezTo>
                    <a:pt x="609965" y="276282"/>
                    <a:pt x="607087" y="273405"/>
                    <a:pt x="607087" y="269882"/>
                  </a:cubicBezTo>
                  <a:lnTo>
                    <a:pt x="607087" y="231094"/>
                  </a:lnTo>
                  <a:cubicBezTo>
                    <a:pt x="607087" y="227572"/>
                    <a:pt x="609965" y="224693"/>
                    <a:pt x="613487" y="224693"/>
                  </a:cubicBezTo>
                  <a:close/>
                  <a:moveTo>
                    <a:pt x="525820" y="224693"/>
                  </a:moveTo>
                  <a:cubicBezTo>
                    <a:pt x="529342" y="224693"/>
                    <a:pt x="532220" y="227572"/>
                    <a:pt x="532220" y="231094"/>
                  </a:cubicBezTo>
                  <a:lnTo>
                    <a:pt x="532220" y="269882"/>
                  </a:lnTo>
                  <a:cubicBezTo>
                    <a:pt x="532220" y="273405"/>
                    <a:pt x="529342" y="276282"/>
                    <a:pt x="525820" y="276282"/>
                  </a:cubicBezTo>
                  <a:cubicBezTo>
                    <a:pt x="522297" y="276282"/>
                    <a:pt x="519419" y="273405"/>
                    <a:pt x="519419" y="269882"/>
                  </a:cubicBezTo>
                  <a:lnTo>
                    <a:pt x="519419" y="231094"/>
                  </a:lnTo>
                  <a:cubicBezTo>
                    <a:pt x="519419" y="227572"/>
                    <a:pt x="522297" y="224693"/>
                    <a:pt x="525820" y="224693"/>
                  </a:cubicBezTo>
                  <a:close/>
                  <a:moveTo>
                    <a:pt x="480313" y="224681"/>
                  </a:moveTo>
                  <a:cubicBezTo>
                    <a:pt x="489978" y="224681"/>
                    <a:pt x="498225" y="232499"/>
                    <a:pt x="499041" y="242421"/>
                  </a:cubicBezTo>
                  <a:lnTo>
                    <a:pt x="499084" y="257670"/>
                  </a:lnTo>
                  <a:cubicBezTo>
                    <a:pt x="499084" y="267851"/>
                    <a:pt x="490494" y="276441"/>
                    <a:pt x="480313" y="276441"/>
                  </a:cubicBezTo>
                  <a:cubicBezTo>
                    <a:pt x="469875" y="275582"/>
                    <a:pt x="462100" y="267335"/>
                    <a:pt x="462100" y="257670"/>
                  </a:cubicBezTo>
                  <a:lnTo>
                    <a:pt x="462100" y="242894"/>
                  </a:lnTo>
                  <a:cubicBezTo>
                    <a:pt x="462100" y="232842"/>
                    <a:pt x="470262" y="224681"/>
                    <a:pt x="480313" y="224681"/>
                  </a:cubicBezTo>
                  <a:close/>
                  <a:moveTo>
                    <a:pt x="392643" y="224681"/>
                  </a:moveTo>
                  <a:cubicBezTo>
                    <a:pt x="402306" y="224681"/>
                    <a:pt x="410554" y="232499"/>
                    <a:pt x="411371" y="242421"/>
                  </a:cubicBezTo>
                  <a:lnTo>
                    <a:pt x="411414" y="257670"/>
                  </a:lnTo>
                  <a:cubicBezTo>
                    <a:pt x="411414" y="267851"/>
                    <a:pt x="402822" y="276441"/>
                    <a:pt x="392643" y="276441"/>
                  </a:cubicBezTo>
                  <a:cubicBezTo>
                    <a:pt x="382204" y="275582"/>
                    <a:pt x="374430" y="267335"/>
                    <a:pt x="374430" y="257670"/>
                  </a:cubicBezTo>
                  <a:lnTo>
                    <a:pt x="374430" y="242894"/>
                  </a:lnTo>
                  <a:cubicBezTo>
                    <a:pt x="374430" y="232842"/>
                    <a:pt x="382591" y="224681"/>
                    <a:pt x="392643" y="224681"/>
                  </a:cubicBezTo>
                  <a:close/>
                  <a:moveTo>
                    <a:pt x="304971" y="224681"/>
                  </a:moveTo>
                  <a:cubicBezTo>
                    <a:pt x="314637" y="224681"/>
                    <a:pt x="322883" y="232499"/>
                    <a:pt x="323700" y="242421"/>
                  </a:cubicBezTo>
                  <a:lnTo>
                    <a:pt x="323742" y="257670"/>
                  </a:lnTo>
                  <a:cubicBezTo>
                    <a:pt x="323742" y="267851"/>
                    <a:pt x="315152" y="276441"/>
                    <a:pt x="304971" y="276441"/>
                  </a:cubicBezTo>
                  <a:cubicBezTo>
                    <a:pt x="294534" y="275582"/>
                    <a:pt x="286759" y="267335"/>
                    <a:pt x="286759" y="257670"/>
                  </a:cubicBezTo>
                  <a:lnTo>
                    <a:pt x="286759" y="242894"/>
                  </a:lnTo>
                  <a:cubicBezTo>
                    <a:pt x="286759" y="232842"/>
                    <a:pt x="294920" y="224681"/>
                    <a:pt x="304971" y="224681"/>
                  </a:cubicBezTo>
                  <a:close/>
                  <a:moveTo>
                    <a:pt x="210744" y="224681"/>
                  </a:moveTo>
                  <a:cubicBezTo>
                    <a:pt x="220408" y="224681"/>
                    <a:pt x="228655" y="232499"/>
                    <a:pt x="229472" y="242421"/>
                  </a:cubicBezTo>
                  <a:lnTo>
                    <a:pt x="229515" y="257670"/>
                  </a:lnTo>
                  <a:cubicBezTo>
                    <a:pt x="229515" y="262760"/>
                    <a:pt x="227367" y="267453"/>
                    <a:pt x="223947" y="270873"/>
                  </a:cubicBezTo>
                  <a:lnTo>
                    <a:pt x="223632" y="271007"/>
                  </a:lnTo>
                  <a:lnTo>
                    <a:pt x="223576" y="271140"/>
                  </a:lnTo>
                  <a:cubicBezTo>
                    <a:pt x="220155" y="274560"/>
                    <a:pt x="215463" y="276708"/>
                    <a:pt x="210373" y="276708"/>
                  </a:cubicBezTo>
                  <a:cubicBezTo>
                    <a:pt x="199934" y="275849"/>
                    <a:pt x="192160" y="267601"/>
                    <a:pt x="192160" y="257936"/>
                  </a:cubicBezTo>
                  <a:lnTo>
                    <a:pt x="192160" y="243160"/>
                  </a:lnTo>
                  <a:cubicBezTo>
                    <a:pt x="192160" y="238135"/>
                    <a:pt x="194201" y="233581"/>
                    <a:pt x="197497" y="230285"/>
                  </a:cubicBezTo>
                  <a:lnTo>
                    <a:pt x="197812" y="230155"/>
                  </a:lnTo>
                  <a:lnTo>
                    <a:pt x="197869" y="230019"/>
                  </a:lnTo>
                  <a:cubicBezTo>
                    <a:pt x="201165" y="226722"/>
                    <a:pt x="205719" y="224681"/>
                    <a:pt x="210744" y="224681"/>
                  </a:cubicBezTo>
                  <a:close/>
                  <a:moveTo>
                    <a:pt x="123073" y="224681"/>
                  </a:moveTo>
                  <a:cubicBezTo>
                    <a:pt x="132738" y="224681"/>
                    <a:pt x="140985" y="232499"/>
                    <a:pt x="141801" y="242421"/>
                  </a:cubicBezTo>
                  <a:lnTo>
                    <a:pt x="141844" y="257670"/>
                  </a:lnTo>
                  <a:cubicBezTo>
                    <a:pt x="141844" y="262760"/>
                    <a:pt x="139696" y="267453"/>
                    <a:pt x="136276" y="270873"/>
                  </a:cubicBezTo>
                  <a:lnTo>
                    <a:pt x="135961" y="271007"/>
                  </a:lnTo>
                  <a:lnTo>
                    <a:pt x="135904" y="271140"/>
                  </a:lnTo>
                  <a:cubicBezTo>
                    <a:pt x="132485" y="274560"/>
                    <a:pt x="127792" y="276708"/>
                    <a:pt x="122701" y="276708"/>
                  </a:cubicBezTo>
                  <a:cubicBezTo>
                    <a:pt x="112264" y="275849"/>
                    <a:pt x="104489" y="267601"/>
                    <a:pt x="104489" y="257936"/>
                  </a:cubicBezTo>
                  <a:lnTo>
                    <a:pt x="104489" y="243160"/>
                  </a:lnTo>
                  <a:cubicBezTo>
                    <a:pt x="104489" y="238135"/>
                    <a:pt x="106529" y="233581"/>
                    <a:pt x="109826" y="230285"/>
                  </a:cubicBezTo>
                  <a:lnTo>
                    <a:pt x="110141" y="230155"/>
                  </a:lnTo>
                  <a:lnTo>
                    <a:pt x="110197" y="230019"/>
                  </a:lnTo>
                  <a:cubicBezTo>
                    <a:pt x="113494" y="226722"/>
                    <a:pt x="118047" y="224681"/>
                    <a:pt x="123073" y="224681"/>
                  </a:cubicBezTo>
                  <a:close/>
                  <a:moveTo>
                    <a:pt x="569375" y="224316"/>
                  </a:moveTo>
                  <a:cubicBezTo>
                    <a:pt x="579040" y="224316"/>
                    <a:pt x="587288" y="232133"/>
                    <a:pt x="588103" y="242056"/>
                  </a:cubicBezTo>
                  <a:lnTo>
                    <a:pt x="588146" y="257304"/>
                  </a:lnTo>
                  <a:cubicBezTo>
                    <a:pt x="588146" y="267485"/>
                    <a:pt x="579555" y="276076"/>
                    <a:pt x="569375" y="276076"/>
                  </a:cubicBezTo>
                  <a:cubicBezTo>
                    <a:pt x="558938" y="275216"/>
                    <a:pt x="551162" y="266969"/>
                    <a:pt x="551162" y="257304"/>
                  </a:cubicBezTo>
                  <a:lnTo>
                    <a:pt x="551162" y="242528"/>
                  </a:lnTo>
                  <a:cubicBezTo>
                    <a:pt x="551162" y="232477"/>
                    <a:pt x="559324" y="224316"/>
                    <a:pt x="569375" y="224316"/>
                  </a:cubicBezTo>
                  <a:close/>
                  <a:moveTo>
                    <a:pt x="178732" y="172594"/>
                  </a:moveTo>
                  <a:lnTo>
                    <a:pt x="172126" y="179652"/>
                  </a:lnTo>
                  <a:lnTo>
                    <a:pt x="172126" y="194429"/>
                  </a:lnTo>
                  <a:lnTo>
                    <a:pt x="179459" y="201207"/>
                  </a:lnTo>
                  <a:lnTo>
                    <a:pt x="185972" y="194695"/>
                  </a:lnTo>
                  <a:lnTo>
                    <a:pt x="185972" y="179919"/>
                  </a:lnTo>
                  <a:close/>
                  <a:moveTo>
                    <a:pt x="91065" y="172594"/>
                  </a:moveTo>
                  <a:lnTo>
                    <a:pt x="84457" y="179652"/>
                  </a:lnTo>
                  <a:lnTo>
                    <a:pt x="84457" y="194429"/>
                  </a:lnTo>
                  <a:lnTo>
                    <a:pt x="91791" y="201207"/>
                  </a:lnTo>
                  <a:lnTo>
                    <a:pt x="98304" y="194695"/>
                  </a:lnTo>
                  <a:lnTo>
                    <a:pt x="98304" y="179919"/>
                  </a:lnTo>
                  <a:close/>
                  <a:moveTo>
                    <a:pt x="448610" y="172264"/>
                  </a:moveTo>
                  <a:cubicBezTo>
                    <a:pt x="445603" y="172264"/>
                    <a:pt x="441695" y="175314"/>
                    <a:pt x="441695" y="179652"/>
                  </a:cubicBezTo>
                  <a:lnTo>
                    <a:pt x="441695" y="194429"/>
                  </a:lnTo>
                  <a:cubicBezTo>
                    <a:pt x="441996" y="197994"/>
                    <a:pt x="445345" y="201259"/>
                    <a:pt x="449083" y="201259"/>
                  </a:cubicBezTo>
                  <a:cubicBezTo>
                    <a:pt x="452777" y="201259"/>
                    <a:pt x="455913" y="198123"/>
                    <a:pt x="455913" y="194429"/>
                  </a:cubicBezTo>
                  <a:lnTo>
                    <a:pt x="455913" y="179652"/>
                  </a:lnTo>
                  <a:cubicBezTo>
                    <a:pt x="455913" y="175915"/>
                    <a:pt x="452648" y="172607"/>
                    <a:pt x="448610" y="172264"/>
                  </a:cubicBezTo>
                  <a:close/>
                  <a:moveTo>
                    <a:pt x="360942" y="172264"/>
                  </a:moveTo>
                  <a:cubicBezTo>
                    <a:pt x="357935" y="172264"/>
                    <a:pt x="354026" y="175314"/>
                    <a:pt x="354026" y="179652"/>
                  </a:cubicBezTo>
                  <a:lnTo>
                    <a:pt x="354026" y="194429"/>
                  </a:lnTo>
                  <a:cubicBezTo>
                    <a:pt x="354328" y="197994"/>
                    <a:pt x="357678" y="201259"/>
                    <a:pt x="361415" y="201259"/>
                  </a:cubicBezTo>
                  <a:cubicBezTo>
                    <a:pt x="365109" y="201259"/>
                    <a:pt x="368245" y="198123"/>
                    <a:pt x="368245" y="194429"/>
                  </a:cubicBezTo>
                  <a:lnTo>
                    <a:pt x="368245" y="179652"/>
                  </a:lnTo>
                  <a:cubicBezTo>
                    <a:pt x="368245" y="175915"/>
                    <a:pt x="364980" y="172607"/>
                    <a:pt x="360942" y="172264"/>
                  </a:cubicBezTo>
                  <a:close/>
                  <a:moveTo>
                    <a:pt x="273272" y="172264"/>
                  </a:moveTo>
                  <a:cubicBezTo>
                    <a:pt x="270265" y="172264"/>
                    <a:pt x="266356" y="175314"/>
                    <a:pt x="266356" y="179652"/>
                  </a:cubicBezTo>
                  <a:lnTo>
                    <a:pt x="266356" y="194429"/>
                  </a:lnTo>
                  <a:cubicBezTo>
                    <a:pt x="266657" y="197994"/>
                    <a:pt x="270008" y="201259"/>
                    <a:pt x="273744" y="201259"/>
                  </a:cubicBezTo>
                  <a:cubicBezTo>
                    <a:pt x="277438" y="201259"/>
                    <a:pt x="280574" y="198123"/>
                    <a:pt x="280574" y="194429"/>
                  </a:cubicBezTo>
                  <a:lnTo>
                    <a:pt x="280574" y="179652"/>
                  </a:lnTo>
                  <a:cubicBezTo>
                    <a:pt x="280574" y="175915"/>
                    <a:pt x="277309" y="172607"/>
                    <a:pt x="273272" y="172264"/>
                  </a:cubicBezTo>
                  <a:close/>
                  <a:moveTo>
                    <a:pt x="537676" y="171898"/>
                  </a:moveTo>
                  <a:cubicBezTo>
                    <a:pt x="534669" y="171898"/>
                    <a:pt x="530760" y="174948"/>
                    <a:pt x="530760" y="179286"/>
                  </a:cubicBezTo>
                  <a:lnTo>
                    <a:pt x="530760" y="194062"/>
                  </a:lnTo>
                  <a:cubicBezTo>
                    <a:pt x="531061" y="197627"/>
                    <a:pt x="534411" y="200892"/>
                    <a:pt x="538148" y="200892"/>
                  </a:cubicBezTo>
                  <a:cubicBezTo>
                    <a:pt x="541842" y="200892"/>
                    <a:pt x="544977" y="197756"/>
                    <a:pt x="544977" y="194062"/>
                  </a:cubicBezTo>
                  <a:lnTo>
                    <a:pt x="544977" y="179286"/>
                  </a:lnTo>
                  <a:cubicBezTo>
                    <a:pt x="544977" y="175548"/>
                    <a:pt x="541714" y="172241"/>
                    <a:pt x="537676" y="171898"/>
                  </a:cubicBezTo>
                  <a:close/>
                  <a:moveTo>
                    <a:pt x="613467" y="165724"/>
                  </a:moveTo>
                  <a:lnTo>
                    <a:pt x="618431" y="191073"/>
                  </a:lnTo>
                  <a:lnTo>
                    <a:pt x="618431" y="194062"/>
                  </a:lnTo>
                  <a:lnTo>
                    <a:pt x="619146" y="194723"/>
                  </a:lnTo>
                  <a:lnTo>
                    <a:pt x="622303" y="210848"/>
                  </a:lnTo>
                  <a:lnTo>
                    <a:pt x="613136" y="207126"/>
                  </a:lnTo>
                  <a:cubicBezTo>
                    <a:pt x="609764" y="203931"/>
                    <a:pt x="607499" y="199496"/>
                    <a:pt x="607090" y="194535"/>
                  </a:cubicBezTo>
                  <a:lnTo>
                    <a:pt x="607047" y="179286"/>
                  </a:lnTo>
                  <a:cubicBezTo>
                    <a:pt x="607047" y="174196"/>
                    <a:pt x="609195" y="169503"/>
                    <a:pt x="612615" y="166083"/>
                  </a:cubicBezTo>
                  <a:close/>
                  <a:moveTo>
                    <a:pt x="449083" y="160881"/>
                  </a:moveTo>
                  <a:cubicBezTo>
                    <a:pt x="459521" y="161740"/>
                    <a:pt x="467296" y="169988"/>
                    <a:pt x="467296" y="179652"/>
                  </a:cubicBezTo>
                  <a:lnTo>
                    <a:pt x="467296" y="194429"/>
                  </a:lnTo>
                  <a:cubicBezTo>
                    <a:pt x="467296" y="204479"/>
                    <a:pt x="459135" y="212641"/>
                    <a:pt x="449083" y="212641"/>
                  </a:cubicBezTo>
                  <a:cubicBezTo>
                    <a:pt x="439418" y="212641"/>
                    <a:pt x="431171" y="204823"/>
                    <a:pt x="430355" y="194901"/>
                  </a:cubicBezTo>
                  <a:lnTo>
                    <a:pt x="430312" y="179652"/>
                  </a:lnTo>
                  <a:cubicBezTo>
                    <a:pt x="430312" y="169472"/>
                    <a:pt x="438903" y="160881"/>
                    <a:pt x="449083" y="160881"/>
                  </a:cubicBezTo>
                  <a:close/>
                  <a:moveTo>
                    <a:pt x="361415" y="160881"/>
                  </a:moveTo>
                  <a:cubicBezTo>
                    <a:pt x="371853" y="161740"/>
                    <a:pt x="379628" y="169988"/>
                    <a:pt x="379628" y="179652"/>
                  </a:cubicBezTo>
                  <a:lnTo>
                    <a:pt x="379628" y="194429"/>
                  </a:lnTo>
                  <a:cubicBezTo>
                    <a:pt x="379628" y="204479"/>
                    <a:pt x="371467" y="212641"/>
                    <a:pt x="361415" y="212641"/>
                  </a:cubicBezTo>
                  <a:cubicBezTo>
                    <a:pt x="351750" y="212641"/>
                    <a:pt x="343504" y="204823"/>
                    <a:pt x="342687" y="194901"/>
                  </a:cubicBezTo>
                  <a:lnTo>
                    <a:pt x="342644" y="179652"/>
                  </a:lnTo>
                  <a:cubicBezTo>
                    <a:pt x="342644" y="169472"/>
                    <a:pt x="351235" y="160881"/>
                    <a:pt x="361415" y="160881"/>
                  </a:cubicBezTo>
                  <a:close/>
                  <a:moveTo>
                    <a:pt x="273744" y="160881"/>
                  </a:moveTo>
                  <a:cubicBezTo>
                    <a:pt x="284182" y="161740"/>
                    <a:pt x="291956" y="169988"/>
                    <a:pt x="291956" y="179652"/>
                  </a:cubicBezTo>
                  <a:lnTo>
                    <a:pt x="291956" y="194429"/>
                  </a:lnTo>
                  <a:cubicBezTo>
                    <a:pt x="291956" y="204479"/>
                    <a:pt x="283795" y="212641"/>
                    <a:pt x="273744" y="212641"/>
                  </a:cubicBezTo>
                  <a:cubicBezTo>
                    <a:pt x="264080" y="212641"/>
                    <a:pt x="255832" y="204823"/>
                    <a:pt x="255017" y="194901"/>
                  </a:cubicBezTo>
                  <a:lnTo>
                    <a:pt x="254974" y="179652"/>
                  </a:lnTo>
                  <a:cubicBezTo>
                    <a:pt x="254974" y="169472"/>
                    <a:pt x="263564" y="160881"/>
                    <a:pt x="273744" y="160881"/>
                  </a:cubicBezTo>
                  <a:close/>
                  <a:moveTo>
                    <a:pt x="179514" y="160881"/>
                  </a:moveTo>
                  <a:cubicBezTo>
                    <a:pt x="189952" y="161740"/>
                    <a:pt x="197726" y="169988"/>
                    <a:pt x="197726" y="179652"/>
                  </a:cubicBezTo>
                  <a:lnTo>
                    <a:pt x="197726" y="194429"/>
                  </a:lnTo>
                  <a:cubicBezTo>
                    <a:pt x="197726" y="199454"/>
                    <a:pt x="195687" y="204008"/>
                    <a:pt x="192390" y="207304"/>
                  </a:cubicBezTo>
                  <a:lnTo>
                    <a:pt x="192075" y="207434"/>
                  </a:lnTo>
                  <a:lnTo>
                    <a:pt x="192018" y="207570"/>
                  </a:lnTo>
                  <a:cubicBezTo>
                    <a:pt x="188722" y="210867"/>
                    <a:pt x="184168" y="212908"/>
                    <a:pt x="179143" y="212908"/>
                  </a:cubicBezTo>
                  <a:cubicBezTo>
                    <a:pt x="169477" y="212908"/>
                    <a:pt x="161231" y="205089"/>
                    <a:pt x="160414" y="195168"/>
                  </a:cubicBezTo>
                  <a:lnTo>
                    <a:pt x="160372" y="179919"/>
                  </a:lnTo>
                  <a:cubicBezTo>
                    <a:pt x="160372" y="174828"/>
                    <a:pt x="162519" y="170135"/>
                    <a:pt x="165940" y="166716"/>
                  </a:cubicBezTo>
                  <a:lnTo>
                    <a:pt x="166255" y="166583"/>
                  </a:lnTo>
                  <a:lnTo>
                    <a:pt x="166311" y="166448"/>
                  </a:lnTo>
                  <a:cubicBezTo>
                    <a:pt x="169732" y="163029"/>
                    <a:pt x="174425" y="160881"/>
                    <a:pt x="179514" y="160881"/>
                  </a:cubicBezTo>
                  <a:close/>
                  <a:moveTo>
                    <a:pt x="91846" y="160881"/>
                  </a:moveTo>
                  <a:cubicBezTo>
                    <a:pt x="102285" y="161740"/>
                    <a:pt x="110059" y="169988"/>
                    <a:pt x="110059" y="179652"/>
                  </a:cubicBezTo>
                  <a:lnTo>
                    <a:pt x="110059" y="194429"/>
                  </a:lnTo>
                  <a:cubicBezTo>
                    <a:pt x="110059" y="199454"/>
                    <a:pt x="108018" y="204008"/>
                    <a:pt x="104722" y="207304"/>
                  </a:cubicBezTo>
                  <a:lnTo>
                    <a:pt x="104406" y="207434"/>
                  </a:lnTo>
                  <a:lnTo>
                    <a:pt x="104350" y="207570"/>
                  </a:lnTo>
                  <a:cubicBezTo>
                    <a:pt x="101053" y="210867"/>
                    <a:pt x="96500" y="212908"/>
                    <a:pt x="91474" y="212908"/>
                  </a:cubicBezTo>
                  <a:cubicBezTo>
                    <a:pt x="81810" y="212908"/>
                    <a:pt x="73563" y="205089"/>
                    <a:pt x="72747" y="195168"/>
                  </a:cubicBezTo>
                  <a:lnTo>
                    <a:pt x="72738" y="191940"/>
                  </a:lnTo>
                  <a:lnTo>
                    <a:pt x="77195" y="169269"/>
                  </a:lnTo>
                  <a:lnTo>
                    <a:pt x="78271" y="166716"/>
                  </a:lnTo>
                  <a:lnTo>
                    <a:pt x="78587" y="166583"/>
                  </a:lnTo>
                  <a:lnTo>
                    <a:pt x="78643" y="166448"/>
                  </a:lnTo>
                  <a:cubicBezTo>
                    <a:pt x="82063" y="163029"/>
                    <a:pt x="86756" y="160881"/>
                    <a:pt x="91846" y="160881"/>
                  </a:cubicBezTo>
                  <a:close/>
                  <a:moveTo>
                    <a:pt x="492640" y="160662"/>
                  </a:moveTo>
                  <a:cubicBezTo>
                    <a:pt x="496163" y="160662"/>
                    <a:pt x="499041" y="163540"/>
                    <a:pt x="499041" y="167063"/>
                  </a:cubicBezTo>
                  <a:lnTo>
                    <a:pt x="499041" y="205850"/>
                  </a:lnTo>
                  <a:cubicBezTo>
                    <a:pt x="499041" y="209373"/>
                    <a:pt x="496163" y="212250"/>
                    <a:pt x="492640" y="212250"/>
                  </a:cubicBezTo>
                  <a:cubicBezTo>
                    <a:pt x="489118" y="212250"/>
                    <a:pt x="486240" y="209373"/>
                    <a:pt x="486240" y="205850"/>
                  </a:cubicBezTo>
                  <a:lnTo>
                    <a:pt x="486240" y="167063"/>
                  </a:lnTo>
                  <a:cubicBezTo>
                    <a:pt x="486240" y="163540"/>
                    <a:pt x="489118" y="160662"/>
                    <a:pt x="492640" y="160662"/>
                  </a:cubicBezTo>
                  <a:close/>
                  <a:moveTo>
                    <a:pt x="404969" y="160662"/>
                  </a:moveTo>
                  <a:cubicBezTo>
                    <a:pt x="408491" y="160662"/>
                    <a:pt x="411370" y="163540"/>
                    <a:pt x="411370" y="167063"/>
                  </a:cubicBezTo>
                  <a:lnTo>
                    <a:pt x="411370" y="205850"/>
                  </a:lnTo>
                  <a:cubicBezTo>
                    <a:pt x="411370" y="209373"/>
                    <a:pt x="408491" y="212250"/>
                    <a:pt x="404969" y="212250"/>
                  </a:cubicBezTo>
                  <a:cubicBezTo>
                    <a:pt x="401447" y="212250"/>
                    <a:pt x="398569" y="209373"/>
                    <a:pt x="398569" y="205850"/>
                  </a:cubicBezTo>
                  <a:lnTo>
                    <a:pt x="398569" y="167063"/>
                  </a:lnTo>
                  <a:cubicBezTo>
                    <a:pt x="398569" y="163540"/>
                    <a:pt x="401447" y="160662"/>
                    <a:pt x="404969" y="160662"/>
                  </a:cubicBezTo>
                  <a:close/>
                  <a:moveTo>
                    <a:pt x="317298" y="160662"/>
                  </a:moveTo>
                  <a:cubicBezTo>
                    <a:pt x="320821" y="160662"/>
                    <a:pt x="323699" y="163540"/>
                    <a:pt x="323699" y="167063"/>
                  </a:cubicBezTo>
                  <a:lnTo>
                    <a:pt x="323699" y="205850"/>
                  </a:lnTo>
                  <a:cubicBezTo>
                    <a:pt x="323699" y="209373"/>
                    <a:pt x="320821" y="212250"/>
                    <a:pt x="317298" y="212250"/>
                  </a:cubicBezTo>
                  <a:cubicBezTo>
                    <a:pt x="313776" y="212250"/>
                    <a:pt x="310898" y="209373"/>
                    <a:pt x="310898" y="205850"/>
                  </a:cubicBezTo>
                  <a:lnTo>
                    <a:pt x="310898" y="167063"/>
                  </a:lnTo>
                  <a:cubicBezTo>
                    <a:pt x="310898" y="163540"/>
                    <a:pt x="313776" y="160662"/>
                    <a:pt x="317298" y="160662"/>
                  </a:cubicBezTo>
                  <a:close/>
                  <a:moveTo>
                    <a:pt x="223070" y="160662"/>
                  </a:moveTo>
                  <a:cubicBezTo>
                    <a:pt x="226593" y="160662"/>
                    <a:pt x="229471" y="163540"/>
                    <a:pt x="229471" y="167063"/>
                  </a:cubicBezTo>
                  <a:lnTo>
                    <a:pt x="229471" y="205850"/>
                  </a:lnTo>
                  <a:cubicBezTo>
                    <a:pt x="229471" y="209373"/>
                    <a:pt x="226593" y="212250"/>
                    <a:pt x="223070" y="212250"/>
                  </a:cubicBezTo>
                  <a:lnTo>
                    <a:pt x="223018" y="212198"/>
                  </a:lnTo>
                  <a:lnTo>
                    <a:pt x="222699" y="212517"/>
                  </a:lnTo>
                  <a:cubicBezTo>
                    <a:pt x="219177" y="212517"/>
                    <a:pt x="216299" y="209639"/>
                    <a:pt x="216299" y="206117"/>
                  </a:cubicBezTo>
                  <a:lnTo>
                    <a:pt x="216299" y="167329"/>
                  </a:lnTo>
                  <a:cubicBezTo>
                    <a:pt x="216299" y="163806"/>
                    <a:pt x="219177" y="160929"/>
                    <a:pt x="222699" y="160929"/>
                  </a:cubicBezTo>
                  <a:lnTo>
                    <a:pt x="222752" y="160981"/>
                  </a:lnTo>
                  <a:close/>
                  <a:moveTo>
                    <a:pt x="135400" y="160662"/>
                  </a:moveTo>
                  <a:cubicBezTo>
                    <a:pt x="138923" y="160662"/>
                    <a:pt x="141801" y="163540"/>
                    <a:pt x="141801" y="167063"/>
                  </a:cubicBezTo>
                  <a:lnTo>
                    <a:pt x="141801" y="205850"/>
                  </a:lnTo>
                  <a:cubicBezTo>
                    <a:pt x="141801" y="209373"/>
                    <a:pt x="138923" y="212250"/>
                    <a:pt x="135400" y="212250"/>
                  </a:cubicBezTo>
                  <a:lnTo>
                    <a:pt x="135347" y="212198"/>
                  </a:lnTo>
                  <a:lnTo>
                    <a:pt x="135028" y="212517"/>
                  </a:lnTo>
                  <a:cubicBezTo>
                    <a:pt x="131506" y="212517"/>
                    <a:pt x="128628" y="209639"/>
                    <a:pt x="128628" y="206117"/>
                  </a:cubicBezTo>
                  <a:lnTo>
                    <a:pt x="128628" y="167329"/>
                  </a:lnTo>
                  <a:cubicBezTo>
                    <a:pt x="128628" y="163806"/>
                    <a:pt x="131506" y="160929"/>
                    <a:pt x="135028" y="160929"/>
                  </a:cubicBezTo>
                  <a:lnTo>
                    <a:pt x="135080" y="160981"/>
                  </a:lnTo>
                  <a:close/>
                  <a:moveTo>
                    <a:pt x="538148" y="160515"/>
                  </a:moveTo>
                  <a:cubicBezTo>
                    <a:pt x="548586" y="161374"/>
                    <a:pt x="556361" y="169621"/>
                    <a:pt x="556361" y="179286"/>
                  </a:cubicBezTo>
                  <a:lnTo>
                    <a:pt x="556361" y="194062"/>
                  </a:lnTo>
                  <a:cubicBezTo>
                    <a:pt x="556361" y="204113"/>
                    <a:pt x="548199" y="212275"/>
                    <a:pt x="538148" y="212275"/>
                  </a:cubicBezTo>
                  <a:cubicBezTo>
                    <a:pt x="528484" y="212275"/>
                    <a:pt x="520237" y="204457"/>
                    <a:pt x="519420" y="194535"/>
                  </a:cubicBezTo>
                  <a:lnTo>
                    <a:pt x="519377" y="179286"/>
                  </a:lnTo>
                  <a:cubicBezTo>
                    <a:pt x="519377" y="169105"/>
                    <a:pt x="527968" y="160515"/>
                    <a:pt x="538148" y="160515"/>
                  </a:cubicBezTo>
                  <a:close/>
                  <a:moveTo>
                    <a:pt x="581702" y="160296"/>
                  </a:moveTo>
                  <a:cubicBezTo>
                    <a:pt x="585224" y="160296"/>
                    <a:pt x="588102" y="163173"/>
                    <a:pt x="588102" y="166696"/>
                  </a:cubicBezTo>
                  <a:lnTo>
                    <a:pt x="588102" y="205485"/>
                  </a:lnTo>
                  <a:cubicBezTo>
                    <a:pt x="588102" y="209006"/>
                    <a:pt x="585224" y="211884"/>
                    <a:pt x="581702" y="211884"/>
                  </a:cubicBezTo>
                  <a:cubicBezTo>
                    <a:pt x="578180" y="211884"/>
                    <a:pt x="575301" y="209006"/>
                    <a:pt x="575301" y="205485"/>
                  </a:cubicBezTo>
                  <a:lnTo>
                    <a:pt x="575301" y="166696"/>
                  </a:lnTo>
                  <a:cubicBezTo>
                    <a:pt x="575301" y="163173"/>
                    <a:pt x="578180" y="160296"/>
                    <a:pt x="581702" y="160296"/>
                  </a:cubicBezTo>
                  <a:close/>
                  <a:moveTo>
                    <a:pt x="85915" y="128342"/>
                  </a:moveTo>
                  <a:lnTo>
                    <a:pt x="85915" y="141332"/>
                  </a:lnTo>
                  <a:lnTo>
                    <a:pt x="81890" y="145384"/>
                  </a:lnTo>
                  <a:lnTo>
                    <a:pt x="84953" y="129803"/>
                  </a:lnTo>
                  <a:close/>
                  <a:moveTo>
                    <a:pt x="210384" y="107506"/>
                  </a:moveTo>
                  <a:lnTo>
                    <a:pt x="203870" y="114018"/>
                  </a:lnTo>
                  <a:lnTo>
                    <a:pt x="203870" y="128794"/>
                  </a:lnTo>
                  <a:lnTo>
                    <a:pt x="211111" y="136119"/>
                  </a:lnTo>
                  <a:lnTo>
                    <a:pt x="217717" y="129060"/>
                  </a:lnTo>
                  <a:lnTo>
                    <a:pt x="217717" y="114285"/>
                  </a:lnTo>
                  <a:close/>
                  <a:moveTo>
                    <a:pt x="122714" y="107506"/>
                  </a:moveTo>
                  <a:lnTo>
                    <a:pt x="116200" y="114018"/>
                  </a:lnTo>
                  <a:lnTo>
                    <a:pt x="116200" y="128794"/>
                  </a:lnTo>
                  <a:lnTo>
                    <a:pt x="123439" y="136119"/>
                  </a:lnTo>
                  <a:lnTo>
                    <a:pt x="130047" y="129060"/>
                  </a:lnTo>
                  <a:lnTo>
                    <a:pt x="130047" y="114285"/>
                  </a:lnTo>
                  <a:close/>
                  <a:moveTo>
                    <a:pt x="480270" y="107188"/>
                  </a:moveTo>
                  <a:cubicBezTo>
                    <a:pt x="476576" y="107188"/>
                    <a:pt x="473440" y="110324"/>
                    <a:pt x="473440" y="114018"/>
                  </a:cubicBezTo>
                  <a:lnTo>
                    <a:pt x="473440" y="128794"/>
                  </a:lnTo>
                  <a:cubicBezTo>
                    <a:pt x="473440" y="132532"/>
                    <a:pt x="476704" y="135839"/>
                    <a:pt x="480743" y="136183"/>
                  </a:cubicBezTo>
                  <a:cubicBezTo>
                    <a:pt x="483750" y="136183"/>
                    <a:pt x="487659" y="133133"/>
                    <a:pt x="487659" y="128794"/>
                  </a:cubicBezTo>
                  <a:lnTo>
                    <a:pt x="487659" y="114018"/>
                  </a:lnTo>
                  <a:cubicBezTo>
                    <a:pt x="487358" y="110453"/>
                    <a:pt x="484007" y="107188"/>
                    <a:pt x="480270" y="107188"/>
                  </a:cubicBezTo>
                  <a:close/>
                  <a:moveTo>
                    <a:pt x="392599" y="107188"/>
                  </a:moveTo>
                  <a:cubicBezTo>
                    <a:pt x="388905" y="107188"/>
                    <a:pt x="385769" y="110324"/>
                    <a:pt x="385769" y="114018"/>
                  </a:cubicBezTo>
                  <a:lnTo>
                    <a:pt x="385769" y="128794"/>
                  </a:lnTo>
                  <a:cubicBezTo>
                    <a:pt x="385769" y="132532"/>
                    <a:pt x="389034" y="135839"/>
                    <a:pt x="393071" y="136183"/>
                  </a:cubicBezTo>
                  <a:cubicBezTo>
                    <a:pt x="396079" y="136183"/>
                    <a:pt x="399987" y="133133"/>
                    <a:pt x="399987" y="128794"/>
                  </a:cubicBezTo>
                  <a:lnTo>
                    <a:pt x="399987" y="114018"/>
                  </a:lnTo>
                  <a:cubicBezTo>
                    <a:pt x="399687" y="110453"/>
                    <a:pt x="396336" y="107188"/>
                    <a:pt x="392599" y="107188"/>
                  </a:cubicBezTo>
                  <a:close/>
                  <a:moveTo>
                    <a:pt x="304971" y="107188"/>
                  </a:moveTo>
                  <a:cubicBezTo>
                    <a:pt x="301277" y="107188"/>
                    <a:pt x="298141" y="110324"/>
                    <a:pt x="298141" y="114018"/>
                  </a:cubicBezTo>
                  <a:lnTo>
                    <a:pt x="298141" y="128794"/>
                  </a:lnTo>
                  <a:cubicBezTo>
                    <a:pt x="298141" y="132532"/>
                    <a:pt x="301406" y="135839"/>
                    <a:pt x="305444" y="136183"/>
                  </a:cubicBezTo>
                  <a:cubicBezTo>
                    <a:pt x="308450" y="136183"/>
                    <a:pt x="312359" y="133133"/>
                    <a:pt x="312359" y="128794"/>
                  </a:cubicBezTo>
                  <a:lnTo>
                    <a:pt x="312359" y="114018"/>
                  </a:lnTo>
                  <a:cubicBezTo>
                    <a:pt x="312059" y="110453"/>
                    <a:pt x="308708" y="107188"/>
                    <a:pt x="304971" y="107188"/>
                  </a:cubicBezTo>
                  <a:close/>
                  <a:moveTo>
                    <a:pt x="569375" y="106823"/>
                  </a:moveTo>
                  <a:cubicBezTo>
                    <a:pt x="565681" y="106823"/>
                    <a:pt x="562546" y="109958"/>
                    <a:pt x="562546" y="113653"/>
                  </a:cubicBezTo>
                  <a:lnTo>
                    <a:pt x="562546" y="128428"/>
                  </a:lnTo>
                  <a:cubicBezTo>
                    <a:pt x="562546" y="132166"/>
                    <a:pt x="565810" y="135472"/>
                    <a:pt x="569847" y="135816"/>
                  </a:cubicBezTo>
                  <a:cubicBezTo>
                    <a:pt x="572854" y="135816"/>
                    <a:pt x="576763" y="132767"/>
                    <a:pt x="576763" y="128428"/>
                  </a:cubicBezTo>
                  <a:lnTo>
                    <a:pt x="576763" y="113653"/>
                  </a:lnTo>
                  <a:cubicBezTo>
                    <a:pt x="576463" y="110087"/>
                    <a:pt x="573112" y="106823"/>
                    <a:pt x="569375" y="106823"/>
                  </a:cubicBezTo>
                  <a:close/>
                  <a:moveTo>
                    <a:pt x="562281" y="98380"/>
                  </a:moveTo>
                  <a:lnTo>
                    <a:pt x="582211" y="112182"/>
                  </a:lnTo>
                  <a:lnTo>
                    <a:pt x="588126" y="121211"/>
                  </a:lnTo>
                  <a:lnTo>
                    <a:pt x="588146" y="128428"/>
                  </a:lnTo>
                  <a:cubicBezTo>
                    <a:pt x="588146" y="138608"/>
                    <a:pt x="579555" y="147199"/>
                    <a:pt x="569375" y="147199"/>
                  </a:cubicBezTo>
                  <a:cubicBezTo>
                    <a:pt x="558938" y="146341"/>
                    <a:pt x="551162" y="138094"/>
                    <a:pt x="551162" y="128428"/>
                  </a:cubicBezTo>
                  <a:lnTo>
                    <a:pt x="551162" y="113653"/>
                  </a:lnTo>
                  <a:cubicBezTo>
                    <a:pt x="551162" y="108627"/>
                    <a:pt x="553203" y="104074"/>
                    <a:pt x="556499" y="100777"/>
                  </a:cubicBezTo>
                  <a:close/>
                  <a:moveTo>
                    <a:pt x="436712" y="96145"/>
                  </a:moveTo>
                  <a:cubicBezTo>
                    <a:pt x="440234" y="96145"/>
                    <a:pt x="443112" y="99023"/>
                    <a:pt x="443112" y="102545"/>
                  </a:cubicBezTo>
                  <a:lnTo>
                    <a:pt x="443112" y="141332"/>
                  </a:lnTo>
                  <a:cubicBezTo>
                    <a:pt x="443156" y="144898"/>
                    <a:pt x="440277" y="147776"/>
                    <a:pt x="436712" y="147776"/>
                  </a:cubicBezTo>
                  <a:cubicBezTo>
                    <a:pt x="433190" y="147776"/>
                    <a:pt x="430312" y="144898"/>
                    <a:pt x="430312" y="141375"/>
                  </a:cubicBezTo>
                  <a:lnTo>
                    <a:pt x="430312" y="102545"/>
                  </a:lnTo>
                  <a:cubicBezTo>
                    <a:pt x="430312" y="99023"/>
                    <a:pt x="433190" y="96145"/>
                    <a:pt x="436712" y="96145"/>
                  </a:cubicBezTo>
                  <a:close/>
                  <a:moveTo>
                    <a:pt x="349084" y="96145"/>
                  </a:moveTo>
                  <a:cubicBezTo>
                    <a:pt x="352606" y="96145"/>
                    <a:pt x="355484" y="99023"/>
                    <a:pt x="355484" y="102545"/>
                  </a:cubicBezTo>
                  <a:lnTo>
                    <a:pt x="355484" y="141332"/>
                  </a:lnTo>
                  <a:cubicBezTo>
                    <a:pt x="355484" y="144898"/>
                    <a:pt x="352606" y="147776"/>
                    <a:pt x="349084" y="147776"/>
                  </a:cubicBezTo>
                  <a:cubicBezTo>
                    <a:pt x="345562" y="147776"/>
                    <a:pt x="342684" y="144898"/>
                    <a:pt x="342684" y="141375"/>
                  </a:cubicBezTo>
                  <a:lnTo>
                    <a:pt x="342684" y="102545"/>
                  </a:lnTo>
                  <a:cubicBezTo>
                    <a:pt x="342684" y="99023"/>
                    <a:pt x="345562" y="96145"/>
                    <a:pt x="349084" y="96145"/>
                  </a:cubicBezTo>
                  <a:close/>
                  <a:moveTo>
                    <a:pt x="261413" y="96145"/>
                  </a:moveTo>
                  <a:cubicBezTo>
                    <a:pt x="264935" y="96145"/>
                    <a:pt x="267813" y="99023"/>
                    <a:pt x="267813" y="102545"/>
                  </a:cubicBezTo>
                  <a:lnTo>
                    <a:pt x="267813" y="141332"/>
                  </a:lnTo>
                  <a:cubicBezTo>
                    <a:pt x="267813" y="144898"/>
                    <a:pt x="264935" y="147776"/>
                    <a:pt x="261413" y="147776"/>
                  </a:cubicBezTo>
                  <a:cubicBezTo>
                    <a:pt x="257892" y="147776"/>
                    <a:pt x="255013" y="144898"/>
                    <a:pt x="255013" y="141375"/>
                  </a:cubicBezTo>
                  <a:lnTo>
                    <a:pt x="255013" y="102545"/>
                  </a:lnTo>
                  <a:cubicBezTo>
                    <a:pt x="254970" y="99023"/>
                    <a:pt x="257849" y="96145"/>
                    <a:pt x="261413" y="96145"/>
                  </a:cubicBezTo>
                  <a:close/>
                  <a:moveTo>
                    <a:pt x="167143" y="96145"/>
                  </a:moveTo>
                  <a:cubicBezTo>
                    <a:pt x="170665" y="96145"/>
                    <a:pt x="173543" y="99023"/>
                    <a:pt x="173543" y="102545"/>
                  </a:cubicBezTo>
                  <a:lnTo>
                    <a:pt x="173543" y="141332"/>
                  </a:lnTo>
                  <a:cubicBezTo>
                    <a:pt x="173586" y="144898"/>
                    <a:pt x="170708" y="147776"/>
                    <a:pt x="167143" y="147776"/>
                  </a:cubicBezTo>
                  <a:lnTo>
                    <a:pt x="167089" y="147722"/>
                  </a:lnTo>
                  <a:lnTo>
                    <a:pt x="166772" y="148042"/>
                  </a:lnTo>
                  <a:cubicBezTo>
                    <a:pt x="163249" y="148042"/>
                    <a:pt x="160372" y="145164"/>
                    <a:pt x="160372" y="141642"/>
                  </a:cubicBezTo>
                  <a:lnTo>
                    <a:pt x="160372" y="102811"/>
                  </a:lnTo>
                  <a:cubicBezTo>
                    <a:pt x="160372" y="99289"/>
                    <a:pt x="163249" y="96411"/>
                    <a:pt x="166772" y="96411"/>
                  </a:cubicBezTo>
                  <a:lnTo>
                    <a:pt x="166824" y="96463"/>
                  </a:lnTo>
                  <a:close/>
                  <a:moveTo>
                    <a:pt x="480313" y="95806"/>
                  </a:moveTo>
                  <a:cubicBezTo>
                    <a:pt x="489978" y="95806"/>
                    <a:pt x="498225" y="103623"/>
                    <a:pt x="499041" y="113546"/>
                  </a:cubicBezTo>
                  <a:lnTo>
                    <a:pt x="499084" y="128794"/>
                  </a:lnTo>
                  <a:cubicBezTo>
                    <a:pt x="499084" y="138975"/>
                    <a:pt x="490494" y="147565"/>
                    <a:pt x="480313" y="147565"/>
                  </a:cubicBezTo>
                  <a:cubicBezTo>
                    <a:pt x="469875" y="146706"/>
                    <a:pt x="462100" y="138459"/>
                    <a:pt x="462100" y="128794"/>
                  </a:cubicBezTo>
                  <a:lnTo>
                    <a:pt x="462100" y="114018"/>
                  </a:lnTo>
                  <a:cubicBezTo>
                    <a:pt x="462100" y="103967"/>
                    <a:pt x="470262" y="95806"/>
                    <a:pt x="480313" y="95806"/>
                  </a:cubicBezTo>
                  <a:close/>
                  <a:moveTo>
                    <a:pt x="392643" y="95806"/>
                  </a:moveTo>
                  <a:cubicBezTo>
                    <a:pt x="402306" y="95806"/>
                    <a:pt x="410554" y="103623"/>
                    <a:pt x="411371" y="113546"/>
                  </a:cubicBezTo>
                  <a:lnTo>
                    <a:pt x="411414" y="128794"/>
                  </a:lnTo>
                  <a:cubicBezTo>
                    <a:pt x="411414" y="138975"/>
                    <a:pt x="402822" y="147565"/>
                    <a:pt x="392643" y="147565"/>
                  </a:cubicBezTo>
                  <a:cubicBezTo>
                    <a:pt x="382204" y="146706"/>
                    <a:pt x="374430" y="138459"/>
                    <a:pt x="374430" y="128794"/>
                  </a:cubicBezTo>
                  <a:lnTo>
                    <a:pt x="374430" y="114018"/>
                  </a:lnTo>
                  <a:cubicBezTo>
                    <a:pt x="374430" y="103967"/>
                    <a:pt x="382591" y="95806"/>
                    <a:pt x="392643" y="95806"/>
                  </a:cubicBezTo>
                  <a:close/>
                  <a:moveTo>
                    <a:pt x="304971" y="95806"/>
                  </a:moveTo>
                  <a:cubicBezTo>
                    <a:pt x="314637" y="95806"/>
                    <a:pt x="322883" y="103623"/>
                    <a:pt x="323700" y="113546"/>
                  </a:cubicBezTo>
                  <a:lnTo>
                    <a:pt x="323742" y="128794"/>
                  </a:lnTo>
                  <a:cubicBezTo>
                    <a:pt x="323742" y="138975"/>
                    <a:pt x="315152" y="147565"/>
                    <a:pt x="304971" y="147565"/>
                  </a:cubicBezTo>
                  <a:cubicBezTo>
                    <a:pt x="294534" y="146706"/>
                    <a:pt x="286759" y="138459"/>
                    <a:pt x="286759" y="128794"/>
                  </a:cubicBezTo>
                  <a:lnTo>
                    <a:pt x="286759" y="114018"/>
                  </a:lnTo>
                  <a:cubicBezTo>
                    <a:pt x="286759" y="103967"/>
                    <a:pt x="294920" y="95806"/>
                    <a:pt x="304971" y="95806"/>
                  </a:cubicBezTo>
                  <a:close/>
                  <a:moveTo>
                    <a:pt x="210744" y="95806"/>
                  </a:moveTo>
                  <a:cubicBezTo>
                    <a:pt x="220408" y="95806"/>
                    <a:pt x="228655" y="103623"/>
                    <a:pt x="229472" y="113546"/>
                  </a:cubicBezTo>
                  <a:lnTo>
                    <a:pt x="229515" y="128794"/>
                  </a:lnTo>
                  <a:cubicBezTo>
                    <a:pt x="229515" y="133884"/>
                    <a:pt x="227367" y="138577"/>
                    <a:pt x="223947" y="141997"/>
                  </a:cubicBezTo>
                  <a:lnTo>
                    <a:pt x="223632" y="142130"/>
                  </a:lnTo>
                  <a:lnTo>
                    <a:pt x="223576" y="142263"/>
                  </a:lnTo>
                  <a:cubicBezTo>
                    <a:pt x="220155" y="145684"/>
                    <a:pt x="215463" y="147831"/>
                    <a:pt x="210373" y="147831"/>
                  </a:cubicBezTo>
                  <a:cubicBezTo>
                    <a:pt x="199934" y="146973"/>
                    <a:pt x="192160" y="138726"/>
                    <a:pt x="192160" y="129060"/>
                  </a:cubicBezTo>
                  <a:lnTo>
                    <a:pt x="192160" y="114285"/>
                  </a:lnTo>
                  <a:cubicBezTo>
                    <a:pt x="192160" y="109259"/>
                    <a:pt x="194201" y="104706"/>
                    <a:pt x="197497" y="101410"/>
                  </a:cubicBezTo>
                  <a:lnTo>
                    <a:pt x="197812" y="101279"/>
                  </a:lnTo>
                  <a:lnTo>
                    <a:pt x="197869" y="101142"/>
                  </a:lnTo>
                  <a:cubicBezTo>
                    <a:pt x="201165" y="97846"/>
                    <a:pt x="205719" y="95806"/>
                    <a:pt x="210744" y="95806"/>
                  </a:cubicBezTo>
                  <a:close/>
                  <a:moveTo>
                    <a:pt x="123073" y="95806"/>
                  </a:moveTo>
                  <a:cubicBezTo>
                    <a:pt x="132738" y="95806"/>
                    <a:pt x="140985" y="103623"/>
                    <a:pt x="141801" y="113546"/>
                  </a:cubicBezTo>
                  <a:lnTo>
                    <a:pt x="141844" y="128794"/>
                  </a:lnTo>
                  <a:cubicBezTo>
                    <a:pt x="141844" y="133884"/>
                    <a:pt x="139696" y="138577"/>
                    <a:pt x="136276" y="141997"/>
                  </a:cubicBezTo>
                  <a:lnTo>
                    <a:pt x="135961" y="142130"/>
                  </a:lnTo>
                  <a:lnTo>
                    <a:pt x="135904" y="142263"/>
                  </a:lnTo>
                  <a:cubicBezTo>
                    <a:pt x="132485" y="145684"/>
                    <a:pt x="127792" y="147831"/>
                    <a:pt x="122701" y="147831"/>
                  </a:cubicBezTo>
                  <a:cubicBezTo>
                    <a:pt x="112264" y="146973"/>
                    <a:pt x="104489" y="138726"/>
                    <a:pt x="104489" y="129060"/>
                  </a:cubicBezTo>
                  <a:lnTo>
                    <a:pt x="104489" y="114285"/>
                  </a:lnTo>
                  <a:cubicBezTo>
                    <a:pt x="104489" y="109259"/>
                    <a:pt x="106529" y="104706"/>
                    <a:pt x="109826" y="101410"/>
                  </a:cubicBezTo>
                  <a:lnTo>
                    <a:pt x="110141" y="101279"/>
                  </a:lnTo>
                  <a:lnTo>
                    <a:pt x="110197" y="101142"/>
                  </a:lnTo>
                  <a:cubicBezTo>
                    <a:pt x="113494" y="97846"/>
                    <a:pt x="118047" y="95806"/>
                    <a:pt x="123073" y="95806"/>
                  </a:cubicBezTo>
                  <a:close/>
                  <a:moveTo>
                    <a:pt x="525818" y="95778"/>
                  </a:moveTo>
                  <a:cubicBezTo>
                    <a:pt x="529339" y="95778"/>
                    <a:pt x="532218" y="98656"/>
                    <a:pt x="532218" y="102178"/>
                  </a:cubicBezTo>
                  <a:lnTo>
                    <a:pt x="532218" y="140966"/>
                  </a:lnTo>
                  <a:cubicBezTo>
                    <a:pt x="532218" y="144531"/>
                    <a:pt x="529339" y="147409"/>
                    <a:pt x="525818" y="147409"/>
                  </a:cubicBezTo>
                  <a:cubicBezTo>
                    <a:pt x="522295" y="147409"/>
                    <a:pt x="519417" y="144531"/>
                    <a:pt x="519417" y="141010"/>
                  </a:cubicBezTo>
                  <a:lnTo>
                    <a:pt x="519417" y="102178"/>
                  </a:lnTo>
                  <a:cubicBezTo>
                    <a:pt x="519374" y="98656"/>
                    <a:pt x="522252" y="95778"/>
                    <a:pt x="525818" y="95778"/>
                  </a:cubicBezTo>
                  <a:close/>
                  <a:moveTo>
                    <a:pt x="499147" y="73621"/>
                  </a:moveTo>
                  <a:lnTo>
                    <a:pt x="503721" y="74567"/>
                  </a:lnTo>
                  <a:lnTo>
                    <a:pt x="505756" y="77921"/>
                  </a:lnTo>
                  <a:lnTo>
                    <a:pt x="507642" y="84001"/>
                  </a:lnTo>
                  <a:lnTo>
                    <a:pt x="516722" y="80678"/>
                  </a:lnTo>
                  <a:lnTo>
                    <a:pt x="517789" y="81759"/>
                  </a:lnTo>
                  <a:lnTo>
                    <a:pt x="519884" y="79520"/>
                  </a:lnTo>
                  <a:lnTo>
                    <a:pt x="522694" y="78492"/>
                  </a:lnTo>
                  <a:lnTo>
                    <a:pt x="533454" y="80718"/>
                  </a:lnTo>
                  <a:lnTo>
                    <a:pt x="530564" y="87573"/>
                  </a:lnTo>
                  <a:cubicBezTo>
                    <a:pt x="527143" y="90994"/>
                    <a:pt x="522450" y="93141"/>
                    <a:pt x="517360" y="93141"/>
                  </a:cubicBezTo>
                  <a:cubicBezTo>
                    <a:pt x="506922" y="92281"/>
                    <a:pt x="499147" y="84035"/>
                    <a:pt x="499147" y="74370"/>
                  </a:cubicBezTo>
                  <a:close/>
                  <a:moveTo>
                    <a:pt x="480203" y="71275"/>
                  </a:moveTo>
                  <a:lnTo>
                    <a:pt x="480203" y="86948"/>
                  </a:lnTo>
                  <a:cubicBezTo>
                    <a:pt x="480203" y="90469"/>
                    <a:pt x="477324" y="93348"/>
                    <a:pt x="473802" y="93348"/>
                  </a:cubicBezTo>
                  <a:cubicBezTo>
                    <a:pt x="470280" y="93348"/>
                    <a:pt x="467402" y="90469"/>
                    <a:pt x="467402" y="86948"/>
                  </a:cubicBezTo>
                  <a:lnTo>
                    <a:pt x="467402" y="73698"/>
                  </a:lnTo>
                  <a:close/>
                  <a:moveTo>
                    <a:pt x="133031" y="59720"/>
                  </a:moveTo>
                  <a:lnTo>
                    <a:pt x="133031" y="85755"/>
                  </a:lnTo>
                  <a:cubicBezTo>
                    <a:pt x="133031" y="89278"/>
                    <a:pt x="130153" y="92155"/>
                    <a:pt x="126631" y="92155"/>
                  </a:cubicBezTo>
                  <a:cubicBezTo>
                    <a:pt x="123110" y="92155"/>
                    <a:pt x="120232" y="89278"/>
                    <a:pt x="120232" y="85755"/>
                  </a:cubicBezTo>
                  <a:lnTo>
                    <a:pt x="120232" y="76207"/>
                  </a:lnTo>
                  <a:lnTo>
                    <a:pt x="129467" y="62176"/>
                  </a:lnTo>
                  <a:close/>
                  <a:moveTo>
                    <a:pt x="413671" y="54301"/>
                  </a:moveTo>
                  <a:lnTo>
                    <a:pt x="422860" y="63727"/>
                  </a:lnTo>
                  <a:lnTo>
                    <a:pt x="422860" y="74370"/>
                  </a:lnTo>
                  <a:cubicBezTo>
                    <a:pt x="422860" y="78107"/>
                    <a:pt x="426124" y="81415"/>
                    <a:pt x="430162" y="81759"/>
                  </a:cubicBezTo>
                  <a:lnTo>
                    <a:pt x="435196" y="76381"/>
                  </a:lnTo>
                  <a:lnTo>
                    <a:pt x="438004" y="79261"/>
                  </a:lnTo>
                  <a:lnTo>
                    <a:pt x="447126" y="77535"/>
                  </a:lnTo>
                  <a:lnTo>
                    <a:pt x="442893" y="87573"/>
                  </a:lnTo>
                  <a:cubicBezTo>
                    <a:pt x="439473" y="90993"/>
                    <a:pt x="434780" y="93141"/>
                    <a:pt x="429690" y="93141"/>
                  </a:cubicBezTo>
                  <a:cubicBezTo>
                    <a:pt x="419252" y="92281"/>
                    <a:pt x="411477" y="84035"/>
                    <a:pt x="411477" y="74370"/>
                  </a:cubicBezTo>
                  <a:lnTo>
                    <a:pt x="411477" y="59594"/>
                  </a:lnTo>
                  <a:close/>
                  <a:moveTo>
                    <a:pt x="345485" y="51572"/>
                  </a:moveTo>
                  <a:cubicBezTo>
                    <a:pt x="341791" y="51572"/>
                    <a:pt x="338655" y="54708"/>
                    <a:pt x="338655" y="58401"/>
                  </a:cubicBezTo>
                  <a:lnTo>
                    <a:pt x="338655" y="73178"/>
                  </a:lnTo>
                  <a:cubicBezTo>
                    <a:pt x="338655" y="76915"/>
                    <a:pt x="341920" y="80222"/>
                    <a:pt x="345958" y="80566"/>
                  </a:cubicBezTo>
                  <a:cubicBezTo>
                    <a:pt x="348965" y="80566"/>
                    <a:pt x="352874" y="77516"/>
                    <a:pt x="352874" y="73178"/>
                  </a:cubicBezTo>
                  <a:lnTo>
                    <a:pt x="352874" y="58401"/>
                  </a:lnTo>
                  <a:cubicBezTo>
                    <a:pt x="352574" y="54837"/>
                    <a:pt x="349223" y="51572"/>
                    <a:pt x="345485" y="51572"/>
                  </a:cubicBezTo>
                  <a:close/>
                  <a:moveTo>
                    <a:pt x="257815" y="51572"/>
                  </a:moveTo>
                  <a:cubicBezTo>
                    <a:pt x="254121" y="51572"/>
                    <a:pt x="250985" y="54708"/>
                    <a:pt x="250985" y="58401"/>
                  </a:cubicBezTo>
                  <a:lnTo>
                    <a:pt x="250985" y="73178"/>
                  </a:lnTo>
                  <a:cubicBezTo>
                    <a:pt x="250985" y="76915"/>
                    <a:pt x="254250" y="80222"/>
                    <a:pt x="258288" y="80566"/>
                  </a:cubicBezTo>
                  <a:cubicBezTo>
                    <a:pt x="261295" y="80566"/>
                    <a:pt x="265203" y="77516"/>
                    <a:pt x="265203" y="73178"/>
                  </a:cubicBezTo>
                  <a:lnTo>
                    <a:pt x="265203" y="58401"/>
                  </a:lnTo>
                  <a:cubicBezTo>
                    <a:pt x="264902" y="54837"/>
                    <a:pt x="261552" y="51572"/>
                    <a:pt x="257815" y="51572"/>
                  </a:cubicBezTo>
                  <a:close/>
                  <a:moveTo>
                    <a:pt x="170187" y="51572"/>
                  </a:moveTo>
                  <a:cubicBezTo>
                    <a:pt x="166494" y="51572"/>
                    <a:pt x="163358" y="54708"/>
                    <a:pt x="163358" y="58401"/>
                  </a:cubicBezTo>
                  <a:lnTo>
                    <a:pt x="163358" y="73178"/>
                  </a:lnTo>
                  <a:cubicBezTo>
                    <a:pt x="163358" y="76915"/>
                    <a:pt x="166622" y="80222"/>
                    <a:pt x="170660" y="80566"/>
                  </a:cubicBezTo>
                  <a:cubicBezTo>
                    <a:pt x="173666" y="80566"/>
                    <a:pt x="177575" y="77516"/>
                    <a:pt x="177575" y="73178"/>
                  </a:cubicBezTo>
                  <a:lnTo>
                    <a:pt x="177575" y="58401"/>
                  </a:lnTo>
                  <a:cubicBezTo>
                    <a:pt x="177275" y="54837"/>
                    <a:pt x="173924" y="51572"/>
                    <a:pt x="170187" y="51572"/>
                  </a:cubicBezTo>
                  <a:close/>
                  <a:moveTo>
                    <a:pt x="386134" y="41759"/>
                  </a:moveTo>
                  <a:cubicBezTo>
                    <a:pt x="389656" y="41759"/>
                    <a:pt x="392534" y="44637"/>
                    <a:pt x="392534" y="48160"/>
                  </a:cubicBezTo>
                  <a:lnTo>
                    <a:pt x="392534" y="86948"/>
                  </a:lnTo>
                  <a:cubicBezTo>
                    <a:pt x="392534" y="90469"/>
                    <a:pt x="389656" y="93348"/>
                    <a:pt x="386134" y="93348"/>
                  </a:cubicBezTo>
                  <a:cubicBezTo>
                    <a:pt x="382611" y="93348"/>
                    <a:pt x="379733" y="90469"/>
                    <a:pt x="379733" y="86948"/>
                  </a:cubicBezTo>
                  <a:lnTo>
                    <a:pt x="379733" y="48160"/>
                  </a:lnTo>
                  <a:cubicBezTo>
                    <a:pt x="379733" y="44637"/>
                    <a:pt x="382611" y="41759"/>
                    <a:pt x="386134" y="41759"/>
                  </a:cubicBezTo>
                  <a:close/>
                  <a:moveTo>
                    <a:pt x="301928" y="40567"/>
                  </a:moveTo>
                  <a:cubicBezTo>
                    <a:pt x="305450" y="40567"/>
                    <a:pt x="308328" y="43445"/>
                    <a:pt x="308328" y="46968"/>
                  </a:cubicBezTo>
                  <a:lnTo>
                    <a:pt x="308328" y="85755"/>
                  </a:lnTo>
                  <a:cubicBezTo>
                    <a:pt x="308371" y="89278"/>
                    <a:pt x="305493" y="92155"/>
                    <a:pt x="301928" y="92155"/>
                  </a:cubicBezTo>
                  <a:cubicBezTo>
                    <a:pt x="298405" y="92155"/>
                    <a:pt x="295528" y="89278"/>
                    <a:pt x="295528" y="85755"/>
                  </a:cubicBezTo>
                  <a:lnTo>
                    <a:pt x="295528" y="46968"/>
                  </a:lnTo>
                  <a:cubicBezTo>
                    <a:pt x="295528" y="43445"/>
                    <a:pt x="298405" y="40567"/>
                    <a:pt x="301928" y="40567"/>
                  </a:cubicBezTo>
                  <a:close/>
                  <a:moveTo>
                    <a:pt x="214300" y="40567"/>
                  </a:moveTo>
                  <a:cubicBezTo>
                    <a:pt x="217822" y="40567"/>
                    <a:pt x="220700" y="43445"/>
                    <a:pt x="220700" y="46968"/>
                  </a:cubicBezTo>
                  <a:lnTo>
                    <a:pt x="220700" y="85755"/>
                  </a:lnTo>
                  <a:cubicBezTo>
                    <a:pt x="220700" y="89278"/>
                    <a:pt x="217822" y="92155"/>
                    <a:pt x="214300" y="92155"/>
                  </a:cubicBezTo>
                  <a:cubicBezTo>
                    <a:pt x="210778" y="92155"/>
                    <a:pt x="207900" y="89278"/>
                    <a:pt x="207900" y="85755"/>
                  </a:cubicBezTo>
                  <a:lnTo>
                    <a:pt x="207900" y="46968"/>
                  </a:lnTo>
                  <a:cubicBezTo>
                    <a:pt x="207900" y="43445"/>
                    <a:pt x="210778" y="40567"/>
                    <a:pt x="214300" y="40567"/>
                  </a:cubicBezTo>
                  <a:close/>
                  <a:moveTo>
                    <a:pt x="345529" y="40189"/>
                  </a:moveTo>
                  <a:cubicBezTo>
                    <a:pt x="355193" y="40189"/>
                    <a:pt x="363440" y="48007"/>
                    <a:pt x="364257" y="57930"/>
                  </a:cubicBezTo>
                  <a:lnTo>
                    <a:pt x="364300" y="73178"/>
                  </a:lnTo>
                  <a:cubicBezTo>
                    <a:pt x="364300" y="83358"/>
                    <a:pt x="355709" y="91949"/>
                    <a:pt x="345529" y="91949"/>
                  </a:cubicBezTo>
                  <a:cubicBezTo>
                    <a:pt x="335091" y="91090"/>
                    <a:pt x="327316" y="82842"/>
                    <a:pt x="327316" y="73178"/>
                  </a:cubicBezTo>
                  <a:lnTo>
                    <a:pt x="327316" y="58401"/>
                  </a:lnTo>
                  <a:cubicBezTo>
                    <a:pt x="327316" y="48351"/>
                    <a:pt x="335477" y="40189"/>
                    <a:pt x="345529" y="40189"/>
                  </a:cubicBezTo>
                  <a:close/>
                  <a:moveTo>
                    <a:pt x="257858" y="40189"/>
                  </a:moveTo>
                  <a:cubicBezTo>
                    <a:pt x="267523" y="40189"/>
                    <a:pt x="275770" y="48007"/>
                    <a:pt x="276586" y="57930"/>
                  </a:cubicBezTo>
                  <a:lnTo>
                    <a:pt x="276629" y="73178"/>
                  </a:lnTo>
                  <a:cubicBezTo>
                    <a:pt x="276629" y="83358"/>
                    <a:pt x="268038" y="91949"/>
                    <a:pt x="257858" y="91949"/>
                  </a:cubicBezTo>
                  <a:cubicBezTo>
                    <a:pt x="247420" y="91090"/>
                    <a:pt x="239646" y="82842"/>
                    <a:pt x="239646" y="73178"/>
                  </a:cubicBezTo>
                  <a:lnTo>
                    <a:pt x="239646" y="58401"/>
                  </a:lnTo>
                  <a:cubicBezTo>
                    <a:pt x="239646" y="48351"/>
                    <a:pt x="247807" y="40189"/>
                    <a:pt x="257858" y="40189"/>
                  </a:cubicBezTo>
                  <a:close/>
                  <a:moveTo>
                    <a:pt x="170187" y="40189"/>
                  </a:moveTo>
                  <a:cubicBezTo>
                    <a:pt x="179853" y="40189"/>
                    <a:pt x="188099" y="48007"/>
                    <a:pt x="188916" y="57930"/>
                  </a:cubicBezTo>
                  <a:lnTo>
                    <a:pt x="188958" y="73178"/>
                  </a:lnTo>
                  <a:cubicBezTo>
                    <a:pt x="188958" y="83358"/>
                    <a:pt x="180368" y="91949"/>
                    <a:pt x="170187" y="91949"/>
                  </a:cubicBezTo>
                  <a:cubicBezTo>
                    <a:pt x="159750" y="91090"/>
                    <a:pt x="151975" y="82842"/>
                    <a:pt x="151975" y="73178"/>
                  </a:cubicBezTo>
                  <a:lnTo>
                    <a:pt x="151975" y="58401"/>
                  </a:lnTo>
                  <a:cubicBezTo>
                    <a:pt x="151975" y="48351"/>
                    <a:pt x="160137" y="40189"/>
                    <a:pt x="170187" y="40189"/>
                  </a:cubicBezTo>
                  <a:close/>
                  <a:moveTo>
                    <a:pt x="188915" y="21208"/>
                  </a:moveTo>
                  <a:lnTo>
                    <a:pt x="188915" y="21358"/>
                  </a:lnTo>
                  <a:cubicBezTo>
                    <a:pt x="188915" y="24880"/>
                    <a:pt x="186037" y="27758"/>
                    <a:pt x="182514" y="27758"/>
                  </a:cubicBezTo>
                  <a:lnTo>
                    <a:pt x="181248" y="26492"/>
                  </a:lnTo>
                  <a:close/>
                  <a:moveTo>
                    <a:pt x="351455" y="15543"/>
                  </a:moveTo>
                  <a:lnTo>
                    <a:pt x="364256" y="20197"/>
                  </a:lnTo>
                  <a:lnTo>
                    <a:pt x="364256" y="21358"/>
                  </a:lnTo>
                  <a:cubicBezTo>
                    <a:pt x="364256" y="24880"/>
                    <a:pt x="361378" y="27758"/>
                    <a:pt x="357855" y="27758"/>
                  </a:cubicBezTo>
                  <a:cubicBezTo>
                    <a:pt x="354333" y="27758"/>
                    <a:pt x="351455" y="24880"/>
                    <a:pt x="351455" y="21358"/>
                  </a:cubicBezTo>
                  <a:close/>
                  <a:moveTo>
                    <a:pt x="244844" y="3245"/>
                  </a:moveTo>
                  <a:lnTo>
                    <a:pt x="244844" y="9936"/>
                  </a:lnTo>
                  <a:cubicBezTo>
                    <a:pt x="244844" y="19987"/>
                    <a:pt x="236683" y="28149"/>
                    <a:pt x="226631" y="28149"/>
                  </a:cubicBezTo>
                  <a:cubicBezTo>
                    <a:pt x="221799" y="28149"/>
                    <a:pt x="217321" y="26194"/>
                    <a:pt x="213949" y="23000"/>
                  </a:cubicBezTo>
                  <a:lnTo>
                    <a:pt x="208874" y="12430"/>
                  </a:lnTo>
                  <a:lnTo>
                    <a:pt x="219242" y="9145"/>
                  </a:lnTo>
                  <a:lnTo>
                    <a:pt x="219242" y="9936"/>
                  </a:lnTo>
                  <a:cubicBezTo>
                    <a:pt x="219544" y="13501"/>
                    <a:pt x="222894" y="16766"/>
                    <a:pt x="226631" y="16766"/>
                  </a:cubicBezTo>
                  <a:cubicBezTo>
                    <a:pt x="230325" y="16766"/>
                    <a:pt x="233461" y="13630"/>
                    <a:pt x="233461" y="9936"/>
                  </a:cubicBezTo>
                  <a:lnTo>
                    <a:pt x="233461" y="4641"/>
                  </a:lnTo>
                  <a:lnTo>
                    <a:pt x="234515" y="4307"/>
                  </a:lnTo>
                  <a:close/>
                  <a:moveTo>
                    <a:pt x="295548" y="2231"/>
                  </a:moveTo>
                  <a:lnTo>
                    <a:pt x="306911" y="3555"/>
                  </a:lnTo>
                  <a:lnTo>
                    <a:pt x="306911" y="9936"/>
                  </a:lnTo>
                  <a:cubicBezTo>
                    <a:pt x="307212" y="13501"/>
                    <a:pt x="310562" y="16766"/>
                    <a:pt x="314299" y="16766"/>
                  </a:cubicBezTo>
                  <a:cubicBezTo>
                    <a:pt x="317993" y="16766"/>
                    <a:pt x="321128" y="13630"/>
                    <a:pt x="321128" y="9936"/>
                  </a:cubicBezTo>
                  <a:lnTo>
                    <a:pt x="321128" y="5211"/>
                  </a:lnTo>
                  <a:lnTo>
                    <a:pt x="323940" y="5539"/>
                  </a:lnTo>
                  <a:lnTo>
                    <a:pt x="332511" y="8655"/>
                  </a:lnTo>
                  <a:lnTo>
                    <a:pt x="332511" y="9936"/>
                  </a:lnTo>
                  <a:cubicBezTo>
                    <a:pt x="332511" y="19987"/>
                    <a:pt x="324350" y="28149"/>
                    <a:pt x="314299" y="28149"/>
                  </a:cubicBezTo>
                  <a:cubicBezTo>
                    <a:pt x="304633" y="28149"/>
                    <a:pt x="296387" y="20331"/>
                    <a:pt x="295570" y="10409"/>
                  </a:cubicBezTo>
                  <a:close/>
                  <a:moveTo>
                    <a:pt x="276404" y="0"/>
                  </a:moveTo>
                  <a:lnTo>
                    <a:pt x="276586" y="21"/>
                  </a:lnTo>
                  <a:lnTo>
                    <a:pt x="276586" y="21358"/>
                  </a:lnTo>
                  <a:cubicBezTo>
                    <a:pt x="276586" y="24880"/>
                    <a:pt x="273708" y="27758"/>
                    <a:pt x="270185" y="27758"/>
                  </a:cubicBezTo>
                  <a:cubicBezTo>
                    <a:pt x="266663" y="27758"/>
                    <a:pt x="263785" y="24880"/>
                    <a:pt x="263785" y="21358"/>
                  </a:cubicBezTo>
                  <a:lnTo>
                    <a:pt x="263785" y="1297"/>
                  </a:lnTo>
                  <a:close/>
                </a:path>
              </a:pathLst>
            </a:custGeom>
            <a:solidFill>
              <a:schemeClr val="accent1">
                <a:lumMod val="90000"/>
              </a:schemeClr>
            </a:solidFill>
            <a:ln w="9719" cap="flat">
              <a:noFill/>
              <a:prstDash val="solid"/>
              <a:miter/>
            </a:ln>
          </p:spPr>
          <p:txBody>
            <a:bodyPr wrap="square" rtlCol="0" anchor="ctr">
              <a:noAutofit/>
            </a:bodyPr>
            <a:lstStyle/>
            <a:p>
              <a:pPr defTabSz="914367">
                <a:defRPr/>
              </a:pPr>
              <a:endParaRPr lang="en-US" sz="1765">
                <a:solidFill>
                  <a:srgbClr val="000000"/>
                </a:solidFill>
                <a:latin typeface="Segoe UI"/>
              </a:endParaRPr>
            </a:p>
          </p:txBody>
        </p:sp>
        <p:sp>
          <p:nvSpPr>
            <p:cNvPr id="557" name="Freeform 7">
              <a:extLst>
                <a:ext uri="{FF2B5EF4-FFF2-40B4-BE49-F238E27FC236}">
                  <a16:creationId xmlns:a16="http://schemas.microsoft.com/office/drawing/2014/main" id="{50E37921-59D7-4C65-B590-BB4511F7D09D}"/>
                </a:ext>
              </a:extLst>
            </p:cNvPr>
            <p:cNvSpPr>
              <a:spLocks/>
            </p:cNvSpPr>
            <p:nvPr/>
          </p:nvSpPr>
          <p:spPr bwMode="auto">
            <a:xfrm>
              <a:off x="7984676" y="875051"/>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noFill/>
            <a:ln w="1905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algn="ctr" defTabSz="610979">
                <a:defRPr/>
              </a:pPr>
              <a:endParaRPr lang="en-US" sz="1203" kern="0">
                <a:solidFill>
                  <a:srgbClr val="353535"/>
                </a:solidFill>
                <a:latin typeface="Segoe UI Semilight"/>
              </a:endParaRPr>
            </a:p>
          </p:txBody>
        </p:sp>
        <p:grpSp>
          <p:nvGrpSpPr>
            <p:cNvPr id="249" name="magnifying glass" descr="magnifying glass, search, statistics">
              <a:extLst>
                <a:ext uri="{FF2B5EF4-FFF2-40B4-BE49-F238E27FC236}">
                  <a16:creationId xmlns:a16="http://schemas.microsoft.com/office/drawing/2014/main" id="{2D082A54-D98A-46C2-9680-BEDCCAEE367A}"/>
                </a:ext>
              </a:extLst>
            </p:cNvPr>
            <p:cNvGrpSpPr/>
            <p:nvPr/>
          </p:nvGrpSpPr>
          <p:grpSpPr>
            <a:xfrm>
              <a:off x="8399065" y="1071016"/>
              <a:ext cx="552393" cy="552393"/>
              <a:chOff x="6342178" y="3062267"/>
              <a:chExt cx="386282" cy="386282"/>
            </a:xfrm>
          </p:grpSpPr>
          <p:sp>
            <p:nvSpPr>
              <p:cNvPr id="250" name="Freeform: Shape 249">
                <a:extLst>
                  <a:ext uri="{FF2B5EF4-FFF2-40B4-BE49-F238E27FC236}">
                    <a16:creationId xmlns:a16="http://schemas.microsoft.com/office/drawing/2014/main" id="{C5684A05-148B-488F-8B8A-5ECE75D327CB}"/>
                  </a:ext>
                </a:extLst>
              </p:cNvPr>
              <p:cNvSpPr/>
              <p:nvPr/>
            </p:nvSpPr>
            <p:spPr>
              <a:xfrm>
                <a:off x="6358556" y="3079220"/>
                <a:ext cx="254866" cy="254866"/>
              </a:xfrm>
              <a:custGeom>
                <a:avLst/>
                <a:gdLst>
                  <a:gd name="connsiteX0" fmla="*/ 127983 w 254866"/>
                  <a:gd name="connsiteY0" fmla="*/ 254735 h 254866"/>
                  <a:gd name="connsiteX1" fmla="*/ 254735 w 254866"/>
                  <a:gd name="connsiteY1" fmla="*/ 127983 h 254866"/>
                  <a:gd name="connsiteX2" fmla="*/ 127983 w 254866"/>
                  <a:gd name="connsiteY2" fmla="*/ 1232 h 254866"/>
                  <a:gd name="connsiteX3" fmla="*/ 1232 w 254866"/>
                  <a:gd name="connsiteY3" fmla="*/ 127983 h 254866"/>
                  <a:gd name="connsiteX4" fmla="*/ 127983 w 254866"/>
                  <a:gd name="connsiteY4" fmla="*/ 254735 h 25486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4866" h="254866">
                    <a:moveTo>
                      <a:pt x="127983" y="254735"/>
                    </a:moveTo>
                    <a:cubicBezTo>
                      <a:pt x="197986" y="254735"/>
                      <a:pt x="254735" y="197986"/>
                      <a:pt x="254735" y="127983"/>
                    </a:cubicBezTo>
                    <a:cubicBezTo>
                      <a:pt x="254735" y="57980"/>
                      <a:pt x="197986" y="1232"/>
                      <a:pt x="127983" y="1232"/>
                    </a:cubicBezTo>
                    <a:cubicBezTo>
                      <a:pt x="57980" y="1232"/>
                      <a:pt x="1232" y="57980"/>
                      <a:pt x="1232" y="127983"/>
                    </a:cubicBezTo>
                    <a:cubicBezTo>
                      <a:pt x="1232" y="197986"/>
                      <a:pt x="57980" y="254735"/>
                      <a:pt x="127983" y="254735"/>
                    </a:cubicBezTo>
                    <a:close/>
                  </a:path>
                </a:pathLst>
              </a:custGeom>
              <a:solidFill>
                <a:srgbClr val="F8F7F6"/>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251" name="Freeform: Shape 250">
                <a:extLst>
                  <a:ext uri="{FF2B5EF4-FFF2-40B4-BE49-F238E27FC236}">
                    <a16:creationId xmlns:a16="http://schemas.microsoft.com/office/drawing/2014/main" id="{0F20EEFF-CA45-47F0-83B3-1F3142ED1F34}"/>
                  </a:ext>
                </a:extLst>
              </p:cNvPr>
              <p:cNvSpPr/>
              <p:nvPr/>
            </p:nvSpPr>
            <p:spPr>
              <a:xfrm>
                <a:off x="6345290" y="3066371"/>
                <a:ext cx="374335" cy="378317"/>
              </a:xfrm>
              <a:custGeom>
                <a:avLst/>
                <a:gdLst>
                  <a:gd name="connsiteX0" fmla="*/ 376949 w 374335"/>
                  <a:gd name="connsiteY0" fmla="*/ 350958 h 378317"/>
                  <a:gd name="connsiteX1" fmla="*/ 251954 w 374335"/>
                  <a:gd name="connsiteY1" fmla="*/ 225985 h 378317"/>
                  <a:gd name="connsiteX2" fmla="*/ 280809 w 374335"/>
                  <a:gd name="connsiteY2" fmla="*/ 140963 h 378317"/>
                  <a:gd name="connsiteX3" fmla="*/ 140987 w 374335"/>
                  <a:gd name="connsiteY3" fmla="*/ 1232 h 378317"/>
                  <a:gd name="connsiteX4" fmla="*/ 1232 w 374335"/>
                  <a:gd name="connsiteY4" fmla="*/ 140963 h 378317"/>
                  <a:gd name="connsiteX5" fmla="*/ 140987 w 374335"/>
                  <a:gd name="connsiteY5" fmla="*/ 280694 h 378317"/>
                  <a:gd name="connsiteX6" fmla="*/ 223763 w 374335"/>
                  <a:gd name="connsiteY6" fmla="*/ 253572 h 378317"/>
                  <a:gd name="connsiteX7" fmla="*/ 349025 w 374335"/>
                  <a:gd name="connsiteY7" fmla="*/ 378811 h 378317"/>
                  <a:gd name="connsiteX8" fmla="*/ 376949 w 374335"/>
                  <a:gd name="connsiteY8" fmla="*/ 350958 h 378317"/>
                  <a:gd name="connsiteX9" fmla="*/ 41390 w 374335"/>
                  <a:gd name="connsiteY9" fmla="*/ 140963 h 378317"/>
                  <a:gd name="connsiteX10" fmla="*/ 141054 w 374335"/>
                  <a:gd name="connsiteY10" fmla="*/ 41316 h 378317"/>
                  <a:gd name="connsiteX11" fmla="*/ 240718 w 374335"/>
                  <a:gd name="connsiteY11" fmla="*/ 140963 h 378317"/>
                  <a:gd name="connsiteX12" fmla="*/ 140987 w 374335"/>
                  <a:gd name="connsiteY12" fmla="*/ 240609 h 378317"/>
                  <a:gd name="connsiteX13" fmla="*/ 41390 w 374335"/>
                  <a:gd name="connsiteY13" fmla="*/ 140963 h 3783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74335" h="378317">
                    <a:moveTo>
                      <a:pt x="376949" y="350958"/>
                    </a:moveTo>
                    <a:lnTo>
                      <a:pt x="251954" y="225985"/>
                    </a:lnTo>
                    <a:cubicBezTo>
                      <a:pt x="270038" y="202453"/>
                      <a:pt x="280809" y="172937"/>
                      <a:pt x="280809" y="140963"/>
                    </a:cubicBezTo>
                    <a:cubicBezTo>
                      <a:pt x="280809" y="63785"/>
                      <a:pt x="218178" y="1232"/>
                      <a:pt x="140987" y="1232"/>
                    </a:cubicBezTo>
                    <a:cubicBezTo>
                      <a:pt x="63796" y="1232"/>
                      <a:pt x="1232" y="63785"/>
                      <a:pt x="1232" y="140963"/>
                    </a:cubicBezTo>
                    <a:cubicBezTo>
                      <a:pt x="1232" y="218140"/>
                      <a:pt x="63796" y="280694"/>
                      <a:pt x="140987" y="280694"/>
                    </a:cubicBezTo>
                    <a:cubicBezTo>
                      <a:pt x="171970" y="280694"/>
                      <a:pt x="200559" y="270590"/>
                      <a:pt x="223763" y="253572"/>
                    </a:cubicBezTo>
                    <a:lnTo>
                      <a:pt x="349025" y="378811"/>
                    </a:lnTo>
                    <a:lnTo>
                      <a:pt x="376949" y="350958"/>
                    </a:lnTo>
                    <a:close/>
                    <a:moveTo>
                      <a:pt x="41390" y="140963"/>
                    </a:moveTo>
                    <a:cubicBezTo>
                      <a:pt x="41390" y="85921"/>
                      <a:pt x="86003" y="41316"/>
                      <a:pt x="141054" y="41316"/>
                    </a:cubicBezTo>
                    <a:cubicBezTo>
                      <a:pt x="196105" y="41316"/>
                      <a:pt x="240718" y="85921"/>
                      <a:pt x="240718" y="140963"/>
                    </a:cubicBezTo>
                    <a:cubicBezTo>
                      <a:pt x="240718" y="196004"/>
                      <a:pt x="196038" y="240609"/>
                      <a:pt x="140987" y="240609"/>
                    </a:cubicBezTo>
                    <a:cubicBezTo>
                      <a:pt x="86003" y="240609"/>
                      <a:pt x="41390" y="196004"/>
                      <a:pt x="41390" y="140963"/>
                    </a:cubicBezTo>
                    <a:close/>
                  </a:path>
                </a:pathLst>
              </a:custGeom>
              <a:solidFill>
                <a:srgbClr val="0078D4"/>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252" name="Freeform: Shape 251">
                <a:extLst>
                  <a:ext uri="{FF2B5EF4-FFF2-40B4-BE49-F238E27FC236}">
                    <a16:creationId xmlns:a16="http://schemas.microsoft.com/office/drawing/2014/main" id="{560CD32F-60C5-4CE3-9B91-B6C4BA6B6718}"/>
                  </a:ext>
                </a:extLst>
              </p:cNvPr>
              <p:cNvSpPr/>
              <p:nvPr/>
            </p:nvSpPr>
            <p:spPr>
              <a:xfrm>
                <a:off x="6435779" y="3146281"/>
                <a:ext cx="19911" cy="119469"/>
              </a:xfrm>
              <a:custGeom>
                <a:avLst/>
                <a:gdLst>
                  <a:gd name="connsiteX0" fmla="*/ 20513 w 19911"/>
                  <a:gd name="connsiteY0" fmla="*/ 1232 h 119468"/>
                  <a:gd name="connsiteX1" fmla="*/ 1232 w 19911"/>
                  <a:gd name="connsiteY1" fmla="*/ 1232 h 119468"/>
                  <a:gd name="connsiteX2" fmla="*/ 1232 w 19911"/>
                  <a:gd name="connsiteY2" fmla="*/ 120621 h 119468"/>
                  <a:gd name="connsiteX3" fmla="*/ 20513 w 19911"/>
                  <a:gd name="connsiteY3" fmla="*/ 120621 h 119468"/>
                  <a:gd name="connsiteX4" fmla="*/ 20513 w 19911"/>
                  <a:gd name="connsiteY4" fmla="*/ 1232 h 1194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119468">
                    <a:moveTo>
                      <a:pt x="20513" y="1232"/>
                    </a:moveTo>
                    <a:lnTo>
                      <a:pt x="1232" y="1232"/>
                    </a:lnTo>
                    <a:lnTo>
                      <a:pt x="1232" y="120621"/>
                    </a:lnTo>
                    <a:lnTo>
                      <a:pt x="20513" y="120621"/>
                    </a:lnTo>
                    <a:lnTo>
                      <a:pt x="20513" y="1232"/>
                    </a:lnTo>
                    <a:close/>
                  </a:path>
                </a:pathLst>
              </a:custGeom>
              <a:solidFill>
                <a:srgbClr val="0078D4"/>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253" name="Freeform: Shape 252">
                <a:extLst>
                  <a:ext uri="{FF2B5EF4-FFF2-40B4-BE49-F238E27FC236}">
                    <a16:creationId xmlns:a16="http://schemas.microsoft.com/office/drawing/2014/main" id="{F5C0C566-CAEA-43C0-B969-5169D0C1FDE9}"/>
                  </a:ext>
                </a:extLst>
              </p:cNvPr>
              <p:cNvSpPr/>
              <p:nvPr/>
            </p:nvSpPr>
            <p:spPr>
              <a:xfrm>
                <a:off x="6475668" y="3186820"/>
                <a:ext cx="19911" cy="79646"/>
              </a:xfrm>
              <a:custGeom>
                <a:avLst/>
                <a:gdLst>
                  <a:gd name="connsiteX0" fmla="*/ 20513 w 19911"/>
                  <a:gd name="connsiteY0" fmla="*/ 1232 h 79645"/>
                  <a:gd name="connsiteX1" fmla="*/ 1232 w 19911"/>
                  <a:gd name="connsiteY1" fmla="*/ 1232 h 79645"/>
                  <a:gd name="connsiteX2" fmla="*/ 1232 w 19911"/>
                  <a:gd name="connsiteY2" fmla="*/ 80071 h 79645"/>
                  <a:gd name="connsiteX3" fmla="*/ 20513 w 19911"/>
                  <a:gd name="connsiteY3" fmla="*/ 80071 h 79645"/>
                  <a:gd name="connsiteX4" fmla="*/ 20513 w 19911"/>
                  <a:gd name="connsiteY4" fmla="*/ 1232 h 7964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79645">
                    <a:moveTo>
                      <a:pt x="20513" y="1232"/>
                    </a:moveTo>
                    <a:lnTo>
                      <a:pt x="1232" y="1232"/>
                    </a:lnTo>
                    <a:lnTo>
                      <a:pt x="1232" y="80071"/>
                    </a:lnTo>
                    <a:lnTo>
                      <a:pt x="20513" y="80071"/>
                    </a:lnTo>
                    <a:lnTo>
                      <a:pt x="20513" y="1232"/>
                    </a:lnTo>
                    <a:close/>
                  </a:path>
                </a:pathLst>
              </a:custGeom>
              <a:solidFill>
                <a:srgbClr val="50E6FF"/>
              </a:solidFill>
              <a:ln w="3928" cap="flat">
                <a:noFill/>
                <a:prstDash val="solid"/>
                <a:miter/>
              </a:ln>
            </p:spPr>
            <p:txBody>
              <a:bodyPr rtlCol="0" anchor="ctr"/>
              <a:lstStyle/>
              <a:p>
                <a:pPr defTabSz="914367">
                  <a:defRPr/>
                </a:pPr>
                <a:endParaRPr lang="en-US" sz="1765">
                  <a:solidFill>
                    <a:srgbClr val="000000"/>
                  </a:solidFill>
                  <a:latin typeface="Segoe UI"/>
                </a:endParaRPr>
              </a:p>
            </p:txBody>
          </p:sp>
          <p:sp>
            <p:nvSpPr>
              <p:cNvPr id="254" name="Freeform: Shape 253">
                <a:extLst>
                  <a:ext uri="{FF2B5EF4-FFF2-40B4-BE49-F238E27FC236}">
                    <a16:creationId xmlns:a16="http://schemas.microsoft.com/office/drawing/2014/main" id="{9E0756A4-BD9A-43C5-8265-7366DB145EE1}"/>
                  </a:ext>
                </a:extLst>
              </p:cNvPr>
              <p:cNvSpPr/>
              <p:nvPr/>
            </p:nvSpPr>
            <p:spPr>
              <a:xfrm>
                <a:off x="6516093" y="3226907"/>
                <a:ext cx="19911" cy="39823"/>
              </a:xfrm>
              <a:custGeom>
                <a:avLst/>
                <a:gdLst>
                  <a:gd name="connsiteX0" fmla="*/ 20513 w 19911"/>
                  <a:gd name="connsiteY0" fmla="*/ 1232 h 39822"/>
                  <a:gd name="connsiteX1" fmla="*/ 1232 w 19911"/>
                  <a:gd name="connsiteY1" fmla="*/ 1232 h 39822"/>
                  <a:gd name="connsiteX2" fmla="*/ 1232 w 19911"/>
                  <a:gd name="connsiteY2" fmla="*/ 39987 h 39822"/>
                  <a:gd name="connsiteX3" fmla="*/ 20513 w 19911"/>
                  <a:gd name="connsiteY3" fmla="*/ 39987 h 39822"/>
                  <a:gd name="connsiteX4" fmla="*/ 20513 w 19911"/>
                  <a:gd name="connsiteY4" fmla="*/ 1232 h 398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911" h="39822">
                    <a:moveTo>
                      <a:pt x="20513" y="1232"/>
                    </a:moveTo>
                    <a:lnTo>
                      <a:pt x="1232" y="1232"/>
                    </a:lnTo>
                    <a:lnTo>
                      <a:pt x="1232" y="39987"/>
                    </a:lnTo>
                    <a:lnTo>
                      <a:pt x="20513" y="39987"/>
                    </a:lnTo>
                    <a:lnTo>
                      <a:pt x="20513" y="1232"/>
                    </a:lnTo>
                    <a:close/>
                  </a:path>
                </a:pathLst>
              </a:custGeom>
              <a:solidFill>
                <a:srgbClr val="50E6FF"/>
              </a:solidFill>
              <a:ln w="3928" cap="flat">
                <a:noFill/>
                <a:prstDash val="solid"/>
                <a:miter/>
              </a:ln>
            </p:spPr>
            <p:txBody>
              <a:bodyPr rtlCol="0" anchor="ctr"/>
              <a:lstStyle/>
              <a:p>
                <a:pPr defTabSz="914367">
                  <a:defRPr/>
                </a:pPr>
                <a:endParaRPr lang="en-US" sz="1765">
                  <a:solidFill>
                    <a:srgbClr val="000000"/>
                  </a:solidFill>
                  <a:latin typeface="Segoe UI"/>
                </a:endParaRPr>
              </a:p>
            </p:txBody>
          </p:sp>
        </p:grpSp>
        <p:sp>
          <p:nvSpPr>
            <p:cNvPr id="150" name="Rectangle 149">
              <a:extLst>
                <a:ext uri="{FF2B5EF4-FFF2-40B4-BE49-F238E27FC236}">
                  <a16:creationId xmlns:a16="http://schemas.microsoft.com/office/drawing/2014/main" id="{7EAE5E2D-40F6-4F9F-AA0D-D2ED791EDB96}"/>
                </a:ext>
              </a:extLst>
            </p:cNvPr>
            <p:cNvSpPr/>
            <p:nvPr/>
          </p:nvSpPr>
          <p:spPr>
            <a:xfrm flipH="1">
              <a:off x="7557045" y="409110"/>
              <a:ext cx="1500988" cy="307777"/>
            </a:xfrm>
            <a:prstGeom prst="rect">
              <a:avLst/>
            </a:prstGeom>
            <a:noFill/>
          </p:spPr>
          <p:txBody>
            <a:bodyPr wrap="none" lIns="0" tIns="0" rIns="0" bIns="0" anchor="ctr">
              <a:spAutoFit/>
            </a:bodyPr>
            <a:lstStyle/>
            <a:p>
              <a:pPr algn="ctr" defTabSz="950878">
                <a:defRPr/>
              </a:pPr>
              <a:r>
                <a:rPr lang="en-US" sz="2000">
                  <a:gradFill>
                    <a:gsLst>
                      <a:gs pos="39000">
                        <a:srgbClr val="000000"/>
                      </a:gs>
                      <a:gs pos="100000">
                        <a:srgbClr val="000000"/>
                      </a:gs>
                    </a:gsLst>
                    <a:lin ang="18900000" scaled="1"/>
                  </a:gradFill>
                  <a:latin typeface="Segoe UI Semibold" panose="020B0702040204020203" pitchFamily="34" charset="0"/>
                  <a:cs typeface="Segoe UI Semibold" panose="020B0702040204020203" pitchFamily="34" charset="0"/>
                </a:rPr>
                <a:t>Digital world</a:t>
              </a:r>
            </a:p>
          </p:txBody>
        </p:sp>
        <p:sp>
          <p:nvSpPr>
            <p:cNvPr id="151" name="Rectangle 150">
              <a:extLst>
                <a:ext uri="{FF2B5EF4-FFF2-40B4-BE49-F238E27FC236}">
                  <a16:creationId xmlns:a16="http://schemas.microsoft.com/office/drawing/2014/main" id="{EF85CB91-7B89-49A3-8C52-53016A55D74D}"/>
                </a:ext>
              </a:extLst>
            </p:cNvPr>
            <p:cNvSpPr/>
            <p:nvPr/>
          </p:nvSpPr>
          <p:spPr>
            <a:xfrm flipH="1">
              <a:off x="7476094" y="5809365"/>
              <a:ext cx="1662892" cy="307777"/>
            </a:xfrm>
            <a:prstGeom prst="rect">
              <a:avLst/>
            </a:prstGeom>
            <a:noFill/>
          </p:spPr>
          <p:txBody>
            <a:bodyPr wrap="none" lIns="0" tIns="0" rIns="0" bIns="0" anchor="ctr">
              <a:spAutoFit/>
            </a:bodyPr>
            <a:lstStyle/>
            <a:p>
              <a:pPr algn="ctr" defTabSz="950878">
                <a:defRPr/>
              </a:pPr>
              <a:r>
                <a:rPr lang="en-US" sz="2000">
                  <a:solidFill>
                    <a:schemeClr val="bg1"/>
                  </a:solidFill>
                  <a:latin typeface="Segoe UI Semibold" panose="020B0702040204020203" pitchFamily="34" charset="0"/>
                  <a:cs typeface="Segoe UI Semibold" panose="020B0702040204020203" pitchFamily="34" charset="0"/>
                </a:rPr>
                <a:t>Physical world</a:t>
              </a:r>
            </a:p>
          </p:txBody>
        </p:sp>
      </p:grpSp>
    </p:spTree>
    <p:extLst>
      <p:ext uri="{BB962C8B-B14F-4D97-AF65-F5344CB8AC3E}">
        <p14:creationId xmlns:p14="http://schemas.microsoft.com/office/powerpoint/2010/main" val="176042898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66667E-6 3.7037E-7 L -1.66667E-6 0.01898 " pathEditMode="relative" rAng="0" ptsTypes="AA">
                                      <p:cBhvr>
                                        <p:cTn id="9" dur="700" spd="-100000" fill="hold"/>
                                        <p:tgtEl>
                                          <p:spTgt spid="2"/>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3ADC00AE-D1F7-4E89-98E2-E6B602BF3B44}"/>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1553F43B-9698-43FE-BA7C-F07010C49CB7}"/>
              </a:ext>
            </a:extLst>
          </p:cNvPr>
          <p:cNvSpPr>
            <a:spLocks noGrp="1"/>
          </p:cNvSpPr>
          <p:nvPr>
            <p:ph type="title"/>
          </p:nvPr>
        </p:nvSpPr>
        <p:spPr>
          <a:xfrm>
            <a:off x="455995" y="2209338"/>
            <a:ext cx="3333007" cy="1354217"/>
          </a:xfrm>
        </p:spPr>
        <p:txBody>
          <a:bodyPr/>
          <a:lstStyle/>
          <a:p>
            <a:pPr>
              <a:lnSpc>
                <a:spcPct val="100000"/>
              </a:lnSpc>
              <a:spcAft>
                <a:spcPts val="1200"/>
              </a:spcAft>
            </a:pPr>
            <a:r>
              <a:rPr lang="en-US" sz="4400">
                <a:solidFill>
                  <a:schemeClr val="bg2"/>
                </a:solidFill>
              </a:rPr>
              <a:t>What IoT is </a:t>
            </a:r>
            <a:br>
              <a:rPr lang="en-US" sz="4400">
                <a:solidFill>
                  <a:schemeClr val="bg2"/>
                </a:solidFill>
              </a:rPr>
            </a:br>
            <a:r>
              <a:rPr lang="en-US" sz="4400">
                <a:gradFill>
                  <a:gsLst>
                    <a:gs pos="0">
                      <a:schemeClr val="accent5"/>
                    </a:gs>
                    <a:gs pos="100000">
                      <a:schemeClr val="accent4"/>
                    </a:gs>
                  </a:gsLst>
                  <a:lin ang="2700000" scaled="1"/>
                </a:gradFill>
              </a:rPr>
              <a:t>really about:</a:t>
            </a:r>
            <a:r>
              <a:rPr lang="en-US" sz="3600">
                <a:gradFill>
                  <a:gsLst>
                    <a:gs pos="0">
                      <a:schemeClr val="accent5"/>
                    </a:gs>
                    <a:gs pos="100000">
                      <a:schemeClr val="accent4"/>
                    </a:gs>
                  </a:gsLst>
                  <a:lin ang="2700000" scaled="1"/>
                </a:gradFill>
              </a:rPr>
              <a:t> </a:t>
            </a:r>
            <a:endParaRPr lang="en-US" sz="4400">
              <a:gradFill>
                <a:gsLst>
                  <a:gs pos="0">
                    <a:schemeClr val="accent5"/>
                  </a:gs>
                  <a:gs pos="100000">
                    <a:schemeClr val="accent4"/>
                  </a:gs>
                </a:gsLst>
                <a:lin ang="2700000" scaled="1"/>
              </a:gradFill>
            </a:endParaRPr>
          </a:p>
        </p:txBody>
      </p:sp>
      <p:sp>
        <p:nvSpPr>
          <p:cNvPr id="4" name="TextBox 3">
            <a:extLst>
              <a:ext uri="{FF2B5EF4-FFF2-40B4-BE49-F238E27FC236}">
                <a16:creationId xmlns:a16="http://schemas.microsoft.com/office/drawing/2014/main" id="{92DC480F-30A7-4AF8-B8FC-E17306FA01AA}"/>
              </a:ext>
            </a:extLst>
          </p:cNvPr>
          <p:cNvSpPr txBox="1"/>
          <p:nvPr/>
        </p:nvSpPr>
        <p:spPr>
          <a:xfrm>
            <a:off x="480646" y="3803890"/>
            <a:ext cx="2754923" cy="553998"/>
          </a:xfrm>
          <a:prstGeom prst="rect">
            <a:avLst/>
          </a:prstGeom>
          <a:noFill/>
        </p:spPr>
        <p:txBody>
          <a:bodyPr wrap="square" lIns="0" tIns="0" rIns="0" bIns="0" rtlCol="0">
            <a:spAutoFit/>
          </a:bodyPr>
          <a:lstStyle/>
          <a:p>
            <a:pPr>
              <a:spcAft>
                <a:spcPts val="600"/>
              </a:spcAft>
            </a:pPr>
            <a:r>
              <a:rPr lang="en-US">
                <a:solidFill>
                  <a:schemeClr val="bg2"/>
                </a:solidFill>
                <a:latin typeface="+mj-lt"/>
              </a:rPr>
              <a:t>Enabling a digital </a:t>
            </a:r>
            <a:br>
              <a:rPr lang="en-US">
                <a:solidFill>
                  <a:schemeClr val="bg2"/>
                </a:solidFill>
                <a:latin typeface="+mj-lt"/>
              </a:rPr>
            </a:br>
            <a:r>
              <a:rPr lang="en-US">
                <a:solidFill>
                  <a:schemeClr val="bg2"/>
                </a:solidFill>
                <a:latin typeface="+mj-lt"/>
              </a:rPr>
              <a:t>feedback loop</a:t>
            </a:r>
            <a:endParaRPr lang="en-US">
              <a:gradFill>
                <a:gsLst>
                  <a:gs pos="2917">
                    <a:schemeClr val="tx1"/>
                  </a:gs>
                  <a:gs pos="30000">
                    <a:schemeClr val="tx1"/>
                  </a:gs>
                </a:gsLst>
                <a:lin ang="5400000" scaled="0"/>
              </a:gradFill>
              <a:latin typeface="+mj-lt"/>
            </a:endParaRPr>
          </a:p>
        </p:txBody>
      </p:sp>
      <p:grpSp>
        <p:nvGrpSpPr>
          <p:cNvPr id="6" name="Group 5">
            <a:extLst>
              <a:ext uri="{FF2B5EF4-FFF2-40B4-BE49-F238E27FC236}">
                <a16:creationId xmlns:a16="http://schemas.microsoft.com/office/drawing/2014/main" id="{CD4F724C-957C-4BF3-80BF-697B8EBAD3B7}"/>
              </a:ext>
            </a:extLst>
          </p:cNvPr>
          <p:cNvGrpSpPr/>
          <p:nvPr/>
        </p:nvGrpSpPr>
        <p:grpSpPr>
          <a:xfrm>
            <a:off x="4589886" y="1194323"/>
            <a:ext cx="7121468" cy="4619975"/>
            <a:chOff x="4589886" y="1194323"/>
            <a:chExt cx="7121468" cy="4619975"/>
          </a:xfrm>
        </p:grpSpPr>
        <p:sp>
          <p:nvSpPr>
            <p:cNvPr id="176" name="TextBox 175">
              <a:extLst>
                <a:ext uri="{FF2B5EF4-FFF2-40B4-BE49-F238E27FC236}">
                  <a16:creationId xmlns:a16="http://schemas.microsoft.com/office/drawing/2014/main" id="{2ACB5C73-E8FE-449B-BE03-8F1670B6FFE8}"/>
                </a:ext>
              </a:extLst>
            </p:cNvPr>
            <p:cNvSpPr txBox="1"/>
            <p:nvPr/>
          </p:nvSpPr>
          <p:spPr>
            <a:xfrm>
              <a:off x="7077738" y="1194323"/>
              <a:ext cx="2024513"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200">
                  <a:solidFill>
                    <a:schemeClr val="bg1"/>
                  </a:solidFill>
                </a:rPr>
                <a:t>Deeper relationships</a:t>
              </a:r>
            </a:p>
          </p:txBody>
        </p:sp>
        <p:sp>
          <p:nvSpPr>
            <p:cNvPr id="177" name="TextBox 176">
              <a:extLst>
                <a:ext uri="{FF2B5EF4-FFF2-40B4-BE49-F238E27FC236}">
                  <a16:creationId xmlns:a16="http://schemas.microsoft.com/office/drawing/2014/main" id="{C2F2A1D9-7248-4DBD-8838-4D2BB6524AEC}"/>
                </a:ext>
              </a:extLst>
            </p:cNvPr>
            <p:cNvSpPr txBox="1"/>
            <p:nvPr/>
          </p:nvSpPr>
          <p:spPr>
            <a:xfrm rot="16200000">
              <a:off x="5096565" y="3263003"/>
              <a:ext cx="1757498"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200">
                  <a:solidFill>
                    <a:schemeClr val="bg1"/>
                  </a:solidFill>
                </a:rPr>
                <a:t>More efficient ops</a:t>
              </a:r>
            </a:p>
          </p:txBody>
        </p:sp>
        <p:sp>
          <p:nvSpPr>
            <p:cNvPr id="179" name="TextBox 178">
              <a:extLst>
                <a:ext uri="{FF2B5EF4-FFF2-40B4-BE49-F238E27FC236}">
                  <a16:creationId xmlns:a16="http://schemas.microsoft.com/office/drawing/2014/main" id="{A63B153E-BFB7-43BC-96BD-427A0E7A5F7B}"/>
                </a:ext>
              </a:extLst>
            </p:cNvPr>
            <p:cNvSpPr txBox="1"/>
            <p:nvPr/>
          </p:nvSpPr>
          <p:spPr>
            <a:xfrm>
              <a:off x="7171991" y="5343164"/>
              <a:ext cx="1757498"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Down">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200">
                  <a:solidFill>
                    <a:schemeClr val="bg1"/>
                  </a:solidFill>
                </a:rPr>
                <a:t>Better products</a:t>
              </a:r>
            </a:p>
          </p:txBody>
        </p:sp>
        <p:sp>
          <p:nvSpPr>
            <p:cNvPr id="181" name="TextBox 180">
              <a:extLst>
                <a:ext uri="{FF2B5EF4-FFF2-40B4-BE49-F238E27FC236}">
                  <a16:creationId xmlns:a16="http://schemas.microsoft.com/office/drawing/2014/main" id="{882ECE25-2E41-4376-A7B6-1618D43789FD}"/>
                </a:ext>
              </a:extLst>
            </p:cNvPr>
            <p:cNvSpPr txBox="1"/>
            <p:nvPr/>
          </p:nvSpPr>
          <p:spPr>
            <a:xfrm rot="5400000">
              <a:off x="8765348" y="3007937"/>
              <a:ext cx="2275800" cy="1009916"/>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200">
                  <a:solidFill>
                    <a:schemeClr val="bg1"/>
                  </a:solidFill>
                </a:rPr>
                <a:t>More effective employees</a:t>
              </a:r>
            </a:p>
          </p:txBody>
        </p:sp>
        <p:sp>
          <p:nvSpPr>
            <p:cNvPr id="152" name="!! Oval 451">
              <a:extLst>
                <a:ext uri="{FF2B5EF4-FFF2-40B4-BE49-F238E27FC236}">
                  <a16:creationId xmlns:a16="http://schemas.microsoft.com/office/drawing/2014/main" id="{C2BB0664-B390-4FBE-99FF-ACA731612B87}"/>
                </a:ext>
              </a:extLst>
            </p:cNvPr>
            <p:cNvSpPr/>
            <p:nvPr/>
          </p:nvSpPr>
          <p:spPr bwMode="auto">
            <a:xfrm>
              <a:off x="6592547" y="2007648"/>
              <a:ext cx="3092380" cy="3092380"/>
            </a:xfrm>
            <a:prstGeom prst="ellips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1765" err="1">
                <a:gradFill>
                  <a:gsLst>
                    <a:gs pos="0">
                      <a:srgbClr val="FFFFFF"/>
                    </a:gs>
                    <a:gs pos="100000">
                      <a:srgbClr val="FFFFFF"/>
                    </a:gs>
                  </a:gsLst>
                  <a:lin ang="5400000" scaled="0"/>
                </a:gradFill>
                <a:latin typeface="Segoe UI Semibold"/>
                <a:cs typeface="Segoe UI" pitchFamily="34" charset="0"/>
              </a:endParaRPr>
            </a:p>
          </p:txBody>
        </p:sp>
        <p:sp>
          <p:nvSpPr>
            <p:cNvPr id="153" name="Circle: Hollow 152">
              <a:extLst>
                <a:ext uri="{FF2B5EF4-FFF2-40B4-BE49-F238E27FC236}">
                  <a16:creationId xmlns:a16="http://schemas.microsoft.com/office/drawing/2014/main" id="{A07BDAFB-8485-4FB1-B666-15A65D8C7416}"/>
                </a:ext>
              </a:extLst>
            </p:cNvPr>
            <p:cNvSpPr/>
            <p:nvPr/>
          </p:nvSpPr>
          <p:spPr bwMode="auto">
            <a:xfrm>
              <a:off x="5892723" y="1342227"/>
              <a:ext cx="4357499" cy="4357499"/>
            </a:xfrm>
            <a:prstGeom prst="donut">
              <a:avLst>
                <a:gd name="adj" fmla="val 1427"/>
              </a:avLst>
            </a:prstGeom>
            <a:noFill/>
            <a:ln w="15875">
              <a:solidFill>
                <a:schemeClr val="accent5"/>
              </a:solidFill>
              <a:prstDash val="sysDot"/>
              <a:headEnd type="none" w="med" len="med"/>
              <a:tailEnd type="none" w="med" len="med"/>
            </a:ln>
            <a:effectLst>
              <a:innerShdw blurRad="114300" dist="38100" dir="3600000">
                <a:prstClr val="black">
                  <a:alpha val="10000"/>
                </a:prstClr>
              </a:innerShdw>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latin typeface="Segoe UI"/>
                <a:cs typeface="Segoe UI" pitchFamily="34" charset="0"/>
              </a:endParaRPr>
            </a:p>
          </p:txBody>
        </p:sp>
        <p:sp>
          <p:nvSpPr>
            <p:cNvPr id="154" name="Circle: Hollow 153">
              <a:extLst>
                <a:ext uri="{FF2B5EF4-FFF2-40B4-BE49-F238E27FC236}">
                  <a16:creationId xmlns:a16="http://schemas.microsoft.com/office/drawing/2014/main" id="{2BEAF927-4D8E-49A0-B7F5-554687D465A6}"/>
                </a:ext>
              </a:extLst>
            </p:cNvPr>
            <p:cNvSpPr/>
            <p:nvPr/>
          </p:nvSpPr>
          <p:spPr bwMode="auto">
            <a:xfrm>
              <a:off x="7143641" y="2573335"/>
              <a:ext cx="1879499" cy="1879499"/>
            </a:xfrm>
            <a:prstGeom prst="donut">
              <a:avLst>
                <a:gd name="adj" fmla="val 2254"/>
              </a:avLst>
            </a:prstGeom>
            <a:gradFill flip="none" rotWithShape="1">
              <a:gsLst>
                <a:gs pos="0">
                  <a:schemeClr val="accent1">
                    <a:lumMod val="5000"/>
                    <a:lumOff val="95000"/>
                  </a:schemeClr>
                </a:gs>
                <a:gs pos="100000">
                  <a:schemeClr val="bg1"/>
                </a:gs>
                <a:gs pos="79850">
                  <a:srgbClr val="EDEDED"/>
                </a:gs>
                <a:gs pos="21450">
                  <a:srgbClr val="ECECEC"/>
                </a:gs>
                <a:gs pos="50000">
                  <a:schemeClr val="accent1">
                    <a:lumMod val="90000"/>
                  </a:schemeClr>
                </a:gs>
              </a:gsLst>
              <a:path path="circle">
                <a:fillToRect l="50000" t="50000" r="50000" b="50000"/>
              </a:path>
              <a:tileRect/>
            </a:gradFill>
            <a:ln>
              <a:noFill/>
              <a:headEnd type="none" w="med" len="med"/>
              <a:tailEnd type="none" w="med" len="med"/>
            </a:ln>
            <a:effectLst>
              <a:innerShdw blurRad="114300" dist="38100" dir="3600000">
                <a:prstClr val="black">
                  <a:alpha val="10000"/>
                </a:prstClr>
              </a:innerShdw>
            </a:effectLst>
            <a:scene3d>
              <a:camera prst="isometricOffAxis1Top">
                <a:rot lat="0" lon="0" rev="0"/>
              </a:camera>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5" name="Oval 154">
              <a:extLst>
                <a:ext uri="{FF2B5EF4-FFF2-40B4-BE49-F238E27FC236}">
                  <a16:creationId xmlns:a16="http://schemas.microsoft.com/office/drawing/2014/main" id="{8A4D9EB1-3289-4C75-AA1C-987D9B2AAFD4}"/>
                </a:ext>
                <a:ext uri="{C183D7F6-B498-43B3-948B-1728B52AA6E4}">
                  <adec:decorative xmlns:adec="http://schemas.microsoft.com/office/drawing/2017/decorative" val="1"/>
                </a:ext>
              </a:extLst>
            </p:cNvPr>
            <p:cNvSpPr/>
            <p:nvPr/>
          </p:nvSpPr>
          <p:spPr>
            <a:xfrm>
              <a:off x="9398587" y="4840232"/>
              <a:ext cx="80928" cy="809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56" name="!! Oval 4">
              <a:extLst>
                <a:ext uri="{FF2B5EF4-FFF2-40B4-BE49-F238E27FC236}">
                  <a16:creationId xmlns:a16="http://schemas.microsoft.com/office/drawing/2014/main" id="{1BD97B64-36FB-45B2-B4B2-B51E51AF4C1E}"/>
                </a:ext>
              </a:extLst>
            </p:cNvPr>
            <p:cNvSpPr/>
            <p:nvPr/>
          </p:nvSpPr>
          <p:spPr bwMode="auto">
            <a:xfrm>
              <a:off x="6085443" y="1513407"/>
              <a:ext cx="1022896" cy="1022896"/>
            </a:xfrm>
            <a:prstGeom prst="ellipse">
              <a:avLst/>
            </a:prstGeom>
            <a:gradFill flip="none" rotWithShape="1">
              <a:gsLst>
                <a:gs pos="49000">
                  <a:schemeClr val="bg1"/>
                </a:gs>
                <a:gs pos="84000">
                  <a:schemeClr val="bg1">
                    <a:alpha val="0"/>
                  </a:schemeClr>
                </a:gs>
              </a:gsLst>
              <a:path path="circle">
                <a:fillToRect l="50000" t="50000" r="50000" b="50000"/>
              </a:path>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defRPr/>
              </a:pPr>
              <a:endParaRPr lang="en-US" sz="2353" err="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57" name="Oval 156">
              <a:extLst>
                <a:ext uri="{FF2B5EF4-FFF2-40B4-BE49-F238E27FC236}">
                  <a16:creationId xmlns:a16="http://schemas.microsoft.com/office/drawing/2014/main" id="{70F2F189-EDF7-4B8E-AFE9-95D54C63B888}"/>
                </a:ext>
                <a:ext uri="{C183D7F6-B498-43B3-948B-1728B52AA6E4}">
                  <adec:decorative xmlns:adec="http://schemas.microsoft.com/office/drawing/2017/decorative" val="1"/>
                </a:ext>
              </a:extLst>
            </p:cNvPr>
            <p:cNvSpPr/>
            <p:nvPr/>
          </p:nvSpPr>
          <p:spPr>
            <a:xfrm>
              <a:off x="6668902" y="4762109"/>
              <a:ext cx="80928" cy="809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58" name="Oval 157">
              <a:extLst>
                <a:ext uri="{FF2B5EF4-FFF2-40B4-BE49-F238E27FC236}">
                  <a16:creationId xmlns:a16="http://schemas.microsoft.com/office/drawing/2014/main" id="{E65EA443-A433-45A3-B46A-FAA7D686C7C5}"/>
                </a:ext>
                <a:ext uri="{C183D7F6-B498-43B3-948B-1728B52AA6E4}">
                  <adec:decorative xmlns:adec="http://schemas.microsoft.com/office/drawing/2017/decorative" val="1"/>
                </a:ext>
              </a:extLst>
            </p:cNvPr>
            <p:cNvSpPr/>
            <p:nvPr/>
          </p:nvSpPr>
          <p:spPr>
            <a:xfrm>
              <a:off x="8037417" y="1370351"/>
              <a:ext cx="80928" cy="809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59" name="Oval 158">
              <a:extLst>
                <a:ext uri="{FF2B5EF4-FFF2-40B4-BE49-F238E27FC236}">
                  <a16:creationId xmlns:a16="http://schemas.microsoft.com/office/drawing/2014/main" id="{6DF7D98E-38AA-458E-B162-92B71B9A9A73}"/>
                </a:ext>
                <a:ext uri="{C183D7F6-B498-43B3-948B-1728B52AA6E4}">
                  <adec:decorative xmlns:adec="http://schemas.microsoft.com/office/drawing/2017/decorative" val="1"/>
                </a:ext>
              </a:extLst>
            </p:cNvPr>
            <p:cNvSpPr/>
            <p:nvPr/>
          </p:nvSpPr>
          <p:spPr>
            <a:xfrm rot="10800000">
              <a:off x="10142131" y="3468556"/>
              <a:ext cx="80928" cy="809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60" name="Oval 159">
              <a:extLst>
                <a:ext uri="{FF2B5EF4-FFF2-40B4-BE49-F238E27FC236}">
                  <a16:creationId xmlns:a16="http://schemas.microsoft.com/office/drawing/2014/main" id="{F8680A77-1009-4C3B-B9D1-6B906854B6D1}"/>
                </a:ext>
                <a:ext uri="{C183D7F6-B498-43B3-948B-1728B52AA6E4}">
                  <adec:decorative xmlns:adec="http://schemas.microsoft.com/office/drawing/2017/decorative" val="1"/>
                </a:ext>
              </a:extLst>
            </p:cNvPr>
            <p:cNvSpPr/>
            <p:nvPr/>
          </p:nvSpPr>
          <p:spPr>
            <a:xfrm rot="10800000">
              <a:off x="5932701" y="3468556"/>
              <a:ext cx="80928" cy="809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61" name="Oval 160">
              <a:extLst>
                <a:ext uri="{FF2B5EF4-FFF2-40B4-BE49-F238E27FC236}">
                  <a16:creationId xmlns:a16="http://schemas.microsoft.com/office/drawing/2014/main" id="{08CB7397-72E1-4F50-9F40-DB9B5333DE00}"/>
                </a:ext>
                <a:ext uri="{C183D7F6-B498-43B3-948B-1728B52AA6E4}">
                  <adec:decorative xmlns:adec="http://schemas.microsoft.com/office/drawing/2017/decorative" val="1"/>
                </a:ext>
              </a:extLst>
            </p:cNvPr>
            <p:cNvSpPr/>
            <p:nvPr/>
          </p:nvSpPr>
          <p:spPr>
            <a:xfrm>
              <a:off x="8037417" y="5570139"/>
              <a:ext cx="80928" cy="8092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grpSp>
          <p:nvGrpSpPr>
            <p:cNvPr id="162" name="Group 161" descr="Data &amp; AI at the center, surrounded by Intelligent systems &amp; experiences">
              <a:extLst>
                <a:ext uri="{FF2B5EF4-FFF2-40B4-BE49-F238E27FC236}">
                  <a16:creationId xmlns:a16="http://schemas.microsoft.com/office/drawing/2014/main" id="{026B192C-5150-40C0-A9FD-0A8C00CACB5B}"/>
                </a:ext>
              </a:extLst>
            </p:cNvPr>
            <p:cNvGrpSpPr/>
            <p:nvPr/>
          </p:nvGrpSpPr>
          <p:grpSpPr>
            <a:xfrm>
              <a:off x="7113095" y="2569541"/>
              <a:ext cx="1929569" cy="1944120"/>
              <a:chOff x="5111870" y="2432686"/>
              <a:chExt cx="1968261" cy="1983104"/>
            </a:xfrm>
          </p:grpSpPr>
          <p:sp>
            <p:nvSpPr>
              <p:cNvPr id="163" name="TextBox 162">
                <a:extLst>
                  <a:ext uri="{FF2B5EF4-FFF2-40B4-BE49-F238E27FC236}">
                    <a16:creationId xmlns:a16="http://schemas.microsoft.com/office/drawing/2014/main" id="{F0322B19-27A5-4A2F-B03E-CB0D3767B66C}"/>
                  </a:ext>
                  <a:ext uri="{C183D7F6-B498-43B3-948B-1728B52AA6E4}">
                    <adec:decorative xmlns:adec="http://schemas.microsoft.com/office/drawing/2017/decorative" val="1"/>
                  </a:ext>
                </a:extLst>
              </p:cNvPr>
              <p:cNvSpPr txBox="1"/>
              <p:nvPr/>
            </p:nvSpPr>
            <p:spPr>
              <a:xfrm>
                <a:off x="5211376" y="2506980"/>
                <a:ext cx="1769244" cy="1769244"/>
              </a:xfrm>
              <a:prstGeom prst="ellipse">
                <a:avLst/>
              </a:prstGeom>
              <a:solidFill>
                <a:schemeClr val="bg1"/>
              </a:solidFill>
              <a:effectLst>
                <a:outerShdw blurRad="127000" algn="ctr" rotWithShape="0">
                  <a:prstClr val="black">
                    <a:alpha val="15000"/>
                  </a:prstClr>
                </a:outerShdw>
              </a:effectLst>
            </p:spPr>
            <p:txBody>
              <a:bodyPr spcFirstLastPara="1" wrap="none" lIns="0" tIns="0" rIns="0" bIns="0" numCol="1" rtlCol="0">
                <a:prstTxWarp prst="textArchDown">
                  <a:avLst/>
                </a:prstTxWarp>
                <a:spAutoFit/>
              </a:bodyPr>
              <a:lstStyle/>
              <a:p>
                <a:pPr algn="ctr" defTabSz="896354">
                  <a:defRPr/>
                </a:pPr>
                <a:endParaRPr lang="en-US" sz="1176">
                  <a:gradFill>
                    <a:gsLst>
                      <a:gs pos="2917">
                        <a:srgbClr val="000000"/>
                      </a:gs>
                      <a:gs pos="30000">
                        <a:srgbClr val="000000"/>
                      </a:gs>
                    </a:gsLst>
                    <a:lin ang="5400000" scaled="0"/>
                  </a:gradFill>
                  <a:latin typeface="Segoe UI Semibold"/>
                </a:endParaRPr>
              </a:p>
            </p:txBody>
          </p:sp>
          <p:sp>
            <p:nvSpPr>
              <p:cNvPr id="164" name="Freeform: Shape 185" descr="Cloud icon">
                <a:extLst>
                  <a:ext uri="{FF2B5EF4-FFF2-40B4-BE49-F238E27FC236}">
                    <a16:creationId xmlns:a16="http://schemas.microsoft.com/office/drawing/2014/main" id="{66CF8C8A-B5C3-4FA4-8EA6-EC3373E99253}"/>
                  </a:ext>
                </a:extLst>
              </p:cNvPr>
              <p:cNvSpPr>
                <a:spLocks noChangeAspect="1"/>
              </p:cNvSpPr>
              <p:nvPr/>
            </p:nvSpPr>
            <p:spPr bwMode="auto">
              <a:xfrm flipV="1">
                <a:off x="5797697" y="3088666"/>
                <a:ext cx="596606" cy="328880"/>
              </a:xfrm>
              <a:custGeom>
                <a:avLst/>
                <a:gdLst>
                  <a:gd name="connsiteX0" fmla="*/ 2780439 w 5647350"/>
                  <a:gd name="connsiteY0" fmla="*/ 3113116 h 3113116"/>
                  <a:gd name="connsiteX1" fmla="*/ 4003228 w 5647350"/>
                  <a:gd name="connsiteY1" fmla="*/ 2302597 h 3113116"/>
                  <a:gd name="connsiteX2" fmla="*/ 4014578 w 5647350"/>
                  <a:gd name="connsiteY2" fmla="*/ 2266034 h 3113116"/>
                  <a:gd name="connsiteX3" fmla="*/ 4121367 w 5647350"/>
                  <a:gd name="connsiteY3" fmla="*/ 2305119 h 3113116"/>
                  <a:gd name="connsiteX4" fmla="*/ 4471137 w 5647350"/>
                  <a:gd name="connsiteY4" fmla="*/ 2357999 h 3113116"/>
                  <a:gd name="connsiteX5" fmla="*/ 5647350 w 5647350"/>
                  <a:gd name="connsiteY5" fmla="*/ 1181786 h 3113116"/>
                  <a:gd name="connsiteX6" fmla="*/ 4591398 w 5647350"/>
                  <a:gd name="connsiteY6" fmla="*/ 11645 h 3113116"/>
                  <a:gd name="connsiteX7" fmla="*/ 4501659 w 5647350"/>
                  <a:gd name="connsiteY7" fmla="*/ 7114 h 3113116"/>
                  <a:gd name="connsiteX8" fmla="*/ 4452514 w 5647350"/>
                  <a:gd name="connsiteY8" fmla="*/ 2160 h 3113116"/>
                  <a:gd name="connsiteX9" fmla="*/ 661901 w 5647350"/>
                  <a:gd name="connsiteY9" fmla="*/ 2161 h 3113116"/>
                  <a:gd name="connsiteX10" fmla="*/ 606779 w 5647350"/>
                  <a:gd name="connsiteY10" fmla="*/ 0 h 3113116"/>
                  <a:gd name="connsiteX11" fmla="*/ 477910 w 5647350"/>
                  <a:gd name="connsiteY11" fmla="*/ 20972 h 3113116"/>
                  <a:gd name="connsiteX12" fmla="*/ 22123 w 5647350"/>
                  <a:gd name="connsiteY12" fmla="*/ 810419 h 3113116"/>
                  <a:gd name="connsiteX13" fmla="*/ 682701 w 5647350"/>
                  <a:gd name="connsiteY13" fmla="*/ 1287178 h 3113116"/>
                  <a:gd name="connsiteX14" fmla="*/ 731822 w 5647350"/>
                  <a:gd name="connsiteY14" fmla="*/ 1279184 h 3113116"/>
                  <a:gd name="connsiteX15" fmla="*/ 718255 w 5647350"/>
                  <a:gd name="connsiteY15" fmla="*/ 1360043 h 3113116"/>
                  <a:gd name="connsiteX16" fmla="*/ 818090 w 5647350"/>
                  <a:gd name="connsiteY16" fmla="*/ 1791984 h 3113116"/>
                  <a:gd name="connsiteX17" fmla="*/ 1422047 w 5647350"/>
                  <a:gd name="connsiteY17" fmla="*/ 2169387 h 3113116"/>
                  <a:gd name="connsiteX18" fmla="*/ 1509532 w 5647350"/>
                  <a:gd name="connsiteY18" fmla="*/ 2167085 h 3113116"/>
                  <a:gd name="connsiteX19" fmla="*/ 1513025 w 5647350"/>
                  <a:gd name="connsiteY19" fmla="*/ 2180671 h 3113116"/>
                  <a:gd name="connsiteX20" fmla="*/ 2780439 w 5647350"/>
                  <a:gd name="connsiteY20" fmla="*/ 3113116 h 3113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647350" h="3113116">
                    <a:moveTo>
                      <a:pt x="2780439" y="3113116"/>
                    </a:moveTo>
                    <a:cubicBezTo>
                      <a:pt x="3330132" y="3113116"/>
                      <a:pt x="3801767" y="2778905"/>
                      <a:pt x="4003228" y="2302597"/>
                    </a:cubicBezTo>
                    <a:lnTo>
                      <a:pt x="4014578" y="2266034"/>
                    </a:lnTo>
                    <a:lnTo>
                      <a:pt x="4121367" y="2305119"/>
                    </a:lnTo>
                    <a:cubicBezTo>
                      <a:pt x="4231860" y="2339485"/>
                      <a:pt x="4349336" y="2357999"/>
                      <a:pt x="4471137" y="2357999"/>
                    </a:cubicBezTo>
                    <a:cubicBezTo>
                      <a:pt x="5120742" y="2357999"/>
                      <a:pt x="5647350" y="1831391"/>
                      <a:pt x="5647350" y="1181786"/>
                    </a:cubicBezTo>
                    <a:cubicBezTo>
                      <a:pt x="5647350" y="572781"/>
                      <a:pt x="5184511" y="71879"/>
                      <a:pt x="4591398" y="11645"/>
                    </a:cubicBezTo>
                    <a:lnTo>
                      <a:pt x="4501659" y="7114"/>
                    </a:lnTo>
                    <a:lnTo>
                      <a:pt x="4452514" y="2160"/>
                    </a:lnTo>
                    <a:lnTo>
                      <a:pt x="661901" y="2161"/>
                    </a:lnTo>
                    <a:lnTo>
                      <a:pt x="606779" y="0"/>
                    </a:lnTo>
                    <a:cubicBezTo>
                      <a:pt x="564026" y="2566"/>
                      <a:pt x="520893" y="9455"/>
                      <a:pt x="477910" y="20972"/>
                    </a:cubicBezTo>
                    <a:cubicBezTo>
                      <a:pt x="134048" y="113110"/>
                      <a:pt x="-70014" y="466557"/>
                      <a:pt x="22123" y="810419"/>
                    </a:cubicBezTo>
                    <a:cubicBezTo>
                      <a:pt x="102744" y="1111298"/>
                      <a:pt x="383429" y="1305143"/>
                      <a:pt x="682701" y="1287178"/>
                    </a:cubicBezTo>
                    <a:lnTo>
                      <a:pt x="731822" y="1279184"/>
                    </a:lnTo>
                    <a:lnTo>
                      <a:pt x="718255" y="1360043"/>
                    </a:lnTo>
                    <a:cubicBezTo>
                      <a:pt x="707958" y="1505742"/>
                      <a:pt x="739562" y="1655971"/>
                      <a:pt x="818090" y="1791984"/>
                    </a:cubicBezTo>
                    <a:cubicBezTo>
                      <a:pt x="948969" y="2018674"/>
                      <a:pt x="1179216" y="2152226"/>
                      <a:pt x="1422047" y="2169387"/>
                    </a:cubicBezTo>
                    <a:lnTo>
                      <a:pt x="1509532" y="2167085"/>
                    </a:lnTo>
                    <a:lnTo>
                      <a:pt x="1513025" y="2180671"/>
                    </a:lnTo>
                    <a:cubicBezTo>
                      <a:pt x="1681048" y="2720882"/>
                      <a:pt x="2184939" y="3113116"/>
                      <a:pt x="2780439" y="3113116"/>
                    </a:cubicBezTo>
                    <a:close/>
                  </a:path>
                </a:pathLst>
              </a:custGeom>
              <a:solidFill>
                <a:srgbClr val="FFFFFF"/>
              </a:solidFill>
              <a:ln w="25400" cap="flat">
                <a:noFill/>
                <a:prstDash val="solid"/>
                <a:miter lim="800000"/>
                <a:headEnd/>
                <a:tailEnd/>
              </a:ln>
            </p:spPr>
            <p:txBody>
              <a:bodyPr vert="horz" wrap="square" lIns="87880" tIns="43940" rIns="87880" bIns="43940" numCol="1" anchor="t" anchorCtr="0" compatLnSpc="1">
                <a:prstTxWarp prst="textNoShape">
                  <a:avLst/>
                </a:prstTxWarp>
              </a:bodyPr>
              <a:lstStyle/>
              <a:p>
                <a:pPr algn="ctr" defTabSz="878727">
                  <a:defRPr/>
                </a:pPr>
                <a:endParaRPr lang="en-US" sz="1730" kern="0">
                  <a:solidFill>
                    <a:srgbClr val="353535"/>
                  </a:solidFill>
                  <a:latin typeface="Segoe UI Semilight"/>
                </a:endParaRPr>
              </a:p>
            </p:txBody>
          </p:sp>
          <p:sp>
            <p:nvSpPr>
              <p:cNvPr id="165" name="TextBox 164">
                <a:extLst>
                  <a:ext uri="{FF2B5EF4-FFF2-40B4-BE49-F238E27FC236}">
                    <a16:creationId xmlns:a16="http://schemas.microsoft.com/office/drawing/2014/main" id="{0876ACE5-C3D1-4392-88B3-62BE3143F2BF}"/>
                  </a:ext>
                </a:extLst>
              </p:cNvPr>
              <p:cNvSpPr txBox="1"/>
              <p:nvPr/>
            </p:nvSpPr>
            <p:spPr>
              <a:xfrm>
                <a:off x="5711663" y="3459969"/>
                <a:ext cx="768675" cy="166199"/>
              </a:xfrm>
              <a:prstGeom prst="rect">
                <a:avLst/>
              </a:prstGeom>
              <a:noFill/>
            </p:spPr>
            <p:txBody>
              <a:bodyPr wrap="square" lIns="0" tIns="0" rIns="0" bIns="0" rtlCol="0">
                <a:spAutoFit/>
              </a:bodyPr>
              <a:lstStyle/>
              <a:p>
                <a:pPr algn="ctr" defTabSz="896386">
                  <a:lnSpc>
                    <a:spcPct val="90000"/>
                  </a:lnSpc>
                  <a:defRPr/>
                </a:pPr>
                <a:r>
                  <a:rPr lang="en-US" sz="1176">
                    <a:gradFill>
                      <a:gsLst>
                        <a:gs pos="20003">
                          <a:srgbClr val="000000"/>
                        </a:gs>
                        <a:gs pos="6316">
                          <a:srgbClr val="000000"/>
                        </a:gs>
                      </a:gsLst>
                      <a:lin ang="5400000" scaled="1"/>
                    </a:gradFill>
                    <a:latin typeface="Segoe UI Semibold"/>
                  </a:rPr>
                  <a:t>Data &amp; AI</a:t>
                </a:r>
              </a:p>
            </p:txBody>
          </p:sp>
          <p:grpSp>
            <p:nvGrpSpPr>
              <p:cNvPr id="166" name="Group 165">
                <a:extLst>
                  <a:ext uri="{FF2B5EF4-FFF2-40B4-BE49-F238E27FC236}">
                    <a16:creationId xmlns:a16="http://schemas.microsoft.com/office/drawing/2014/main" id="{E5E59A54-2E64-4BCC-B289-F8999DCFDF45}"/>
                  </a:ext>
                </a:extLst>
              </p:cNvPr>
              <p:cNvGrpSpPr/>
              <p:nvPr/>
            </p:nvGrpSpPr>
            <p:grpSpPr>
              <a:xfrm>
                <a:off x="5111870" y="2432686"/>
                <a:ext cx="1968261" cy="1983104"/>
                <a:chOff x="5090160" y="2410705"/>
                <a:chExt cx="2011680" cy="2026854"/>
              </a:xfrm>
            </p:grpSpPr>
            <p:sp>
              <p:nvSpPr>
                <p:cNvPr id="167" name="intelligent">
                  <a:extLst>
                    <a:ext uri="{FF2B5EF4-FFF2-40B4-BE49-F238E27FC236}">
                      <a16:creationId xmlns:a16="http://schemas.microsoft.com/office/drawing/2014/main" id="{667F6D50-F0AB-4828-96C4-C039C8521141}"/>
                    </a:ext>
                    <a:ext uri="{C183D7F6-B498-43B3-948B-1728B52AA6E4}">
                      <adec:decorative xmlns:adec="http://schemas.microsoft.com/office/drawing/2017/decorative" val="0"/>
                    </a:ext>
                  </a:extLst>
                </p:cNvPr>
                <p:cNvSpPr txBox="1"/>
                <p:nvPr/>
              </p:nvSpPr>
              <p:spPr>
                <a:xfrm>
                  <a:off x="5090160" y="2425878"/>
                  <a:ext cx="2011679" cy="2011681"/>
                </a:xfrm>
                <a:prstGeom prst="ellipse">
                  <a:avLst/>
                </a:prstGeom>
                <a:noFill/>
              </p:spPr>
              <p:txBody>
                <a:bodyPr spcFirstLastPara="1" wrap="none" lIns="0" tIns="0" rIns="0" bIns="0" numCol="1" rtlCol="0">
                  <a:prstTxWarp prst="textArchUp">
                    <a:avLst/>
                  </a:prstTxWarp>
                  <a:spAutoFit/>
                </a:bodyPr>
                <a:lstStyle/>
                <a:p>
                  <a:pPr algn="ctr" defTabSz="896354">
                    <a:defRPr/>
                  </a:pPr>
                  <a:r>
                    <a:rPr lang="en-US" sz="1176">
                      <a:gradFill>
                        <a:gsLst>
                          <a:gs pos="70874">
                            <a:srgbClr val="000000"/>
                          </a:gs>
                          <a:gs pos="40000">
                            <a:srgbClr val="000000"/>
                          </a:gs>
                        </a:gsLst>
                        <a:lin ang="5400000" scaled="0"/>
                      </a:gradFill>
                      <a:latin typeface="Segoe UI Semibold"/>
                    </a:rPr>
                    <a:t>Intelligent</a:t>
                  </a:r>
                </a:p>
              </p:txBody>
            </p:sp>
            <p:sp>
              <p:nvSpPr>
                <p:cNvPr id="168" name="systems experiences">
                  <a:extLst>
                    <a:ext uri="{FF2B5EF4-FFF2-40B4-BE49-F238E27FC236}">
                      <a16:creationId xmlns:a16="http://schemas.microsoft.com/office/drawing/2014/main" id="{DA62328B-1829-4805-B0FF-BA70FA9DCBC3}"/>
                    </a:ext>
                    <a:ext uri="{C183D7F6-B498-43B3-948B-1728B52AA6E4}">
                      <adec:decorative xmlns:adec="http://schemas.microsoft.com/office/drawing/2017/decorative" val="0"/>
                    </a:ext>
                  </a:extLst>
                </p:cNvPr>
                <p:cNvSpPr txBox="1"/>
                <p:nvPr/>
              </p:nvSpPr>
              <p:spPr>
                <a:xfrm>
                  <a:off x="5090161" y="2410705"/>
                  <a:ext cx="2011679" cy="2011682"/>
                </a:xfrm>
                <a:prstGeom prst="ellipse">
                  <a:avLst/>
                </a:prstGeom>
                <a:noFill/>
              </p:spPr>
              <p:txBody>
                <a:bodyPr spcFirstLastPara="1" wrap="none" lIns="0" tIns="0" rIns="0" bIns="0" numCol="1" rtlCol="0">
                  <a:prstTxWarp prst="textArchDown">
                    <a:avLst/>
                  </a:prstTxWarp>
                  <a:spAutoFit/>
                </a:bodyPr>
                <a:lstStyle/>
                <a:p>
                  <a:pPr algn="ctr" defTabSz="896354">
                    <a:defRPr/>
                  </a:pPr>
                  <a:r>
                    <a:rPr lang="en-US" sz="1176" spc="49">
                      <a:gradFill>
                        <a:gsLst>
                          <a:gs pos="70874">
                            <a:srgbClr val="000000"/>
                          </a:gs>
                          <a:gs pos="40000">
                            <a:srgbClr val="000000"/>
                          </a:gs>
                        </a:gsLst>
                        <a:lin ang="5400000" scaled="0"/>
                      </a:gradFill>
                      <a:latin typeface="Segoe UI Semibold"/>
                    </a:rPr>
                    <a:t>Systems &amp; experiences</a:t>
                  </a:r>
                </a:p>
              </p:txBody>
            </p:sp>
          </p:grpSp>
        </p:grpSp>
        <p:sp>
          <p:nvSpPr>
            <p:cNvPr id="169" name="!! Oval 223">
              <a:extLst>
                <a:ext uri="{FF2B5EF4-FFF2-40B4-BE49-F238E27FC236}">
                  <a16:creationId xmlns:a16="http://schemas.microsoft.com/office/drawing/2014/main" id="{C85BC1CC-E841-4F3B-B1F4-F5E367F6165C}"/>
                </a:ext>
                <a:ext uri="{C183D7F6-B498-43B3-948B-1728B52AA6E4}">
                  <adec:decorative xmlns:adec="http://schemas.microsoft.com/office/drawing/2017/decorative" val="1"/>
                </a:ext>
              </a:extLst>
            </p:cNvPr>
            <p:cNvSpPr/>
            <p:nvPr/>
          </p:nvSpPr>
          <p:spPr>
            <a:xfrm>
              <a:off x="6657049" y="2084642"/>
              <a:ext cx="80928" cy="809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70" name="!! Oval 222">
              <a:extLst>
                <a:ext uri="{FF2B5EF4-FFF2-40B4-BE49-F238E27FC236}">
                  <a16:creationId xmlns:a16="http://schemas.microsoft.com/office/drawing/2014/main" id="{8F4516AE-5124-4786-86ED-F3F20E5C34F6}"/>
                </a:ext>
                <a:ext uri="{C183D7F6-B498-43B3-948B-1728B52AA6E4}">
                  <adec:decorative xmlns:adec="http://schemas.microsoft.com/office/drawing/2017/decorative" val="1"/>
                </a:ext>
              </a:extLst>
            </p:cNvPr>
            <p:cNvSpPr/>
            <p:nvPr/>
          </p:nvSpPr>
          <p:spPr bwMode="auto">
            <a:xfrm>
              <a:off x="6220850" y="1653975"/>
              <a:ext cx="792228" cy="792228"/>
            </a:xfrm>
            <a:prstGeom prst="ellipse">
              <a:avLst/>
            </a:prstGeom>
            <a:gradFill>
              <a:gsLst>
                <a:gs pos="49000">
                  <a:schemeClr val="bg1"/>
                </a:gs>
                <a:gs pos="90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71" name="TextBox 170">
              <a:extLst>
                <a:ext uri="{FF2B5EF4-FFF2-40B4-BE49-F238E27FC236}">
                  <a16:creationId xmlns:a16="http://schemas.microsoft.com/office/drawing/2014/main" id="{CAED69B3-C48A-4AFE-8182-D3B19BB3E939}"/>
                </a:ext>
              </a:extLst>
            </p:cNvPr>
            <p:cNvSpPr txBox="1"/>
            <p:nvPr/>
          </p:nvSpPr>
          <p:spPr>
            <a:xfrm>
              <a:off x="10197308" y="4856029"/>
              <a:ext cx="1295231" cy="276999"/>
            </a:xfrm>
            <a:prstGeom prst="rect">
              <a:avLst/>
            </a:prstGeom>
          </p:spPr>
          <p:txBody>
            <a:bodyPr vert="horz" wrap="none" lIns="0" tIns="0" rIns="268927"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914379">
                <a:defRPr/>
              </a:pPr>
              <a:r>
                <a:rPr lang="en-US" sz="2000">
                  <a:solidFill>
                    <a:schemeClr val="bg1"/>
                  </a:solidFill>
                </a:rPr>
                <a:t>Products</a:t>
              </a:r>
            </a:p>
          </p:txBody>
        </p:sp>
        <p:sp>
          <p:nvSpPr>
            <p:cNvPr id="172" name="TextBox 171">
              <a:extLst>
                <a:ext uri="{FF2B5EF4-FFF2-40B4-BE49-F238E27FC236}">
                  <a16:creationId xmlns:a16="http://schemas.microsoft.com/office/drawing/2014/main" id="{3CEF5191-68B1-4189-8DDE-55423B40B54F}"/>
                </a:ext>
              </a:extLst>
            </p:cNvPr>
            <p:cNvSpPr txBox="1"/>
            <p:nvPr/>
          </p:nvSpPr>
          <p:spPr>
            <a:xfrm>
              <a:off x="4589886" y="4856029"/>
              <a:ext cx="1287212" cy="276999"/>
            </a:xfrm>
            <a:prstGeom prst="rect">
              <a:avLst/>
            </a:prstGeom>
          </p:spPr>
          <p:txBody>
            <a:bodyPr vert="horz" wrap="none" lIns="0" tIns="0" rIns="0" bIns="0" rtlCol="0" anchor="ctr">
              <a:spAutoFit/>
            </a:bodyPr>
            <a:lstStyle>
              <a:defPPr>
                <a:defRPr lang="en-US"/>
              </a:defPPr>
              <a:lvl1pPr marR="0" lvl="0" indent="0" algn="r" defTabSz="932754" fontAlgn="auto">
                <a:lnSpc>
                  <a:spcPct val="90000"/>
                </a:lnSpc>
                <a:spcBef>
                  <a:spcPts val="0"/>
                </a:spcBef>
                <a:spcAft>
                  <a:spcPts val="0"/>
                </a:spcAft>
                <a:buClrTx/>
                <a:buSzPct val="90000"/>
                <a:buFont typeface="Wingdings" panose="05000000000000000000" pitchFamily="2" charset="2"/>
                <a:buNone/>
                <a:tabLst/>
                <a:defRPr kumimoji="0" sz="220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defTabSz="914379">
                <a:defRPr/>
              </a:pPr>
              <a:r>
                <a:rPr lang="en-US" sz="2000">
                  <a:solidFill>
                    <a:schemeClr val="bg1"/>
                  </a:solidFill>
                </a:rPr>
                <a:t>Operations</a:t>
              </a:r>
            </a:p>
          </p:txBody>
        </p:sp>
        <p:sp>
          <p:nvSpPr>
            <p:cNvPr id="173" name="TextBox 172">
              <a:extLst>
                <a:ext uri="{FF2B5EF4-FFF2-40B4-BE49-F238E27FC236}">
                  <a16:creationId xmlns:a16="http://schemas.microsoft.com/office/drawing/2014/main" id="{11CF83B2-A587-44B1-91F5-9AF169A829F1}"/>
                </a:ext>
              </a:extLst>
            </p:cNvPr>
            <p:cNvSpPr txBox="1"/>
            <p:nvPr/>
          </p:nvSpPr>
          <p:spPr>
            <a:xfrm>
              <a:off x="10192920" y="1850831"/>
              <a:ext cx="1518434" cy="276999"/>
            </a:xfrm>
            <a:prstGeom prst="rect">
              <a:avLst/>
            </a:prstGeom>
          </p:spPr>
          <p:txBody>
            <a:bodyPr vert="horz" wrap="none" lIns="0" tIns="0" rIns="268927"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914379">
                <a:defRPr/>
              </a:pPr>
              <a:r>
                <a:rPr lang="en-US" sz="2000">
                  <a:solidFill>
                    <a:schemeClr val="bg1"/>
                  </a:solidFill>
                </a:rPr>
                <a:t>Employees</a:t>
              </a:r>
            </a:p>
          </p:txBody>
        </p:sp>
        <p:pic>
          <p:nvPicPr>
            <p:cNvPr id="174" name="Graphic 173">
              <a:extLst>
                <a:ext uri="{FF2B5EF4-FFF2-40B4-BE49-F238E27FC236}">
                  <a16:creationId xmlns:a16="http://schemas.microsoft.com/office/drawing/2014/main" id="{0F6F1004-2994-4C98-8ED4-BBA377278EC6}"/>
                </a:ext>
                <a:ext uri="{C183D7F6-B498-43B3-948B-1728B52AA6E4}">
                  <adec:decorative xmlns:adec="http://schemas.microsoft.com/office/drawing/2017/decorative" val="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30622" y="1709609"/>
              <a:ext cx="660632" cy="665386"/>
            </a:xfrm>
            <a:prstGeom prst="rect">
              <a:avLst/>
            </a:prstGeom>
          </p:spPr>
        </p:pic>
        <p:sp>
          <p:nvSpPr>
            <p:cNvPr id="175" name="TextBox 174">
              <a:extLst>
                <a:ext uri="{FF2B5EF4-FFF2-40B4-BE49-F238E27FC236}">
                  <a16:creationId xmlns:a16="http://schemas.microsoft.com/office/drawing/2014/main" id="{B072C87A-5694-46A8-A125-672D673364BC}"/>
                </a:ext>
              </a:extLst>
            </p:cNvPr>
            <p:cNvSpPr txBox="1"/>
            <p:nvPr/>
          </p:nvSpPr>
          <p:spPr>
            <a:xfrm>
              <a:off x="4590925" y="1850831"/>
              <a:ext cx="1234440" cy="276999"/>
            </a:xfrm>
            <a:prstGeom prst="rect">
              <a:avLst/>
            </a:prstGeom>
          </p:spPr>
          <p:txBody>
            <a:bodyPr vert="horz" wrap="none" lIns="0" tIns="0" rIns="0" bIns="0" rtlCol="0" anchor="ctr">
              <a:spAutoFit/>
            </a:bodyPr>
            <a:lstStyle>
              <a:defPPr>
                <a:defRPr lang="en-US"/>
              </a:defPPr>
              <a:lvl1pPr marR="0" lvl="0" indent="0" defTabSz="932754" fontAlgn="auto">
                <a:lnSpc>
                  <a:spcPct val="90000"/>
                </a:lnSpc>
                <a:spcBef>
                  <a:spcPts val="0"/>
                </a:spcBef>
                <a:spcAft>
                  <a:spcPts val="0"/>
                </a:spcAft>
                <a:buClrTx/>
                <a:buSzPct val="90000"/>
                <a:buFont typeface="Wingdings" panose="05000000000000000000" pitchFamily="2" charset="2"/>
                <a:buNone/>
                <a:tabLst/>
                <a:defRPr kumimoji="0" b="0" i="0" u="none" strike="noStrike" cap="none" spc="0" normalizeH="0" baseline="0">
                  <a:ln>
                    <a:noFill/>
                  </a:ln>
                  <a:gradFill>
                    <a:gsLst>
                      <a:gs pos="2913">
                        <a:srgbClr val="FFFFFF"/>
                      </a:gs>
                      <a:gs pos="24272">
                        <a:srgbClr val="FFFFFF"/>
                      </a:gs>
                    </a:gsLst>
                    <a:path path="shape">
                      <a:fillToRect l="50000" t="50000" r="50000" b="50000"/>
                    </a:path>
                  </a:gradFill>
                  <a:effectLst/>
                  <a:uLnTx/>
                  <a:uFillTx/>
                  <a:latin typeface="Segoe UI Semibold" panose="020B0702040204020203" pitchFamily="34" charset="0"/>
                  <a:cs typeface="Segoe UI Semibold" panose="020B0702040204020203" pitchFamily="34" charset="0"/>
                </a:defRPr>
              </a:lvl1pPr>
              <a:lvl2pPr marL="228600" marR="0" indent="0" defTabSz="932742" fontAlgn="auto">
                <a:lnSpc>
                  <a:spcPct val="100000"/>
                </a:lnSpc>
                <a:spcBef>
                  <a:spcPct val="20000"/>
                </a:spcBef>
                <a:spcAft>
                  <a:spcPts val="0"/>
                </a:spcAft>
                <a:buClrTx/>
                <a:buSzPct val="90000"/>
                <a:buFont typeface="Wingdings" panose="05000000000000000000" pitchFamily="2" charset="2"/>
                <a:buNone/>
                <a:tabLst/>
                <a:defRPr sz="2000" spc="0" baseline="0">
                  <a:gradFill>
                    <a:gsLst>
                      <a:gs pos="1250">
                        <a:schemeClr val="tx1"/>
                      </a:gs>
                      <a:gs pos="100000">
                        <a:schemeClr val="tx1"/>
                      </a:gs>
                    </a:gsLst>
                    <a:lin ang="5400000" scaled="0"/>
                  </a:gradFill>
                </a:defRPr>
              </a:lvl2pPr>
              <a:lvl3pPr marL="457200" marR="0" indent="0" defTabSz="932742" fontAlgn="auto">
                <a:lnSpc>
                  <a:spcPct val="100000"/>
                </a:lnSpc>
                <a:spcBef>
                  <a:spcPct val="20000"/>
                </a:spcBef>
                <a:spcAft>
                  <a:spcPts val="0"/>
                </a:spcAft>
                <a:buClrTx/>
                <a:buSzPct val="90000"/>
                <a:buFont typeface="Wingdings" panose="05000000000000000000" pitchFamily="2" charset="2"/>
                <a:buNone/>
                <a:tabLst/>
                <a:defRPr sz="1600" spc="0" baseline="0">
                  <a:gradFill>
                    <a:gsLst>
                      <a:gs pos="1250">
                        <a:schemeClr val="tx1"/>
                      </a:gs>
                      <a:gs pos="100000">
                        <a:schemeClr val="tx1"/>
                      </a:gs>
                    </a:gsLst>
                    <a:lin ang="5400000" scaled="0"/>
                  </a:gradFill>
                </a:defRPr>
              </a:lvl3pPr>
              <a:lvl4pPr marL="661988"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4pPr>
              <a:lvl5pPr marL="855663" marR="0" indent="0" defTabSz="932742" fontAlgn="auto">
                <a:lnSpc>
                  <a:spcPct val="100000"/>
                </a:lnSpc>
                <a:spcBef>
                  <a:spcPct val="20000"/>
                </a:spcBef>
                <a:spcAft>
                  <a:spcPts val="0"/>
                </a:spcAft>
                <a:buClrTx/>
                <a:buSzPct val="90000"/>
                <a:buFont typeface="Wingdings" panose="05000000000000000000" pitchFamily="2" charset="2"/>
                <a:buNone/>
                <a:tabLst/>
                <a:defRPr sz="1400" spc="0" baseline="0">
                  <a:gradFill>
                    <a:gsLst>
                      <a:gs pos="1250">
                        <a:schemeClr val="tx1"/>
                      </a:gs>
                      <a:gs pos="100000">
                        <a:schemeClr val="tx1"/>
                      </a:gs>
                    </a:gsLst>
                    <a:lin ang="5400000" scaled="0"/>
                  </a:gradFill>
                </a:defRPr>
              </a:lvl5pPr>
              <a:lvl6pPr marL="2565040" indent="-233186" defTabSz="932742">
                <a:spcBef>
                  <a:spcPct val="20000"/>
                </a:spcBef>
                <a:buFont typeface="Arial" pitchFamily="34" charset="0"/>
                <a:buChar char="•"/>
                <a:defRPr sz="2000"/>
              </a:lvl6pPr>
              <a:lvl7pPr marL="3031412" indent="-233186" defTabSz="932742">
                <a:spcBef>
                  <a:spcPct val="20000"/>
                </a:spcBef>
                <a:buFont typeface="Arial" pitchFamily="34" charset="0"/>
                <a:buChar char="•"/>
                <a:defRPr sz="2000"/>
              </a:lvl7pPr>
              <a:lvl8pPr marL="3497783" indent="-233186" defTabSz="932742">
                <a:spcBef>
                  <a:spcPct val="20000"/>
                </a:spcBef>
                <a:buFont typeface="Arial" pitchFamily="34" charset="0"/>
                <a:buChar char="•"/>
                <a:defRPr sz="2000"/>
              </a:lvl8pPr>
              <a:lvl9pPr marL="3964155" indent="-233186" defTabSz="932742">
                <a:spcBef>
                  <a:spcPct val="20000"/>
                </a:spcBef>
                <a:buFont typeface="Arial" pitchFamily="34" charset="0"/>
                <a:buChar char="•"/>
                <a:defRPr sz="2000"/>
              </a:lvl9pPr>
            </a:lstStyle>
            <a:p>
              <a:pPr algn="r" defTabSz="914379">
                <a:defRPr/>
              </a:pPr>
              <a:r>
                <a:rPr lang="en-US" sz="2000">
                  <a:solidFill>
                    <a:schemeClr val="bg1"/>
                  </a:solidFill>
                </a:rPr>
                <a:t>Customers</a:t>
              </a:r>
            </a:p>
          </p:txBody>
        </p:sp>
        <p:sp>
          <p:nvSpPr>
            <p:cNvPr id="178" name="TextBox 177">
              <a:extLst>
                <a:ext uri="{FF2B5EF4-FFF2-40B4-BE49-F238E27FC236}">
                  <a16:creationId xmlns:a16="http://schemas.microsoft.com/office/drawing/2014/main" id="{45CF74B6-EF86-4959-9EA0-D88D28225EF5}"/>
                </a:ext>
              </a:extLst>
            </p:cNvPr>
            <p:cNvSpPr txBox="1"/>
            <p:nvPr/>
          </p:nvSpPr>
          <p:spPr>
            <a:xfrm>
              <a:off x="7432636" y="4057472"/>
              <a:ext cx="1303841"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Down">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179">
                  <a:gradFill>
                    <a:gsLst>
                      <a:gs pos="0">
                        <a:srgbClr val="000000"/>
                      </a:gs>
                      <a:gs pos="100000">
                        <a:srgbClr val="000000"/>
                      </a:gs>
                    </a:gsLst>
                    <a:lin ang="5400000" scaled="0"/>
                  </a:gradFill>
                </a:rPr>
                <a:t>Operational data</a:t>
              </a:r>
            </a:p>
          </p:txBody>
        </p:sp>
        <p:sp>
          <p:nvSpPr>
            <p:cNvPr id="180" name="TextBox 179">
              <a:extLst>
                <a:ext uri="{FF2B5EF4-FFF2-40B4-BE49-F238E27FC236}">
                  <a16:creationId xmlns:a16="http://schemas.microsoft.com/office/drawing/2014/main" id="{DFD7A056-46C0-42A2-A1EC-47D575CDA67E}"/>
                </a:ext>
              </a:extLst>
            </p:cNvPr>
            <p:cNvSpPr txBox="1"/>
            <p:nvPr/>
          </p:nvSpPr>
          <p:spPr>
            <a:xfrm>
              <a:off x="7331968" y="2430393"/>
              <a:ext cx="1553381"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179">
                  <a:gradFill>
                    <a:gsLst>
                      <a:gs pos="0">
                        <a:srgbClr val="000000"/>
                      </a:gs>
                      <a:gs pos="100000">
                        <a:srgbClr val="000000"/>
                      </a:gs>
                    </a:gsLst>
                    <a:lin ang="5400000" scaled="0"/>
                  </a:gradFill>
                </a:rPr>
                <a:t>Employee input</a:t>
              </a:r>
            </a:p>
          </p:txBody>
        </p:sp>
        <p:grpSp>
          <p:nvGrpSpPr>
            <p:cNvPr id="182" name="Group 181">
              <a:extLst>
                <a:ext uri="{FF2B5EF4-FFF2-40B4-BE49-F238E27FC236}">
                  <a16:creationId xmlns:a16="http://schemas.microsoft.com/office/drawing/2014/main" id="{C51D49A2-7E51-45B5-83E4-5FC74DB829A1}"/>
                </a:ext>
              </a:extLst>
            </p:cNvPr>
            <p:cNvGrpSpPr/>
            <p:nvPr/>
          </p:nvGrpSpPr>
          <p:grpSpPr>
            <a:xfrm rot="443925">
              <a:off x="7576620" y="3016999"/>
              <a:ext cx="1002519" cy="1002517"/>
              <a:chOff x="7579899" y="2925391"/>
              <a:chExt cx="1022622" cy="1022620"/>
            </a:xfrm>
          </p:grpSpPr>
          <p:sp>
            <p:nvSpPr>
              <p:cNvPr id="183" name="Arc 182">
                <a:extLst>
                  <a:ext uri="{FF2B5EF4-FFF2-40B4-BE49-F238E27FC236}">
                    <a16:creationId xmlns:a16="http://schemas.microsoft.com/office/drawing/2014/main" id="{664A2BAD-EF90-47FF-8EE6-01CECEE072D9}"/>
                  </a:ext>
                  <a:ext uri="{C183D7F6-B498-43B3-948B-1728B52AA6E4}">
                    <adec:decorative xmlns:adec="http://schemas.microsoft.com/office/drawing/2017/decorative" val="1"/>
                  </a:ext>
                </a:extLst>
              </p:cNvPr>
              <p:cNvSpPr/>
              <p:nvPr/>
            </p:nvSpPr>
            <p:spPr>
              <a:xfrm>
                <a:off x="7579899" y="2925391"/>
                <a:ext cx="1022622" cy="1022620"/>
              </a:xfrm>
              <a:prstGeom prst="arc">
                <a:avLst>
                  <a:gd name="adj1" fmla="val 603638"/>
                  <a:gd name="adj2" fmla="val 10369400"/>
                </a:avLst>
              </a:prstGeom>
              <a:noFill/>
              <a:ln w="15875" cap="flat">
                <a:solidFill>
                  <a:schemeClr val="accent2"/>
                </a:solidFill>
                <a:prstDash val="solid"/>
                <a:headEnd type="none" w="lg"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89642" tIns="0" rIns="89642" bIns="0" numCol="1" spcCol="0" rtlCol="0" fromWordArt="0" anchor="b" anchorCtr="0" forceAA="0" compatLnSpc="1">
                <a:prstTxWarp prst="textArchDown">
                  <a:avLst>
                    <a:gd name="adj" fmla="val 5335059"/>
                  </a:avLst>
                </a:prstTxWarp>
                <a:noAutofit/>
              </a:bodyPr>
              <a:lstStyle/>
              <a:p>
                <a:pPr algn="ctr" defTabSz="914367">
                  <a:defRPr/>
                </a:pPr>
                <a:endParaRPr lang="en-US" sz="2745" b="1">
                  <a:solidFill>
                    <a:prstClr val="white"/>
                  </a:solidFill>
                  <a:latin typeface="Calibri" panose="020F0502020204030204"/>
                </a:endParaRPr>
              </a:p>
            </p:txBody>
          </p:sp>
          <p:sp>
            <p:nvSpPr>
              <p:cNvPr id="184" name="Arc 183">
                <a:extLst>
                  <a:ext uri="{FF2B5EF4-FFF2-40B4-BE49-F238E27FC236}">
                    <a16:creationId xmlns:a16="http://schemas.microsoft.com/office/drawing/2014/main" id="{B34FCADB-C7D5-4BA4-8554-55620054F7C1}"/>
                  </a:ext>
                  <a:ext uri="{C183D7F6-B498-43B3-948B-1728B52AA6E4}">
                    <adec:decorative xmlns:adec="http://schemas.microsoft.com/office/drawing/2017/decorative" val="1"/>
                  </a:ext>
                </a:extLst>
              </p:cNvPr>
              <p:cNvSpPr/>
              <p:nvPr/>
            </p:nvSpPr>
            <p:spPr>
              <a:xfrm>
                <a:off x="7579899" y="2925391"/>
                <a:ext cx="1022622" cy="1022620"/>
              </a:xfrm>
              <a:prstGeom prst="arc">
                <a:avLst>
                  <a:gd name="adj1" fmla="val 11360395"/>
                  <a:gd name="adj2" fmla="val 21142794"/>
                </a:avLst>
              </a:prstGeom>
              <a:noFill/>
              <a:ln w="15875" cap="flat">
                <a:solidFill>
                  <a:schemeClr val="accent2"/>
                </a:solidFill>
                <a:prstDash val="solid"/>
                <a:headEnd type="none" w="lg" len="sm"/>
                <a:tailEnd type="arrow" w="med" len="sm"/>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89642" tIns="0" rIns="89642" bIns="0" numCol="1" spcCol="0" rtlCol="0" fromWordArt="0" anchor="b" anchorCtr="0" forceAA="0" compatLnSpc="1">
                <a:prstTxWarp prst="textArchDown">
                  <a:avLst>
                    <a:gd name="adj" fmla="val 5335059"/>
                  </a:avLst>
                </a:prstTxWarp>
                <a:noAutofit/>
              </a:bodyPr>
              <a:lstStyle/>
              <a:p>
                <a:pPr algn="ctr" defTabSz="896386">
                  <a:defRPr/>
                </a:pPr>
                <a:endParaRPr lang="en-US" sz="2745" b="1">
                  <a:solidFill>
                    <a:prstClr val="white"/>
                  </a:solidFill>
                  <a:latin typeface="Calibri" panose="020F0502020204030204"/>
                </a:endParaRPr>
              </a:p>
            </p:txBody>
          </p:sp>
        </p:grpSp>
        <p:sp>
          <p:nvSpPr>
            <p:cNvPr id="185" name="TextBox 184">
              <a:extLst>
                <a:ext uri="{FF2B5EF4-FFF2-40B4-BE49-F238E27FC236}">
                  <a16:creationId xmlns:a16="http://schemas.microsoft.com/office/drawing/2014/main" id="{B62D8C63-94A6-459D-B545-33EED1B9A90C}"/>
                </a:ext>
              </a:extLst>
            </p:cNvPr>
            <p:cNvSpPr txBox="1"/>
            <p:nvPr/>
          </p:nvSpPr>
          <p:spPr>
            <a:xfrm rot="5400000">
              <a:off x="8252428" y="3278843"/>
              <a:ext cx="1349056" cy="51859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179">
                  <a:gradFill>
                    <a:gsLst>
                      <a:gs pos="0">
                        <a:srgbClr val="000000"/>
                      </a:gs>
                      <a:gs pos="100000">
                        <a:srgbClr val="000000"/>
                      </a:gs>
                    </a:gsLst>
                    <a:lin ang="5400000" scaled="0"/>
                  </a:gradFill>
                </a:rPr>
                <a:t>Product telemetry</a:t>
              </a:r>
            </a:p>
          </p:txBody>
        </p:sp>
        <p:sp>
          <p:nvSpPr>
            <p:cNvPr id="186" name="TextBox 185">
              <a:extLst>
                <a:ext uri="{FF2B5EF4-FFF2-40B4-BE49-F238E27FC236}">
                  <a16:creationId xmlns:a16="http://schemas.microsoft.com/office/drawing/2014/main" id="{98EB1CA6-A648-46A3-B9FC-1F06E1CC43AF}"/>
                </a:ext>
              </a:extLst>
            </p:cNvPr>
            <p:cNvSpPr txBox="1"/>
            <p:nvPr/>
          </p:nvSpPr>
          <p:spPr>
            <a:xfrm rot="16200000">
              <a:off x="6507859" y="3321284"/>
              <a:ext cx="1418849" cy="47113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1" vertOverflow="overflow" horzOverflow="overflow" vert="horz" wrap="square" lIns="179285" tIns="143428" rIns="179285" bIns="143428" numCol="1" spcCol="0" rtlCol="0" fromWordArt="0" anchor="t" anchorCtr="0" forceAA="0" compatLnSpc="1">
              <a:prstTxWarp prst="textArchUp">
                <a:avLst/>
              </a:prstTxWarp>
              <a:noAutofit/>
            </a:bodyPr>
            <a:lstStyle>
              <a:defPPr>
                <a:defRPr lang="en-US"/>
              </a:defPPr>
              <a:lvl1pPr algn="r" defTabSz="951304" fontAlgn="auto">
                <a:lnSpc>
                  <a:spcPct val="100000"/>
                </a:lnSpc>
                <a:spcBef>
                  <a:spcPts val="816"/>
                </a:spcBef>
                <a:spcAft>
                  <a:spcPts val="0"/>
                </a:spcAft>
                <a:buSzPct val="90000"/>
                <a:defRPr sz="1203">
                  <a:gradFill>
                    <a:gsLst>
                      <a:gs pos="0">
                        <a:schemeClr val="tx1"/>
                      </a:gs>
                      <a:gs pos="100000">
                        <a:schemeClr val="tx1"/>
                      </a:gs>
                    </a:gsLst>
                    <a:lin ang="5400000" scaled="0"/>
                  </a:gradFill>
                  <a:latin typeface="Segoe UI Semibold"/>
                  <a:cs typeface="Segoe UI Semilight" panose="020B0402040204020203"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algn="ctr" defTabSz="932563">
                <a:spcBef>
                  <a:spcPts val="800"/>
                </a:spcBef>
                <a:defRPr/>
              </a:pPr>
              <a:r>
                <a:rPr lang="en-US" sz="1179">
                  <a:gradFill>
                    <a:gsLst>
                      <a:gs pos="0">
                        <a:srgbClr val="000000"/>
                      </a:gs>
                      <a:gs pos="100000">
                        <a:srgbClr val="000000"/>
                      </a:gs>
                    </a:gsLst>
                    <a:lin ang="5400000" scaled="0"/>
                  </a:gradFill>
                </a:rPr>
                <a:t>Customer signals</a:t>
              </a:r>
            </a:p>
          </p:txBody>
        </p:sp>
        <p:sp>
          <p:nvSpPr>
            <p:cNvPr id="187" name="!! Oval 85">
              <a:extLst>
                <a:ext uri="{FF2B5EF4-FFF2-40B4-BE49-F238E27FC236}">
                  <a16:creationId xmlns:a16="http://schemas.microsoft.com/office/drawing/2014/main" id="{6EE7CEE1-2407-4918-B698-EBF5E8C26DF1}"/>
                </a:ext>
                <a:ext uri="{C183D7F6-B498-43B3-948B-1728B52AA6E4}">
                  <adec:decorative xmlns:adec="http://schemas.microsoft.com/office/drawing/2017/decorative" val="1"/>
                </a:ext>
              </a:extLst>
            </p:cNvPr>
            <p:cNvSpPr/>
            <p:nvPr/>
          </p:nvSpPr>
          <p:spPr>
            <a:xfrm>
              <a:off x="9357827" y="2122897"/>
              <a:ext cx="80928" cy="80928"/>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6386">
                <a:defRPr/>
              </a:pPr>
              <a:endParaRPr lang="en-US" sz="1765">
                <a:solidFill>
                  <a:prstClr val="white"/>
                </a:solidFill>
                <a:latin typeface="Calibri" panose="020F0502020204030204"/>
              </a:endParaRPr>
            </a:p>
          </p:txBody>
        </p:sp>
        <p:sp>
          <p:nvSpPr>
            <p:cNvPr id="188" name="!! Oval 191">
              <a:extLst>
                <a:ext uri="{FF2B5EF4-FFF2-40B4-BE49-F238E27FC236}">
                  <a16:creationId xmlns:a16="http://schemas.microsoft.com/office/drawing/2014/main" id="{6ABAF2E7-F3D5-48E1-B559-1111BF158FCE}"/>
                </a:ext>
                <a:ext uri="{C183D7F6-B498-43B3-948B-1728B52AA6E4}">
                  <adec:decorative xmlns:adec="http://schemas.microsoft.com/office/drawing/2017/decorative" val="1"/>
                </a:ext>
              </a:extLst>
            </p:cNvPr>
            <p:cNvSpPr/>
            <p:nvPr/>
          </p:nvSpPr>
          <p:spPr bwMode="auto">
            <a:xfrm>
              <a:off x="9142680" y="1653975"/>
              <a:ext cx="792228" cy="792228"/>
            </a:xfrm>
            <a:prstGeom prst="ellipse">
              <a:avLst/>
            </a:prstGeom>
            <a:gradFill>
              <a:gsLst>
                <a:gs pos="49000">
                  <a:schemeClr val="bg1"/>
                </a:gs>
                <a:gs pos="90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sp>
          <p:nvSpPr>
            <p:cNvPr id="189" name="!! Oval 86">
              <a:extLst>
                <a:ext uri="{FF2B5EF4-FFF2-40B4-BE49-F238E27FC236}">
                  <a16:creationId xmlns:a16="http://schemas.microsoft.com/office/drawing/2014/main" id="{AC8FB8F7-BC26-42DD-9067-BDC0CDC24AD6}"/>
                </a:ext>
                <a:ext uri="{C183D7F6-B498-43B3-948B-1728B52AA6E4}">
                  <adec:decorative xmlns:adec="http://schemas.microsoft.com/office/drawing/2017/decorative" val="1"/>
                </a:ext>
              </a:extLst>
            </p:cNvPr>
            <p:cNvSpPr/>
            <p:nvPr/>
          </p:nvSpPr>
          <p:spPr bwMode="auto">
            <a:xfrm>
              <a:off x="9201041" y="4560923"/>
              <a:ext cx="792228" cy="792228"/>
            </a:xfrm>
            <a:prstGeom prst="ellipse">
              <a:avLst/>
            </a:prstGeom>
            <a:gradFill>
              <a:gsLst>
                <a:gs pos="49000">
                  <a:schemeClr val="bg1"/>
                </a:gs>
                <a:gs pos="84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190" name="Group 189">
              <a:extLst>
                <a:ext uri="{FF2B5EF4-FFF2-40B4-BE49-F238E27FC236}">
                  <a16:creationId xmlns:a16="http://schemas.microsoft.com/office/drawing/2014/main" id="{B7D65DB5-9C90-4A75-BF3F-128D3AD124DA}"/>
                </a:ext>
              </a:extLst>
            </p:cNvPr>
            <p:cNvGrpSpPr/>
            <p:nvPr/>
          </p:nvGrpSpPr>
          <p:grpSpPr>
            <a:xfrm>
              <a:off x="9272787" y="1698121"/>
              <a:ext cx="636956" cy="574526"/>
              <a:chOff x="7786718" y="3211352"/>
              <a:chExt cx="541439" cy="488371"/>
            </a:xfrm>
          </p:grpSpPr>
          <p:sp>
            <p:nvSpPr>
              <p:cNvPr id="191" name="Oval 1043">
                <a:extLst>
                  <a:ext uri="{FF2B5EF4-FFF2-40B4-BE49-F238E27FC236}">
                    <a16:creationId xmlns:a16="http://schemas.microsoft.com/office/drawing/2014/main" id="{E1847DE3-6C30-45E1-A4E9-C5BC818B545F}"/>
                  </a:ext>
                </a:extLst>
              </p:cNvPr>
              <p:cNvSpPr>
                <a:spLocks noChangeArrowheads="1"/>
              </p:cNvSpPr>
              <p:nvPr/>
            </p:nvSpPr>
            <p:spPr bwMode="auto">
              <a:xfrm>
                <a:off x="7850407" y="3211354"/>
                <a:ext cx="122094" cy="116784"/>
              </a:xfrm>
              <a:prstGeom prst="ellipse">
                <a:avLst/>
              </a:pr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2" name="Oval 1044">
                <a:extLst>
                  <a:ext uri="{FF2B5EF4-FFF2-40B4-BE49-F238E27FC236}">
                    <a16:creationId xmlns:a16="http://schemas.microsoft.com/office/drawing/2014/main" id="{275B4552-CAAB-4E30-B5F0-57A38BCC45B5}"/>
                  </a:ext>
                </a:extLst>
              </p:cNvPr>
              <p:cNvSpPr>
                <a:spLocks noChangeArrowheads="1"/>
              </p:cNvSpPr>
              <p:nvPr/>
            </p:nvSpPr>
            <p:spPr bwMode="auto">
              <a:xfrm>
                <a:off x="8142369" y="3211352"/>
                <a:ext cx="116784" cy="116784"/>
              </a:xfrm>
              <a:prstGeom prst="ellipse">
                <a:avLst/>
              </a:prstGeom>
              <a:solidFill>
                <a:srgbClr val="28A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3" name="Freeform 1045">
                <a:extLst>
                  <a:ext uri="{FF2B5EF4-FFF2-40B4-BE49-F238E27FC236}">
                    <a16:creationId xmlns:a16="http://schemas.microsoft.com/office/drawing/2014/main" id="{63560CBC-36A0-4FAA-851A-7BCB246D0923}"/>
                  </a:ext>
                </a:extLst>
              </p:cNvPr>
              <p:cNvSpPr>
                <a:spLocks/>
              </p:cNvSpPr>
              <p:nvPr/>
            </p:nvSpPr>
            <p:spPr bwMode="auto">
              <a:xfrm>
                <a:off x="8115822" y="3375910"/>
                <a:ext cx="212335" cy="122094"/>
              </a:xfrm>
              <a:custGeom>
                <a:avLst/>
                <a:gdLst>
                  <a:gd name="T0" fmla="*/ 12 w 50"/>
                  <a:gd name="T1" fmla="*/ 6 h 28"/>
                  <a:gd name="T2" fmla="*/ 0 w 50"/>
                  <a:gd name="T3" fmla="*/ 28 h 28"/>
                  <a:gd name="T4" fmla="*/ 50 w 50"/>
                  <a:gd name="T5" fmla="*/ 28 h 28"/>
                  <a:gd name="T6" fmla="*/ 20 w 50"/>
                  <a:gd name="T7" fmla="*/ 0 h 28"/>
                  <a:gd name="T8" fmla="*/ 12 w 50"/>
                  <a:gd name="T9" fmla="*/ 1 h 28"/>
                  <a:gd name="T10" fmla="*/ 12 w 50"/>
                  <a:gd name="T11" fmla="*/ 6 h 28"/>
                </a:gdLst>
                <a:ahLst/>
                <a:cxnLst>
                  <a:cxn ang="0">
                    <a:pos x="T0" y="T1"/>
                  </a:cxn>
                  <a:cxn ang="0">
                    <a:pos x="T2" y="T3"/>
                  </a:cxn>
                  <a:cxn ang="0">
                    <a:pos x="T4" y="T5"/>
                  </a:cxn>
                  <a:cxn ang="0">
                    <a:pos x="T6" y="T7"/>
                  </a:cxn>
                  <a:cxn ang="0">
                    <a:pos x="T8" y="T9"/>
                  </a:cxn>
                  <a:cxn ang="0">
                    <a:pos x="T10" y="T11"/>
                  </a:cxn>
                </a:cxnLst>
                <a:rect l="0" t="0" r="r" b="b"/>
                <a:pathLst>
                  <a:path w="50" h="28">
                    <a:moveTo>
                      <a:pt x="12" y="6"/>
                    </a:moveTo>
                    <a:cubicBezTo>
                      <a:pt x="12" y="15"/>
                      <a:pt x="7" y="23"/>
                      <a:pt x="0" y="28"/>
                    </a:cubicBezTo>
                    <a:cubicBezTo>
                      <a:pt x="50" y="28"/>
                      <a:pt x="50" y="28"/>
                      <a:pt x="50" y="28"/>
                    </a:cubicBezTo>
                    <a:cubicBezTo>
                      <a:pt x="50" y="13"/>
                      <a:pt x="37" y="0"/>
                      <a:pt x="20" y="0"/>
                    </a:cubicBezTo>
                    <a:cubicBezTo>
                      <a:pt x="17" y="0"/>
                      <a:pt x="14" y="0"/>
                      <a:pt x="12" y="1"/>
                    </a:cubicBezTo>
                    <a:cubicBezTo>
                      <a:pt x="12" y="3"/>
                      <a:pt x="12" y="4"/>
                      <a:pt x="12" y="6"/>
                    </a:cubicBezTo>
                    <a:close/>
                  </a:path>
                </a:pathLst>
              </a:custGeom>
              <a:solidFill>
                <a:srgbClr val="28A8EA"/>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4" name="Oval 1046">
                <a:extLst>
                  <a:ext uri="{FF2B5EF4-FFF2-40B4-BE49-F238E27FC236}">
                    <a16:creationId xmlns:a16="http://schemas.microsoft.com/office/drawing/2014/main" id="{B19523E7-5549-40B4-B399-373631CDA9F1}"/>
                  </a:ext>
                </a:extLst>
              </p:cNvPr>
              <p:cNvSpPr>
                <a:spLocks noChangeArrowheads="1"/>
              </p:cNvSpPr>
              <p:nvPr/>
            </p:nvSpPr>
            <p:spPr bwMode="auto">
              <a:xfrm>
                <a:off x="7977805" y="3328137"/>
                <a:ext cx="153945" cy="148634"/>
              </a:xfrm>
              <a:prstGeom prst="ellipse">
                <a:avLst/>
              </a:pr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5" name="Freeform 1047">
                <a:extLst>
                  <a:ext uri="{FF2B5EF4-FFF2-40B4-BE49-F238E27FC236}">
                    <a16:creationId xmlns:a16="http://schemas.microsoft.com/office/drawing/2014/main" id="{A15FD852-4A2D-4D1A-BAE4-9F9014EB5FE6}"/>
                  </a:ext>
                </a:extLst>
              </p:cNvPr>
              <p:cNvSpPr>
                <a:spLocks/>
              </p:cNvSpPr>
              <p:nvPr/>
            </p:nvSpPr>
            <p:spPr bwMode="auto">
              <a:xfrm>
                <a:off x="7871642" y="3513928"/>
                <a:ext cx="371585" cy="185795"/>
              </a:xfrm>
              <a:custGeom>
                <a:avLst/>
                <a:gdLst>
                  <a:gd name="T0" fmla="*/ 44 w 88"/>
                  <a:gd name="T1" fmla="*/ 0 h 44"/>
                  <a:gd name="T2" fmla="*/ 0 w 88"/>
                  <a:gd name="T3" fmla="*/ 44 h 44"/>
                  <a:gd name="T4" fmla="*/ 88 w 88"/>
                  <a:gd name="T5" fmla="*/ 44 h 44"/>
                  <a:gd name="T6" fmla="*/ 44 w 88"/>
                  <a:gd name="T7" fmla="*/ 0 h 44"/>
                </a:gdLst>
                <a:ahLst/>
                <a:cxnLst>
                  <a:cxn ang="0">
                    <a:pos x="T0" y="T1"/>
                  </a:cxn>
                  <a:cxn ang="0">
                    <a:pos x="T2" y="T3"/>
                  </a:cxn>
                  <a:cxn ang="0">
                    <a:pos x="T4" y="T5"/>
                  </a:cxn>
                  <a:cxn ang="0">
                    <a:pos x="T6" y="T7"/>
                  </a:cxn>
                </a:cxnLst>
                <a:rect l="0" t="0" r="r" b="b"/>
                <a:pathLst>
                  <a:path w="88" h="44">
                    <a:moveTo>
                      <a:pt x="44" y="0"/>
                    </a:moveTo>
                    <a:cubicBezTo>
                      <a:pt x="20" y="0"/>
                      <a:pt x="0" y="20"/>
                      <a:pt x="0" y="44"/>
                    </a:cubicBezTo>
                    <a:cubicBezTo>
                      <a:pt x="88" y="44"/>
                      <a:pt x="88" y="44"/>
                      <a:pt x="88" y="44"/>
                    </a:cubicBezTo>
                    <a:cubicBezTo>
                      <a:pt x="88" y="20"/>
                      <a:pt x="68" y="0"/>
                      <a:pt x="44"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sp>
            <p:nvSpPr>
              <p:cNvPr id="196" name="Freeform 1090">
                <a:extLst>
                  <a:ext uri="{FF2B5EF4-FFF2-40B4-BE49-F238E27FC236}">
                    <a16:creationId xmlns:a16="http://schemas.microsoft.com/office/drawing/2014/main" id="{FBE19B09-3EAB-41C7-B50E-8C4A9BFC159C}"/>
                  </a:ext>
                </a:extLst>
              </p:cNvPr>
              <p:cNvSpPr>
                <a:spLocks/>
              </p:cNvSpPr>
              <p:nvPr/>
            </p:nvSpPr>
            <p:spPr bwMode="auto">
              <a:xfrm>
                <a:off x="7786718" y="3375916"/>
                <a:ext cx="207028" cy="122094"/>
              </a:xfrm>
              <a:custGeom>
                <a:avLst/>
                <a:gdLst>
                  <a:gd name="T0" fmla="*/ 38 w 50"/>
                  <a:gd name="T1" fmla="*/ 6 h 28"/>
                  <a:gd name="T2" fmla="*/ 38 w 50"/>
                  <a:gd name="T3" fmla="*/ 1 h 28"/>
                  <a:gd name="T4" fmla="*/ 30 w 50"/>
                  <a:gd name="T5" fmla="*/ 0 h 28"/>
                  <a:gd name="T6" fmla="*/ 0 w 50"/>
                  <a:gd name="T7" fmla="*/ 28 h 28"/>
                  <a:gd name="T8" fmla="*/ 50 w 50"/>
                  <a:gd name="T9" fmla="*/ 28 h 28"/>
                  <a:gd name="T10" fmla="*/ 38 w 50"/>
                  <a:gd name="T11" fmla="*/ 6 h 28"/>
                </a:gdLst>
                <a:ahLst/>
                <a:cxnLst>
                  <a:cxn ang="0">
                    <a:pos x="T0" y="T1"/>
                  </a:cxn>
                  <a:cxn ang="0">
                    <a:pos x="T2" y="T3"/>
                  </a:cxn>
                  <a:cxn ang="0">
                    <a:pos x="T4" y="T5"/>
                  </a:cxn>
                  <a:cxn ang="0">
                    <a:pos x="T6" y="T7"/>
                  </a:cxn>
                  <a:cxn ang="0">
                    <a:pos x="T8" y="T9"/>
                  </a:cxn>
                  <a:cxn ang="0">
                    <a:pos x="T10" y="T11"/>
                  </a:cxn>
                </a:cxnLst>
                <a:rect l="0" t="0" r="r" b="b"/>
                <a:pathLst>
                  <a:path w="50" h="28">
                    <a:moveTo>
                      <a:pt x="38" y="6"/>
                    </a:moveTo>
                    <a:cubicBezTo>
                      <a:pt x="38" y="4"/>
                      <a:pt x="38" y="3"/>
                      <a:pt x="38" y="1"/>
                    </a:cubicBezTo>
                    <a:cubicBezTo>
                      <a:pt x="36" y="0"/>
                      <a:pt x="33" y="0"/>
                      <a:pt x="30" y="0"/>
                    </a:cubicBezTo>
                    <a:cubicBezTo>
                      <a:pt x="13" y="0"/>
                      <a:pt x="0" y="13"/>
                      <a:pt x="0" y="28"/>
                    </a:cubicBezTo>
                    <a:cubicBezTo>
                      <a:pt x="50" y="28"/>
                      <a:pt x="50" y="28"/>
                      <a:pt x="50" y="28"/>
                    </a:cubicBezTo>
                    <a:cubicBezTo>
                      <a:pt x="43" y="23"/>
                      <a:pt x="38" y="15"/>
                      <a:pt x="38" y="6"/>
                    </a:cubicBezTo>
                    <a:close/>
                  </a:path>
                </a:pathLst>
              </a:custGeom>
              <a:solidFill>
                <a:schemeClr val="accent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07571" tIns="53785" rIns="107571" bIns="53785" numCol="1" anchor="t" anchorCtr="0" compatLnSpc="1">
                <a:prstTxWarp prst="textNoShape">
                  <a:avLst/>
                </a:prstTxWarp>
              </a:bodyPr>
              <a:lstStyle/>
              <a:p>
                <a:pPr defTabSz="914367">
                  <a:defRPr/>
                </a:pPr>
                <a:endParaRPr lang="en-US" sz="1765">
                  <a:solidFill>
                    <a:srgbClr val="3C3C41"/>
                  </a:solidFill>
                  <a:latin typeface="Segoe UI"/>
                </a:endParaRPr>
              </a:p>
            </p:txBody>
          </p:sp>
        </p:grpSp>
        <p:grpSp>
          <p:nvGrpSpPr>
            <p:cNvPr id="197" name="Graphic 9">
              <a:extLst>
                <a:ext uri="{FF2B5EF4-FFF2-40B4-BE49-F238E27FC236}">
                  <a16:creationId xmlns:a16="http://schemas.microsoft.com/office/drawing/2014/main" id="{AADC5ECE-A73A-438E-BB96-9B6995668FB2}"/>
                </a:ext>
              </a:extLst>
            </p:cNvPr>
            <p:cNvGrpSpPr/>
            <p:nvPr/>
          </p:nvGrpSpPr>
          <p:grpSpPr>
            <a:xfrm>
              <a:off x="9254020" y="4814670"/>
              <a:ext cx="787534" cy="416055"/>
              <a:chOff x="9395321" y="5122025"/>
              <a:chExt cx="897387" cy="474091"/>
            </a:xfrm>
          </p:grpSpPr>
          <p:sp>
            <p:nvSpPr>
              <p:cNvPr id="198" name="Freeform: Shape 197">
                <a:extLst>
                  <a:ext uri="{FF2B5EF4-FFF2-40B4-BE49-F238E27FC236}">
                    <a16:creationId xmlns:a16="http://schemas.microsoft.com/office/drawing/2014/main" id="{33F7483B-68F9-4CFE-8751-D6161C226BA3}"/>
                  </a:ext>
                </a:extLst>
              </p:cNvPr>
              <p:cNvSpPr/>
              <p:nvPr/>
            </p:nvSpPr>
            <p:spPr>
              <a:xfrm>
                <a:off x="10120003" y="5188059"/>
                <a:ext cx="169318" cy="287841"/>
              </a:xfrm>
              <a:custGeom>
                <a:avLst/>
                <a:gdLst>
                  <a:gd name="connsiteX0" fmla="*/ 106671 w 169318"/>
                  <a:gd name="connsiteY0" fmla="*/ 272602 h 287840"/>
                  <a:gd name="connsiteX1" fmla="*/ 106671 w 169318"/>
                  <a:gd name="connsiteY1" fmla="*/ 272602 h 287840"/>
                  <a:gd name="connsiteX2" fmla="*/ 64341 w 169318"/>
                  <a:gd name="connsiteY2" fmla="*/ 272602 h 287840"/>
                  <a:gd name="connsiteX3" fmla="*/ 64341 w 169318"/>
                  <a:gd name="connsiteY3" fmla="*/ 252284 h 287840"/>
                  <a:gd name="connsiteX4" fmla="*/ 106671 w 169318"/>
                  <a:gd name="connsiteY4" fmla="*/ 252284 h 287840"/>
                  <a:gd name="connsiteX5" fmla="*/ 106671 w 169318"/>
                  <a:gd name="connsiteY5" fmla="*/ 272602 h 287840"/>
                  <a:gd name="connsiteX6" fmla="*/ 106671 w 169318"/>
                  <a:gd name="connsiteY6" fmla="*/ 272602 h 287840"/>
                  <a:gd name="connsiteX7" fmla="*/ 106671 w 169318"/>
                  <a:gd name="connsiteY7" fmla="*/ 272602 h 287840"/>
                  <a:gd name="connsiteX8" fmla="*/ 160852 w 169318"/>
                  <a:gd name="connsiteY8" fmla="*/ 0 h 287840"/>
                  <a:gd name="connsiteX9" fmla="*/ 160852 w 169318"/>
                  <a:gd name="connsiteY9" fmla="*/ 0 h 287840"/>
                  <a:gd name="connsiteX10" fmla="*/ 11852 w 169318"/>
                  <a:gd name="connsiteY10" fmla="*/ 0 h 287840"/>
                  <a:gd name="connsiteX11" fmla="*/ 0 w 169318"/>
                  <a:gd name="connsiteY11" fmla="*/ 10159 h 287840"/>
                  <a:gd name="connsiteX12" fmla="*/ 0 w 169318"/>
                  <a:gd name="connsiteY12" fmla="*/ 284455 h 287840"/>
                  <a:gd name="connsiteX13" fmla="*/ 11852 w 169318"/>
                  <a:gd name="connsiteY13" fmla="*/ 294614 h 287840"/>
                  <a:gd name="connsiteX14" fmla="*/ 160852 w 169318"/>
                  <a:gd name="connsiteY14" fmla="*/ 294614 h 287840"/>
                  <a:gd name="connsiteX15" fmla="*/ 171012 w 169318"/>
                  <a:gd name="connsiteY15" fmla="*/ 284455 h 287840"/>
                  <a:gd name="connsiteX16" fmla="*/ 171012 w 169318"/>
                  <a:gd name="connsiteY16" fmla="*/ 10159 h 287840"/>
                  <a:gd name="connsiteX17" fmla="*/ 160852 w 169318"/>
                  <a:gd name="connsiteY17" fmla="*/ 0 h 287840"/>
                  <a:gd name="connsiteX18" fmla="*/ 160852 w 169318"/>
                  <a:gd name="connsiteY18" fmla="*/ 0 h 287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69318" h="287840">
                    <a:moveTo>
                      <a:pt x="106671" y="272602"/>
                    </a:moveTo>
                    <a:lnTo>
                      <a:pt x="106671" y="272602"/>
                    </a:lnTo>
                    <a:lnTo>
                      <a:pt x="64341" y="272602"/>
                    </a:lnTo>
                    <a:lnTo>
                      <a:pt x="64341" y="252284"/>
                    </a:lnTo>
                    <a:lnTo>
                      <a:pt x="106671" y="252284"/>
                    </a:lnTo>
                    <a:lnTo>
                      <a:pt x="106671" y="272602"/>
                    </a:lnTo>
                    <a:lnTo>
                      <a:pt x="106671" y="272602"/>
                    </a:lnTo>
                    <a:lnTo>
                      <a:pt x="106671" y="272602"/>
                    </a:lnTo>
                    <a:close/>
                    <a:moveTo>
                      <a:pt x="160852" y="0"/>
                    </a:moveTo>
                    <a:lnTo>
                      <a:pt x="160852" y="0"/>
                    </a:lnTo>
                    <a:lnTo>
                      <a:pt x="11852" y="0"/>
                    </a:lnTo>
                    <a:cubicBezTo>
                      <a:pt x="6773" y="0"/>
                      <a:pt x="0" y="5080"/>
                      <a:pt x="0" y="10159"/>
                    </a:cubicBezTo>
                    <a:lnTo>
                      <a:pt x="0" y="284455"/>
                    </a:lnTo>
                    <a:cubicBezTo>
                      <a:pt x="0" y="289534"/>
                      <a:pt x="5080" y="294614"/>
                      <a:pt x="11852" y="294614"/>
                    </a:cubicBezTo>
                    <a:lnTo>
                      <a:pt x="160852" y="294614"/>
                    </a:lnTo>
                    <a:cubicBezTo>
                      <a:pt x="165932" y="294614"/>
                      <a:pt x="171012" y="289534"/>
                      <a:pt x="171012" y="284455"/>
                    </a:cubicBezTo>
                    <a:lnTo>
                      <a:pt x="171012" y="10159"/>
                    </a:lnTo>
                    <a:cubicBezTo>
                      <a:pt x="171012" y="3386"/>
                      <a:pt x="165932" y="0"/>
                      <a:pt x="160852" y="0"/>
                    </a:cubicBezTo>
                    <a:lnTo>
                      <a:pt x="160852" y="0"/>
                    </a:lnTo>
                    <a:close/>
                  </a:path>
                </a:pathLst>
              </a:custGeom>
              <a:solidFill>
                <a:schemeClr val="accent5"/>
              </a:solidFill>
              <a:ln w="16893" cap="flat">
                <a:noFill/>
                <a:prstDash val="solid"/>
                <a:miter/>
              </a:ln>
            </p:spPr>
            <p:txBody>
              <a:bodyPr rtlCol="0" anchor="ctr"/>
              <a:lstStyle/>
              <a:p>
                <a:pPr defTabSz="914367">
                  <a:defRPr/>
                </a:pPr>
                <a:endParaRPr lang="en-US" sz="1765">
                  <a:solidFill>
                    <a:srgbClr val="000000"/>
                  </a:solidFill>
                  <a:latin typeface="Segoe UI"/>
                </a:endParaRPr>
              </a:p>
            </p:txBody>
          </p:sp>
          <p:sp>
            <p:nvSpPr>
              <p:cNvPr id="199" name="Freeform: Shape 198">
                <a:extLst>
                  <a:ext uri="{FF2B5EF4-FFF2-40B4-BE49-F238E27FC236}">
                    <a16:creationId xmlns:a16="http://schemas.microsoft.com/office/drawing/2014/main" id="{7ECEB96D-8EA2-4A5D-BC88-9D26DC42444D}"/>
                  </a:ext>
                </a:extLst>
              </p:cNvPr>
              <p:cNvSpPr/>
              <p:nvPr/>
            </p:nvSpPr>
            <p:spPr>
              <a:xfrm>
                <a:off x="9395321" y="5122025"/>
                <a:ext cx="609546" cy="474091"/>
              </a:xfrm>
              <a:custGeom>
                <a:avLst/>
                <a:gdLst>
                  <a:gd name="connsiteX0" fmla="*/ 382659 w 609545"/>
                  <a:gd name="connsiteY0" fmla="*/ 436841 h 474091"/>
                  <a:gd name="connsiteX1" fmla="*/ 328478 w 609545"/>
                  <a:gd name="connsiteY1" fmla="*/ 436841 h 474091"/>
                  <a:gd name="connsiteX2" fmla="*/ 328478 w 609545"/>
                  <a:gd name="connsiteY2" fmla="*/ 382659 h 474091"/>
                  <a:gd name="connsiteX3" fmla="*/ 382659 w 609545"/>
                  <a:gd name="connsiteY3" fmla="*/ 382659 h 474091"/>
                  <a:gd name="connsiteX4" fmla="*/ 382659 w 609545"/>
                  <a:gd name="connsiteY4" fmla="*/ 184557 h 474091"/>
                  <a:gd name="connsiteX5" fmla="*/ 423296 w 609545"/>
                  <a:gd name="connsiteY5" fmla="*/ 142227 h 474091"/>
                  <a:gd name="connsiteX6" fmla="*/ 614625 w 609545"/>
                  <a:gd name="connsiteY6" fmla="*/ 142227 h 474091"/>
                  <a:gd name="connsiteX7" fmla="*/ 614625 w 609545"/>
                  <a:gd name="connsiteY7" fmla="*/ 16932 h 474091"/>
                  <a:gd name="connsiteX8" fmla="*/ 596000 w 609545"/>
                  <a:gd name="connsiteY8" fmla="*/ 0 h 474091"/>
                  <a:gd name="connsiteX9" fmla="*/ 16932 w 609545"/>
                  <a:gd name="connsiteY9" fmla="*/ 0 h 474091"/>
                  <a:gd name="connsiteX10" fmla="*/ 0 w 609545"/>
                  <a:gd name="connsiteY10" fmla="*/ 16932 h 474091"/>
                  <a:gd name="connsiteX11" fmla="*/ 0 w 609545"/>
                  <a:gd name="connsiteY11" fmla="*/ 364034 h 474091"/>
                  <a:gd name="connsiteX12" fmla="*/ 16932 w 609545"/>
                  <a:gd name="connsiteY12" fmla="*/ 382659 h 474091"/>
                  <a:gd name="connsiteX13" fmla="*/ 281068 w 609545"/>
                  <a:gd name="connsiteY13" fmla="*/ 382659 h 474091"/>
                  <a:gd name="connsiteX14" fmla="*/ 281068 w 609545"/>
                  <a:gd name="connsiteY14" fmla="*/ 436841 h 474091"/>
                  <a:gd name="connsiteX15" fmla="*/ 187943 w 609545"/>
                  <a:gd name="connsiteY15" fmla="*/ 436841 h 474091"/>
                  <a:gd name="connsiteX16" fmla="*/ 187943 w 609545"/>
                  <a:gd name="connsiteY16" fmla="*/ 474091 h 474091"/>
                  <a:gd name="connsiteX17" fmla="*/ 386046 w 609545"/>
                  <a:gd name="connsiteY17" fmla="*/ 474091 h 474091"/>
                  <a:gd name="connsiteX18" fmla="*/ 384353 w 609545"/>
                  <a:gd name="connsiteY18" fmla="*/ 460546 h 474091"/>
                  <a:gd name="connsiteX19" fmla="*/ 384353 w 609545"/>
                  <a:gd name="connsiteY19" fmla="*/ 436841 h 4740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609545" h="474091">
                    <a:moveTo>
                      <a:pt x="382659" y="436841"/>
                    </a:moveTo>
                    <a:lnTo>
                      <a:pt x="328478" y="436841"/>
                    </a:lnTo>
                    <a:lnTo>
                      <a:pt x="328478" y="382659"/>
                    </a:lnTo>
                    <a:lnTo>
                      <a:pt x="382659" y="382659"/>
                    </a:lnTo>
                    <a:lnTo>
                      <a:pt x="382659" y="184557"/>
                    </a:lnTo>
                    <a:cubicBezTo>
                      <a:pt x="382659" y="160852"/>
                      <a:pt x="401284" y="142227"/>
                      <a:pt x="423296" y="142227"/>
                    </a:cubicBezTo>
                    <a:lnTo>
                      <a:pt x="614625" y="142227"/>
                    </a:lnTo>
                    <a:lnTo>
                      <a:pt x="614625" y="16932"/>
                    </a:lnTo>
                    <a:cubicBezTo>
                      <a:pt x="614625" y="6773"/>
                      <a:pt x="606160" y="0"/>
                      <a:pt x="596000" y="0"/>
                    </a:cubicBezTo>
                    <a:lnTo>
                      <a:pt x="16932" y="0"/>
                    </a:lnTo>
                    <a:cubicBezTo>
                      <a:pt x="6773" y="0"/>
                      <a:pt x="0" y="6773"/>
                      <a:pt x="0" y="16932"/>
                    </a:cubicBezTo>
                    <a:lnTo>
                      <a:pt x="0" y="364034"/>
                    </a:lnTo>
                    <a:cubicBezTo>
                      <a:pt x="0" y="374193"/>
                      <a:pt x="6773" y="382659"/>
                      <a:pt x="16932" y="382659"/>
                    </a:cubicBezTo>
                    <a:lnTo>
                      <a:pt x="281068" y="382659"/>
                    </a:lnTo>
                    <a:lnTo>
                      <a:pt x="281068" y="436841"/>
                    </a:lnTo>
                    <a:lnTo>
                      <a:pt x="187943" y="436841"/>
                    </a:lnTo>
                    <a:lnTo>
                      <a:pt x="187943" y="474091"/>
                    </a:lnTo>
                    <a:lnTo>
                      <a:pt x="386046" y="474091"/>
                    </a:lnTo>
                    <a:cubicBezTo>
                      <a:pt x="384353" y="469011"/>
                      <a:pt x="384353" y="465625"/>
                      <a:pt x="384353" y="460546"/>
                    </a:cubicBezTo>
                    <a:lnTo>
                      <a:pt x="384353" y="436841"/>
                    </a:lnTo>
                    <a:close/>
                  </a:path>
                </a:pathLst>
              </a:custGeom>
              <a:solidFill>
                <a:schemeClr val="tx2"/>
              </a:solidFill>
              <a:ln w="16893" cap="flat">
                <a:noFill/>
                <a:prstDash val="solid"/>
                <a:miter/>
              </a:ln>
            </p:spPr>
            <p:txBody>
              <a:bodyPr rtlCol="0" anchor="ctr"/>
              <a:lstStyle/>
              <a:p>
                <a:pPr defTabSz="914367">
                  <a:defRPr/>
                </a:pPr>
                <a:endParaRPr lang="en-US" sz="1765">
                  <a:solidFill>
                    <a:srgbClr val="000000"/>
                  </a:solidFill>
                  <a:latin typeface="Segoe UI"/>
                </a:endParaRPr>
              </a:p>
            </p:txBody>
          </p:sp>
          <p:sp>
            <p:nvSpPr>
              <p:cNvPr id="200" name="Freeform: Shape 199">
                <a:extLst>
                  <a:ext uri="{FF2B5EF4-FFF2-40B4-BE49-F238E27FC236}">
                    <a16:creationId xmlns:a16="http://schemas.microsoft.com/office/drawing/2014/main" id="{7311AABE-DC67-400E-97E9-5940E3B7A4A2}"/>
                  </a:ext>
                </a:extLst>
              </p:cNvPr>
              <p:cNvSpPr/>
              <p:nvPr/>
            </p:nvSpPr>
            <p:spPr>
              <a:xfrm>
                <a:off x="9805071" y="5293036"/>
                <a:ext cx="406364" cy="304773"/>
              </a:xfrm>
              <a:custGeom>
                <a:avLst/>
                <a:gdLst>
                  <a:gd name="connsiteX0" fmla="*/ 13545 w 406363"/>
                  <a:gd name="connsiteY0" fmla="*/ 0 h 304772"/>
                  <a:gd name="connsiteX1" fmla="*/ 0 w 406363"/>
                  <a:gd name="connsiteY1" fmla="*/ 15239 h 304772"/>
                  <a:gd name="connsiteX2" fmla="*/ 0 w 406363"/>
                  <a:gd name="connsiteY2" fmla="*/ 291227 h 304772"/>
                  <a:gd name="connsiteX3" fmla="*/ 13545 w 406363"/>
                  <a:gd name="connsiteY3" fmla="*/ 304773 h 304772"/>
                  <a:gd name="connsiteX4" fmla="*/ 404671 w 406363"/>
                  <a:gd name="connsiteY4" fmla="*/ 304773 h 304772"/>
                  <a:gd name="connsiteX5" fmla="*/ 419909 w 406363"/>
                  <a:gd name="connsiteY5" fmla="*/ 291227 h 304772"/>
                  <a:gd name="connsiteX6" fmla="*/ 419909 w 406363"/>
                  <a:gd name="connsiteY6" fmla="*/ 216727 h 304772"/>
                  <a:gd name="connsiteX7" fmla="*/ 325091 w 406363"/>
                  <a:gd name="connsiteY7" fmla="*/ 216727 h 304772"/>
                  <a:gd name="connsiteX8" fmla="*/ 284455 w 406363"/>
                  <a:gd name="connsiteY8" fmla="*/ 176091 h 304772"/>
                  <a:gd name="connsiteX9" fmla="*/ 284455 w 406363"/>
                  <a:gd name="connsiteY9" fmla="*/ 0 h 304772"/>
                  <a:gd name="connsiteX10" fmla="*/ 13545 w 406363"/>
                  <a:gd name="connsiteY10" fmla="*/ 0 h 304772"/>
                  <a:gd name="connsiteX11" fmla="*/ 238739 w 406363"/>
                  <a:gd name="connsiteY11" fmla="*/ 274296 h 304772"/>
                  <a:gd name="connsiteX12" fmla="*/ 177784 w 406363"/>
                  <a:gd name="connsiteY12" fmla="*/ 274296 h 304772"/>
                  <a:gd name="connsiteX13" fmla="*/ 177784 w 406363"/>
                  <a:gd name="connsiteY13" fmla="*/ 243818 h 304772"/>
                  <a:gd name="connsiteX14" fmla="*/ 238739 w 406363"/>
                  <a:gd name="connsiteY14" fmla="*/ 243818 h 304772"/>
                  <a:gd name="connsiteX15" fmla="*/ 238739 w 406363"/>
                  <a:gd name="connsiteY15" fmla="*/ 274296 h 3047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06363" h="304772">
                    <a:moveTo>
                      <a:pt x="13545" y="0"/>
                    </a:moveTo>
                    <a:cubicBezTo>
                      <a:pt x="5080" y="0"/>
                      <a:pt x="0" y="6773"/>
                      <a:pt x="0" y="15239"/>
                    </a:cubicBezTo>
                    <a:lnTo>
                      <a:pt x="0" y="291227"/>
                    </a:lnTo>
                    <a:cubicBezTo>
                      <a:pt x="0" y="299693"/>
                      <a:pt x="5080" y="304773"/>
                      <a:pt x="13545" y="304773"/>
                    </a:cubicBezTo>
                    <a:lnTo>
                      <a:pt x="404671" y="304773"/>
                    </a:lnTo>
                    <a:cubicBezTo>
                      <a:pt x="413137" y="304773"/>
                      <a:pt x="419909" y="299693"/>
                      <a:pt x="419909" y="291227"/>
                    </a:cubicBezTo>
                    <a:lnTo>
                      <a:pt x="419909" y="216727"/>
                    </a:lnTo>
                    <a:lnTo>
                      <a:pt x="325091" y="216727"/>
                    </a:lnTo>
                    <a:cubicBezTo>
                      <a:pt x="303080" y="216727"/>
                      <a:pt x="284455" y="198102"/>
                      <a:pt x="284455" y="176091"/>
                    </a:cubicBezTo>
                    <a:lnTo>
                      <a:pt x="284455" y="0"/>
                    </a:lnTo>
                    <a:lnTo>
                      <a:pt x="13545" y="0"/>
                    </a:lnTo>
                    <a:close/>
                    <a:moveTo>
                      <a:pt x="238739" y="274296"/>
                    </a:moveTo>
                    <a:lnTo>
                      <a:pt x="177784" y="274296"/>
                    </a:lnTo>
                    <a:lnTo>
                      <a:pt x="177784" y="243818"/>
                    </a:lnTo>
                    <a:lnTo>
                      <a:pt x="238739" y="243818"/>
                    </a:lnTo>
                    <a:lnTo>
                      <a:pt x="238739" y="274296"/>
                    </a:lnTo>
                    <a:close/>
                  </a:path>
                </a:pathLst>
              </a:custGeom>
              <a:solidFill>
                <a:srgbClr val="28A8EA"/>
              </a:solidFill>
              <a:ln w="16893" cap="flat">
                <a:noFill/>
                <a:prstDash val="solid"/>
                <a:miter/>
              </a:ln>
            </p:spPr>
            <p:txBody>
              <a:bodyPr rtlCol="0" anchor="ctr"/>
              <a:lstStyle/>
              <a:p>
                <a:pPr defTabSz="914367">
                  <a:defRPr/>
                </a:pPr>
                <a:endParaRPr lang="en-US" sz="1765">
                  <a:solidFill>
                    <a:srgbClr val="000000"/>
                  </a:solidFill>
                  <a:latin typeface="Segoe UI"/>
                </a:endParaRPr>
              </a:p>
            </p:txBody>
          </p:sp>
        </p:grpSp>
        <p:sp>
          <p:nvSpPr>
            <p:cNvPr id="201" name="Freeform 17">
              <a:extLst>
                <a:ext uri="{FF2B5EF4-FFF2-40B4-BE49-F238E27FC236}">
                  <a16:creationId xmlns:a16="http://schemas.microsoft.com/office/drawing/2014/main" id="{7AF849E1-0AA6-47FF-BA46-AB06D939D3DC}"/>
                </a:ext>
                <a:ext uri="{C183D7F6-B498-43B3-948B-1728B52AA6E4}">
                  <adec:decorative xmlns:adec="http://schemas.microsoft.com/office/drawing/2017/decorative" val="1"/>
                </a:ext>
              </a:extLst>
            </p:cNvPr>
            <p:cNvSpPr>
              <a:spLocks/>
            </p:cNvSpPr>
            <p:nvPr/>
          </p:nvSpPr>
          <p:spPr bwMode="auto">
            <a:xfrm flipH="1">
              <a:off x="7161077" y="2599024"/>
              <a:ext cx="1833598" cy="1832458"/>
            </a:xfrm>
            <a:custGeom>
              <a:avLst/>
              <a:gdLst>
                <a:gd name="T0" fmla="*/ 1993 w 1993"/>
                <a:gd name="T1" fmla="*/ 996 h 1993"/>
                <a:gd name="T2" fmla="*/ 1993 w 1993"/>
                <a:gd name="T3" fmla="*/ 996 h 1993"/>
                <a:gd name="T4" fmla="*/ 997 w 1993"/>
                <a:gd name="T5" fmla="*/ 1993 h 1993"/>
                <a:gd name="T6" fmla="*/ 0 w 1993"/>
                <a:gd name="T7" fmla="*/ 996 h 1993"/>
                <a:gd name="T8" fmla="*/ 997 w 1993"/>
                <a:gd name="T9" fmla="*/ 0 h 1993"/>
                <a:gd name="T10" fmla="*/ 1993 w 1993"/>
                <a:gd name="T11" fmla="*/ 996 h 1993"/>
                <a:gd name="T12" fmla="*/ 1993 w 1993"/>
                <a:gd name="T13" fmla="*/ 996 h 1993"/>
              </a:gdLst>
              <a:ahLst/>
              <a:cxnLst>
                <a:cxn ang="0">
                  <a:pos x="T0" y="T1"/>
                </a:cxn>
                <a:cxn ang="0">
                  <a:pos x="T2" y="T3"/>
                </a:cxn>
                <a:cxn ang="0">
                  <a:pos x="T4" y="T5"/>
                </a:cxn>
                <a:cxn ang="0">
                  <a:pos x="T6" y="T7"/>
                </a:cxn>
                <a:cxn ang="0">
                  <a:pos x="T8" y="T9"/>
                </a:cxn>
                <a:cxn ang="0">
                  <a:pos x="T10" y="T11"/>
                </a:cxn>
                <a:cxn ang="0">
                  <a:pos x="T12" y="T13"/>
                </a:cxn>
              </a:cxnLst>
              <a:rect l="0" t="0" r="r" b="b"/>
              <a:pathLst>
                <a:path w="1993" h="1993">
                  <a:moveTo>
                    <a:pt x="1993" y="996"/>
                  </a:moveTo>
                  <a:lnTo>
                    <a:pt x="1993" y="996"/>
                  </a:lnTo>
                  <a:cubicBezTo>
                    <a:pt x="1993" y="1547"/>
                    <a:pt x="1547" y="1993"/>
                    <a:pt x="997" y="1993"/>
                  </a:cubicBezTo>
                  <a:cubicBezTo>
                    <a:pt x="446" y="1993"/>
                    <a:pt x="0" y="1547"/>
                    <a:pt x="0" y="996"/>
                  </a:cubicBezTo>
                  <a:cubicBezTo>
                    <a:pt x="0" y="446"/>
                    <a:pt x="446" y="0"/>
                    <a:pt x="997" y="0"/>
                  </a:cubicBezTo>
                  <a:cubicBezTo>
                    <a:pt x="1547" y="0"/>
                    <a:pt x="1993" y="446"/>
                    <a:pt x="1993" y="996"/>
                  </a:cubicBezTo>
                  <a:lnTo>
                    <a:pt x="1993" y="996"/>
                  </a:lnTo>
                  <a:close/>
                </a:path>
              </a:pathLst>
            </a:custGeom>
            <a:noFill/>
            <a:ln w="9525"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nvGrpSpPr>
            <p:cNvPr id="202" name="Group 201">
              <a:extLst>
                <a:ext uri="{FF2B5EF4-FFF2-40B4-BE49-F238E27FC236}">
                  <a16:creationId xmlns:a16="http://schemas.microsoft.com/office/drawing/2014/main" id="{C70D8E54-376F-4473-BC1B-393CE3C6FD06}"/>
                </a:ext>
              </a:extLst>
            </p:cNvPr>
            <p:cNvGrpSpPr/>
            <p:nvPr/>
          </p:nvGrpSpPr>
          <p:grpSpPr>
            <a:xfrm>
              <a:off x="6827159" y="2274809"/>
              <a:ext cx="2473238" cy="2484213"/>
              <a:chOff x="6815410" y="2168318"/>
              <a:chExt cx="2522832" cy="2534027"/>
            </a:xfrm>
          </p:grpSpPr>
          <p:sp>
            <p:nvSpPr>
              <p:cNvPr id="203" name="Freeform 8">
                <a:extLst>
                  <a:ext uri="{FF2B5EF4-FFF2-40B4-BE49-F238E27FC236}">
                    <a16:creationId xmlns:a16="http://schemas.microsoft.com/office/drawing/2014/main" id="{89096B92-77EA-4552-BC0B-E4A15792BC13}"/>
                  </a:ext>
                  <a:ext uri="{C183D7F6-B498-43B3-948B-1728B52AA6E4}">
                    <adec:decorative xmlns:adec="http://schemas.microsoft.com/office/drawing/2017/decorative" val="1"/>
                  </a:ext>
                </a:extLst>
              </p:cNvPr>
              <p:cNvSpPr>
                <a:spLocks/>
              </p:cNvSpPr>
              <p:nvPr/>
            </p:nvSpPr>
            <p:spPr bwMode="auto">
              <a:xfrm rot="412974" flipH="1">
                <a:off x="8193992" y="2192586"/>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4" name="Freeform 8">
                <a:extLst>
                  <a:ext uri="{FF2B5EF4-FFF2-40B4-BE49-F238E27FC236}">
                    <a16:creationId xmlns:a16="http://schemas.microsoft.com/office/drawing/2014/main" id="{1E85A15D-B54F-4CE5-83BA-2028F074CA51}"/>
                  </a:ext>
                  <a:ext uri="{C183D7F6-B498-43B3-948B-1728B52AA6E4}">
                    <adec:decorative xmlns:adec="http://schemas.microsoft.com/office/drawing/2017/decorative" val="1"/>
                  </a:ext>
                </a:extLst>
              </p:cNvPr>
              <p:cNvSpPr>
                <a:spLocks/>
              </p:cNvSpPr>
              <p:nvPr/>
            </p:nvSpPr>
            <p:spPr bwMode="auto">
              <a:xfrm rot="16612974" flipH="1">
                <a:off x="6502935" y="2572733"/>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5" name="Freeform 8">
                <a:extLst>
                  <a:ext uri="{FF2B5EF4-FFF2-40B4-BE49-F238E27FC236}">
                    <a16:creationId xmlns:a16="http://schemas.microsoft.com/office/drawing/2014/main" id="{A42C94AD-2956-4B15-AA47-4D58FA9AFF4D}"/>
                  </a:ext>
                  <a:ext uri="{C183D7F6-B498-43B3-948B-1728B52AA6E4}">
                    <adec:decorative xmlns:adec="http://schemas.microsoft.com/office/drawing/2017/decorative" val="1"/>
                  </a:ext>
                </a:extLst>
              </p:cNvPr>
              <p:cNvSpPr>
                <a:spLocks/>
              </p:cNvSpPr>
              <p:nvPr/>
            </p:nvSpPr>
            <p:spPr bwMode="auto">
              <a:xfrm rot="11212974" flipH="1">
                <a:off x="6867860" y="4283822"/>
                <a:ext cx="1082371" cy="380777"/>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6" name="Freeform 8">
                <a:extLst>
                  <a:ext uri="{FF2B5EF4-FFF2-40B4-BE49-F238E27FC236}">
                    <a16:creationId xmlns:a16="http://schemas.microsoft.com/office/drawing/2014/main" id="{7A88C765-D98B-4B38-AFF8-BE40A5FD0872}"/>
                  </a:ext>
                  <a:ext uri="{C183D7F6-B498-43B3-948B-1728B52AA6E4}">
                    <adec:decorative xmlns:adec="http://schemas.microsoft.com/office/drawing/2017/decorative" val="1"/>
                  </a:ext>
                </a:extLst>
              </p:cNvPr>
              <p:cNvSpPr>
                <a:spLocks/>
              </p:cNvSpPr>
              <p:nvPr/>
            </p:nvSpPr>
            <p:spPr bwMode="auto">
              <a:xfrm rot="5812974" flipH="1">
                <a:off x="8595069" y="3926918"/>
                <a:ext cx="1082107" cy="38068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7" name="Freeform 17">
                <a:extLst>
                  <a:ext uri="{FF2B5EF4-FFF2-40B4-BE49-F238E27FC236}">
                    <a16:creationId xmlns:a16="http://schemas.microsoft.com/office/drawing/2014/main" id="{ACD229CD-B444-49F1-AAB9-08A8532FC450}"/>
                  </a:ext>
                  <a:ext uri="{C183D7F6-B498-43B3-948B-1728B52AA6E4}">
                    <adec:decorative xmlns:adec="http://schemas.microsoft.com/office/drawing/2017/decorative" val="1"/>
                  </a:ext>
                </a:extLst>
              </p:cNvPr>
              <p:cNvSpPr>
                <a:spLocks/>
              </p:cNvSpPr>
              <p:nvPr/>
            </p:nvSpPr>
            <p:spPr bwMode="auto">
              <a:xfrm flipH="1">
                <a:off x="7156027" y="2495643"/>
                <a:ext cx="1870364" cy="1872594"/>
              </a:xfrm>
              <a:custGeom>
                <a:avLst/>
                <a:gdLst>
                  <a:gd name="T0" fmla="*/ 1993 w 1993"/>
                  <a:gd name="T1" fmla="*/ 996 h 1993"/>
                  <a:gd name="T2" fmla="*/ 1993 w 1993"/>
                  <a:gd name="T3" fmla="*/ 996 h 1993"/>
                  <a:gd name="T4" fmla="*/ 997 w 1993"/>
                  <a:gd name="T5" fmla="*/ 1993 h 1993"/>
                  <a:gd name="T6" fmla="*/ 0 w 1993"/>
                  <a:gd name="T7" fmla="*/ 996 h 1993"/>
                  <a:gd name="T8" fmla="*/ 997 w 1993"/>
                  <a:gd name="T9" fmla="*/ 0 h 1993"/>
                  <a:gd name="T10" fmla="*/ 1993 w 1993"/>
                  <a:gd name="T11" fmla="*/ 996 h 1993"/>
                  <a:gd name="T12" fmla="*/ 1993 w 1993"/>
                  <a:gd name="T13" fmla="*/ 996 h 1993"/>
                </a:gdLst>
                <a:ahLst/>
                <a:cxnLst>
                  <a:cxn ang="0">
                    <a:pos x="T0" y="T1"/>
                  </a:cxn>
                  <a:cxn ang="0">
                    <a:pos x="T2" y="T3"/>
                  </a:cxn>
                  <a:cxn ang="0">
                    <a:pos x="T4" y="T5"/>
                  </a:cxn>
                  <a:cxn ang="0">
                    <a:pos x="T6" y="T7"/>
                  </a:cxn>
                  <a:cxn ang="0">
                    <a:pos x="T8" y="T9"/>
                  </a:cxn>
                  <a:cxn ang="0">
                    <a:pos x="T10" y="T11"/>
                  </a:cxn>
                  <a:cxn ang="0">
                    <a:pos x="T12" y="T13"/>
                  </a:cxn>
                </a:cxnLst>
                <a:rect l="0" t="0" r="r" b="b"/>
                <a:pathLst>
                  <a:path w="1993" h="1993">
                    <a:moveTo>
                      <a:pt x="1993" y="996"/>
                    </a:moveTo>
                    <a:lnTo>
                      <a:pt x="1993" y="996"/>
                    </a:lnTo>
                    <a:cubicBezTo>
                      <a:pt x="1993" y="1547"/>
                      <a:pt x="1547" y="1993"/>
                      <a:pt x="997" y="1993"/>
                    </a:cubicBezTo>
                    <a:cubicBezTo>
                      <a:pt x="446" y="1993"/>
                      <a:pt x="0" y="1547"/>
                      <a:pt x="0" y="996"/>
                    </a:cubicBezTo>
                    <a:cubicBezTo>
                      <a:pt x="0" y="446"/>
                      <a:pt x="446" y="0"/>
                      <a:pt x="997" y="0"/>
                    </a:cubicBezTo>
                    <a:cubicBezTo>
                      <a:pt x="1547" y="0"/>
                      <a:pt x="1993" y="446"/>
                      <a:pt x="1993" y="996"/>
                    </a:cubicBezTo>
                    <a:lnTo>
                      <a:pt x="1993" y="996"/>
                    </a:lnTo>
                    <a:close/>
                  </a:path>
                </a:pathLst>
              </a:custGeom>
              <a:noFill/>
              <a:ln w="17463" cap="flat">
                <a:solidFill>
                  <a:schemeClr val="tx2"/>
                </a:solidFill>
                <a:prstDash val="solid"/>
                <a:miter lim="800000"/>
                <a:headEnd/>
                <a:tailEnd/>
              </a:ln>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8" name="Freeform 8">
                <a:extLst>
                  <a:ext uri="{FF2B5EF4-FFF2-40B4-BE49-F238E27FC236}">
                    <a16:creationId xmlns:a16="http://schemas.microsoft.com/office/drawing/2014/main" id="{9C8256AC-91F1-43AB-AD55-836943AE402F}"/>
                  </a:ext>
                  <a:ext uri="{C183D7F6-B498-43B3-948B-1728B52AA6E4}">
                    <adec:decorative xmlns:adec="http://schemas.microsoft.com/office/drawing/2017/decorative" val="1"/>
                  </a:ext>
                </a:extLst>
              </p:cNvPr>
              <p:cNvSpPr>
                <a:spLocks/>
              </p:cNvSpPr>
              <p:nvPr/>
            </p:nvSpPr>
            <p:spPr bwMode="auto">
              <a:xfrm rot="21338113">
                <a:off x="6944201" y="2168318"/>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09" name="Freeform 8">
                <a:extLst>
                  <a:ext uri="{FF2B5EF4-FFF2-40B4-BE49-F238E27FC236}">
                    <a16:creationId xmlns:a16="http://schemas.microsoft.com/office/drawing/2014/main" id="{FE349B3E-B721-4E49-99B3-46A6ACDA4782}"/>
                  </a:ext>
                  <a:ext uri="{C183D7F6-B498-43B3-948B-1728B52AA6E4}">
                    <adec:decorative xmlns:adec="http://schemas.microsoft.com/office/drawing/2017/decorative" val="1"/>
                  </a:ext>
                </a:extLst>
              </p:cNvPr>
              <p:cNvSpPr>
                <a:spLocks/>
              </p:cNvSpPr>
              <p:nvPr/>
            </p:nvSpPr>
            <p:spPr bwMode="auto">
              <a:xfrm rot="5040000">
                <a:off x="8604577" y="2648712"/>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10" name="Freeform 8">
                <a:extLst>
                  <a:ext uri="{FF2B5EF4-FFF2-40B4-BE49-F238E27FC236}">
                    <a16:creationId xmlns:a16="http://schemas.microsoft.com/office/drawing/2014/main" id="{B430F450-7B3C-4EBF-BBEB-D29A3FA9CE5F}"/>
                  </a:ext>
                  <a:ext uri="{C183D7F6-B498-43B3-948B-1728B52AA6E4}">
                    <adec:decorative xmlns:adec="http://schemas.microsoft.com/office/drawing/2017/decorative" val="1"/>
                  </a:ext>
                </a:extLst>
              </p:cNvPr>
              <p:cNvSpPr>
                <a:spLocks/>
              </p:cNvSpPr>
              <p:nvPr/>
            </p:nvSpPr>
            <p:spPr bwMode="auto">
              <a:xfrm rot="10620000">
                <a:off x="8155106" y="4327441"/>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sp>
            <p:nvSpPr>
              <p:cNvPr id="211" name="Freeform 8">
                <a:extLst>
                  <a:ext uri="{FF2B5EF4-FFF2-40B4-BE49-F238E27FC236}">
                    <a16:creationId xmlns:a16="http://schemas.microsoft.com/office/drawing/2014/main" id="{71720660-869A-4CDB-9B6E-0DCFE36B14DD}"/>
                  </a:ext>
                  <a:ext uri="{C183D7F6-B498-43B3-948B-1728B52AA6E4}">
                    <adec:decorative xmlns:adec="http://schemas.microsoft.com/office/drawing/2017/decorative" val="1"/>
                  </a:ext>
                </a:extLst>
              </p:cNvPr>
              <p:cNvSpPr>
                <a:spLocks/>
              </p:cNvSpPr>
              <p:nvPr/>
            </p:nvSpPr>
            <p:spPr bwMode="auto">
              <a:xfrm rot="16020000">
                <a:off x="6456649" y="3859224"/>
                <a:ext cx="1092426" cy="374904"/>
              </a:xfrm>
              <a:custGeom>
                <a:avLst/>
                <a:gdLst>
                  <a:gd name="T0" fmla="*/ 0 w 2025"/>
                  <a:gd name="T1" fmla="*/ 0 h 1288"/>
                  <a:gd name="T2" fmla="*/ 0 w 2025"/>
                  <a:gd name="T3" fmla="*/ 0 h 1288"/>
                  <a:gd name="T4" fmla="*/ 1159 w 2025"/>
                  <a:gd name="T5" fmla="*/ 1180 h 1288"/>
                  <a:gd name="T6" fmla="*/ 2025 w 2025"/>
                  <a:gd name="T7" fmla="*/ 1248 h 1288"/>
                  <a:gd name="connsiteX0" fmla="*/ 0 w 10000"/>
                  <a:gd name="connsiteY0" fmla="*/ 0 h 9745"/>
                  <a:gd name="connsiteX1" fmla="*/ 3305 w 10000"/>
                  <a:gd name="connsiteY1" fmla="*/ 6106 h 9745"/>
                  <a:gd name="connsiteX2" fmla="*/ 5723 w 10000"/>
                  <a:gd name="connsiteY2" fmla="*/ 9161 h 9745"/>
                  <a:gd name="connsiteX3" fmla="*/ 10000 w 10000"/>
                  <a:gd name="connsiteY3" fmla="*/ 9689 h 9745"/>
                  <a:gd name="connsiteX0" fmla="*/ 0 w 6736"/>
                  <a:gd name="connsiteY0" fmla="*/ 0 h 3820"/>
                  <a:gd name="connsiteX1" fmla="*/ 41 w 6736"/>
                  <a:gd name="connsiteY1" fmla="*/ 86 h 3820"/>
                  <a:gd name="connsiteX2" fmla="*/ 2459 w 6736"/>
                  <a:gd name="connsiteY2" fmla="*/ 3221 h 3820"/>
                  <a:gd name="connsiteX3" fmla="*/ 6736 w 6736"/>
                  <a:gd name="connsiteY3" fmla="*/ 3763 h 3820"/>
                </a:gdLst>
                <a:ahLst/>
                <a:cxnLst>
                  <a:cxn ang="0">
                    <a:pos x="connsiteX0" y="connsiteY0"/>
                  </a:cxn>
                  <a:cxn ang="0">
                    <a:pos x="connsiteX1" y="connsiteY1"/>
                  </a:cxn>
                  <a:cxn ang="0">
                    <a:pos x="connsiteX2" y="connsiteY2"/>
                  </a:cxn>
                  <a:cxn ang="0">
                    <a:pos x="connsiteX3" y="connsiteY3"/>
                  </a:cxn>
                </a:cxnLst>
                <a:rect l="l" t="t" r="r" b="b"/>
                <a:pathLst>
                  <a:path w="6736" h="3820">
                    <a:moveTo>
                      <a:pt x="0" y="0"/>
                    </a:moveTo>
                    <a:cubicBezTo>
                      <a:pt x="14" y="29"/>
                      <a:pt x="27" y="57"/>
                      <a:pt x="41" y="86"/>
                    </a:cubicBezTo>
                    <a:cubicBezTo>
                      <a:pt x="663" y="1288"/>
                      <a:pt x="1008" y="2034"/>
                      <a:pt x="2459" y="3221"/>
                    </a:cubicBezTo>
                    <a:cubicBezTo>
                      <a:pt x="3511" y="4082"/>
                      <a:pt x="5625" y="3763"/>
                      <a:pt x="6736" y="3763"/>
                    </a:cubicBezTo>
                  </a:path>
                </a:pathLst>
              </a:custGeom>
              <a:noFill/>
              <a:ln w="17463" cap="flat">
                <a:solidFill>
                  <a:schemeClr val="tx2"/>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defTabSz="914367">
                  <a:defRPr/>
                </a:pPr>
                <a:endParaRPr lang="en-US" sz="1765">
                  <a:solidFill>
                    <a:srgbClr val="000000"/>
                  </a:solidFill>
                  <a:latin typeface="Segoe UI"/>
                </a:endParaRPr>
              </a:p>
            </p:txBody>
          </p:sp>
        </p:grpSp>
        <p:sp>
          <p:nvSpPr>
            <p:cNvPr id="212" name="!! Oval 86">
              <a:extLst>
                <a:ext uri="{FF2B5EF4-FFF2-40B4-BE49-F238E27FC236}">
                  <a16:creationId xmlns:a16="http://schemas.microsoft.com/office/drawing/2014/main" id="{068BEC54-D2F7-4C24-995E-3713101C9F83}"/>
                </a:ext>
                <a:ext uri="{C183D7F6-B498-43B3-948B-1728B52AA6E4}">
                  <adec:decorative xmlns:adec="http://schemas.microsoft.com/office/drawing/2017/decorative" val="1"/>
                </a:ext>
              </a:extLst>
            </p:cNvPr>
            <p:cNvSpPr/>
            <p:nvPr/>
          </p:nvSpPr>
          <p:spPr bwMode="auto">
            <a:xfrm>
              <a:off x="6162397" y="4593814"/>
              <a:ext cx="792228" cy="792228"/>
            </a:xfrm>
            <a:prstGeom prst="ellipse">
              <a:avLst/>
            </a:prstGeom>
            <a:gradFill>
              <a:gsLst>
                <a:gs pos="49000">
                  <a:schemeClr val="bg1"/>
                </a:gs>
                <a:gs pos="84000">
                  <a:schemeClr val="bg1">
                    <a:alpha val="0"/>
                  </a:schemeClr>
                </a:gs>
              </a:gsLst>
              <a:path path="circle">
                <a:fillToRect l="50000" t="50000" r="50000" b="50000"/>
              </a:path>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defTabSz="914102" fontAlgn="base">
                <a:spcBef>
                  <a:spcPct val="0"/>
                </a:spcBef>
                <a:spcAft>
                  <a:spcPct val="0"/>
                </a:spcAft>
                <a:defRPr/>
              </a:pPr>
              <a:endParaRPr lang="en-US" sz="1961">
                <a:gradFill>
                  <a:gsLst>
                    <a:gs pos="0">
                      <a:srgbClr val="FFFFFF"/>
                    </a:gs>
                    <a:gs pos="100000">
                      <a:srgbClr val="FFFFFF"/>
                    </a:gs>
                  </a:gsLst>
                  <a:lin ang="5400000" scaled="0"/>
                </a:gradFill>
                <a:latin typeface="Segoe UI"/>
                <a:ea typeface="Segoe UI" pitchFamily="34" charset="0"/>
                <a:cs typeface="Segoe UI" pitchFamily="34" charset="0"/>
              </a:endParaRPr>
            </a:p>
          </p:txBody>
        </p:sp>
        <p:grpSp>
          <p:nvGrpSpPr>
            <p:cNvPr id="213" name="Graphic 227">
              <a:extLst>
                <a:ext uri="{FF2B5EF4-FFF2-40B4-BE49-F238E27FC236}">
                  <a16:creationId xmlns:a16="http://schemas.microsoft.com/office/drawing/2014/main" id="{10070C57-66BF-485F-B4E1-84CE90AA9767}"/>
                </a:ext>
                <a:ext uri="{C183D7F6-B498-43B3-948B-1728B52AA6E4}">
                  <adec:decorative xmlns:adec="http://schemas.microsoft.com/office/drawing/2017/decorative" val="1"/>
                </a:ext>
              </a:extLst>
            </p:cNvPr>
            <p:cNvGrpSpPr/>
            <p:nvPr/>
          </p:nvGrpSpPr>
          <p:grpSpPr>
            <a:xfrm>
              <a:off x="6209109" y="4654982"/>
              <a:ext cx="703656" cy="703656"/>
              <a:chOff x="6184967" y="4596219"/>
              <a:chExt cx="717766" cy="717766"/>
            </a:xfrm>
          </p:grpSpPr>
          <p:sp>
            <p:nvSpPr>
              <p:cNvPr id="214" name="Freeform: Shape 213">
                <a:extLst>
                  <a:ext uri="{FF2B5EF4-FFF2-40B4-BE49-F238E27FC236}">
                    <a16:creationId xmlns:a16="http://schemas.microsoft.com/office/drawing/2014/main" id="{C1D3EAEB-2FE2-44FF-BAC7-679712625DAE}"/>
                  </a:ext>
                </a:extLst>
              </p:cNvPr>
              <p:cNvSpPr/>
              <p:nvPr/>
            </p:nvSpPr>
            <p:spPr>
              <a:xfrm>
                <a:off x="6184967" y="4596219"/>
                <a:ext cx="712816" cy="712816"/>
              </a:xfrm>
              <a:custGeom>
                <a:avLst/>
                <a:gdLst>
                  <a:gd name="connsiteX0" fmla="*/ 672720 w 712815"/>
                  <a:gd name="connsiteY0" fmla="*/ 396603 h 712815"/>
                  <a:gd name="connsiteX1" fmla="*/ 715588 w 712815"/>
                  <a:gd name="connsiteY1" fmla="*/ 390069 h 712815"/>
                  <a:gd name="connsiteX2" fmla="*/ 715538 w 712815"/>
                  <a:gd name="connsiteY2" fmla="*/ 325024 h 712815"/>
                  <a:gd name="connsiteX3" fmla="*/ 672720 w 712815"/>
                  <a:gd name="connsiteY3" fmla="*/ 318589 h 712815"/>
                  <a:gd name="connsiteX4" fmla="*/ 664354 w 712815"/>
                  <a:gd name="connsiteY4" fmla="*/ 275820 h 712815"/>
                  <a:gd name="connsiteX5" fmla="*/ 701678 w 712815"/>
                  <a:gd name="connsiteY5" fmla="*/ 253693 h 712815"/>
                  <a:gd name="connsiteX6" fmla="*/ 677274 w 712815"/>
                  <a:gd name="connsiteY6" fmla="*/ 193401 h 712815"/>
                  <a:gd name="connsiteX7" fmla="*/ 635099 w 712815"/>
                  <a:gd name="connsiteY7" fmla="*/ 203499 h 712815"/>
                  <a:gd name="connsiteX8" fmla="*/ 608022 w 712815"/>
                  <a:gd name="connsiteY8" fmla="*/ 162512 h 712815"/>
                  <a:gd name="connsiteX9" fmla="*/ 633713 w 712815"/>
                  <a:gd name="connsiteY9" fmla="*/ 127614 h 712815"/>
                  <a:gd name="connsiteX10" fmla="*/ 587677 w 712815"/>
                  <a:gd name="connsiteY10" fmla="*/ 81677 h 712815"/>
                  <a:gd name="connsiteX11" fmla="*/ 552878 w 712815"/>
                  <a:gd name="connsiteY11" fmla="*/ 107368 h 712815"/>
                  <a:gd name="connsiteX12" fmla="*/ 516643 w 712815"/>
                  <a:gd name="connsiteY12" fmla="*/ 83063 h 712815"/>
                  <a:gd name="connsiteX13" fmla="*/ 527385 w 712815"/>
                  <a:gd name="connsiteY13" fmla="*/ 41036 h 712815"/>
                  <a:gd name="connsiteX14" fmla="*/ 467488 w 712815"/>
                  <a:gd name="connsiteY14" fmla="*/ 15692 h 712815"/>
                  <a:gd name="connsiteX15" fmla="*/ 444817 w 712815"/>
                  <a:gd name="connsiteY15" fmla="*/ 52620 h 712815"/>
                  <a:gd name="connsiteX16" fmla="*/ 396652 w 712815"/>
                  <a:gd name="connsiteY16" fmla="*/ 42818 h 712815"/>
                  <a:gd name="connsiteX17" fmla="*/ 390069 w 712815"/>
                  <a:gd name="connsiteY17" fmla="*/ 0 h 712815"/>
                  <a:gd name="connsiteX18" fmla="*/ 325024 w 712815"/>
                  <a:gd name="connsiteY18" fmla="*/ 50 h 712815"/>
                  <a:gd name="connsiteX19" fmla="*/ 318589 w 712815"/>
                  <a:gd name="connsiteY19" fmla="*/ 42868 h 712815"/>
                  <a:gd name="connsiteX20" fmla="*/ 275820 w 712815"/>
                  <a:gd name="connsiteY20" fmla="*/ 51234 h 712815"/>
                  <a:gd name="connsiteX21" fmla="*/ 253693 w 712815"/>
                  <a:gd name="connsiteY21" fmla="*/ 13910 h 712815"/>
                  <a:gd name="connsiteX22" fmla="*/ 193450 w 712815"/>
                  <a:gd name="connsiteY22" fmla="*/ 38363 h 712815"/>
                  <a:gd name="connsiteX23" fmla="*/ 203549 w 712815"/>
                  <a:gd name="connsiteY23" fmla="*/ 80538 h 712815"/>
                  <a:gd name="connsiteX24" fmla="*/ 162562 w 712815"/>
                  <a:gd name="connsiteY24" fmla="*/ 107615 h 712815"/>
                  <a:gd name="connsiteX25" fmla="*/ 127663 w 712815"/>
                  <a:gd name="connsiteY25" fmla="*/ 81924 h 712815"/>
                  <a:gd name="connsiteX26" fmla="*/ 81726 w 712815"/>
                  <a:gd name="connsiteY26" fmla="*/ 127960 h 712815"/>
                  <a:gd name="connsiteX27" fmla="*/ 107417 w 712815"/>
                  <a:gd name="connsiteY27" fmla="*/ 162760 h 712815"/>
                  <a:gd name="connsiteX28" fmla="*/ 83112 w 712815"/>
                  <a:gd name="connsiteY28" fmla="*/ 198994 h 712815"/>
                  <a:gd name="connsiteX29" fmla="*/ 41086 w 712815"/>
                  <a:gd name="connsiteY29" fmla="*/ 188253 h 712815"/>
                  <a:gd name="connsiteX30" fmla="*/ 15741 w 712815"/>
                  <a:gd name="connsiteY30" fmla="*/ 248149 h 712815"/>
                  <a:gd name="connsiteX31" fmla="*/ 52669 w 712815"/>
                  <a:gd name="connsiteY31" fmla="*/ 270821 h 712815"/>
                  <a:gd name="connsiteX32" fmla="*/ 42868 w 712815"/>
                  <a:gd name="connsiteY32" fmla="*/ 318985 h 712815"/>
                  <a:gd name="connsiteX33" fmla="*/ 0 w 712815"/>
                  <a:gd name="connsiteY33" fmla="*/ 325470 h 712815"/>
                  <a:gd name="connsiteX34" fmla="*/ 50 w 712815"/>
                  <a:gd name="connsiteY34" fmla="*/ 390514 h 712815"/>
                  <a:gd name="connsiteX35" fmla="*/ 42868 w 712815"/>
                  <a:gd name="connsiteY35" fmla="*/ 396949 h 712815"/>
                  <a:gd name="connsiteX36" fmla="*/ 51234 w 712815"/>
                  <a:gd name="connsiteY36" fmla="*/ 439718 h 712815"/>
                  <a:gd name="connsiteX37" fmla="*/ 13959 w 712815"/>
                  <a:gd name="connsiteY37" fmla="*/ 461845 h 712815"/>
                  <a:gd name="connsiteX38" fmla="*/ 38363 w 712815"/>
                  <a:gd name="connsiteY38" fmla="*/ 522138 h 712815"/>
                  <a:gd name="connsiteX39" fmla="*/ 80538 w 712815"/>
                  <a:gd name="connsiteY39" fmla="*/ 512039 h 712815"/>
                  <a:gd name="connsiteX40" fmla="*/ 107615 w 712815"/>
                  <a:gd name="connsiteY40" fmla="*/ 553026 h 712815"/>
                  <a:gd name="connsiteX41" fmla="*/ 81924 w 712815"/>
                  <a:gd name="connsiteY41" fmla="*/ 587925 h 712815"/>
                  <a:gd name="connsiteX42" fmla="*/ 127960 w 712815"/>
                  <a:gd name="connsiteY42" fmla="*/ 633862 h 712815"/>
                  <a:gd name="connsiteX43" fmla="*/ 162760 w 712815"/>
                  <a:gd name="connsiteY43" fmla="*/ 608171 h 712815"/>
                  <a:gd name="connsiteX44" fmla="*/ 198994 w 712815"/>
                  <a:gd name="connsiteY44" fmla="*/ 632476 h 712815"/>
                  <a:gd name="connsiteX45" fmla="*/ 188253 w 712815"/>
                  <a:gd name="connsiteY45" fmla="*/ 674502 h 712815"/>
                  <a:gd name="connsiteX46" fmla="*/ 248149 w 712815"/>
                  <a:gd name="connsiteY46" fmla="*/ 699847 h 712815"/>
                  <a:gd name="connsiteX47" fmla="*/ 270821 w 712815"/>
                  <a:gd name="connsiteY47" fmla="*/ 662919 h 712815"/>
                  <a:gd name="connsiteX48" fmla="*/ 318985 w 712815"/>
                  <a:gd name="connsiteY48" fmla="*/ 672720 h 712815"/>
                  <a:gd name="connsiteX49" fmla="*/ 325519 w 712815"/>
                  <a:gd name="connsiteY49" fmla="*/ 715588 h 712815"/>
                  <a:gd name="connsiteX50" fmla="*/ 390564 w 712815"/>
                  <a:gd name="connsiteY50" fmla="*/ 715538 h 712815"/>
                  <a:gd name="connsiteX51" fmla="*/ 396999 w 712815"/>
                  <a:gd name="connsiteY51" fmla="*/ 672720 h 712815"/>
                  <a:gd name="connsiteX52" fmla="*/ 439768 w 712815"/>
                  <a:gd name="connsiteY52" fmla="*/ 664354 h 712815"/>
                  <a:gd name="connsiteX53" fmla="*/ 461895 w 712815"/>
                  <a:gd name="connsiteY53" fmla="*/ 701678 h 712815"/>
                  <a:gd name="connsiteX54" fmla="*/ 522138 w 712815"/>
                  <a:gd name="connsiteY54" fmla="*/ 677274 h 712815"/>
                  <a:gd name="connsiteX55" fmla="*/ 512039 w 712815"/>
                  <a:gd name="connsiteY55" fmla="*/ 635099 h 712815"/>
                  <a:gd name="connsiteX56" fmla="*/ 553026 w 712815"/>
                  <a:gd name="connsiteY56" fmla="*/ 608022 h 712815"/>
                  <a:gd name="connsiteX57" fmla="*/ 587925 w 712815"/>
                  <a:gd name="connsiteY57" fmla="*/ 633713 h 712815"/>
                  <a:gd name="connsiteX58" fmla="*/ 633862 w 712815"/>
                  <a:gd name="connsiteY58" fmla="*/ 587677 h 712815"/>
                  <a:gd name="connsiteX59" fmla="*/ 608171 w 712815"/>
                  <a:gd name="connsiteY59" fmla="*/ 552878 h 712815"/>
                  <a:gd name="connsiteX60" fmla="*/ 632476 w 712815"/>
                  <a:gd name="connsiteY60" fmla="*/ 516643 h 712815"/>
                  <a:gd name="connsiteX61" fmla="*/ 674502 w 712815"/>
                  <a:gd name="connsiteY61" fmla="*/ 527385 h 712815"/>
                  <a:gd name="connsiteX62" fmla="*/ 699847 w 712815"/>
                  <a:gd name="connsiteY62" fmla="*/ 467488 h 712815"/>
                  <a:gd name="connsiteX63" fmla="*/ 662919 w 712815"/>
                  <a:gd name="connsiteY63" fmla="*/ 444817 h 712815"/>
                  <a:gd name="connsiteX64" fmla="*/ 672720 w 712815"/>
                  <a:gd name="connsiteY64" fmla="*/ 396603 h 712815"/>
                  <a:gd name="connsiteX65" fmla="*/ 357794 w 712815"/>
                  <a:gd name="connsiteY65" fmla="*/ 598567 h 712815"/>
                  <a:gd name="connsiteX66" fmla="*/ 117021 w 712815"/>
                  <a:gd name="connsiteY66" fmla="*/ 357794 h 712815"/>
                  <a:gd name="connsiteX67" fmla="*/ 357794 w 712815"/>
                  <a:gd name="connsiteY67" fmla="*/ 117021 h 712815"/>
                  <a:gd name="connsiteX68" fmla="*/ 598567 w 712815"/>
                  <a:gd name="connsiteY68" fmla="*/ 357794 h 712815"/>
                  <a:gd name="connsiteX69" fmla="*/ 357794 w 712815"/>
                  <a:gd name="connsiteY69" fmla="*/ 598567 h 7128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712815" h="712815">
                    <a:moveTo>
                      <a:pt x="672720" y="396603"/>
                    </a:moveTo>
                    <a:lnTo>
                      <a:pt x="715588" y="390069"/>
                    </a:lnTo>
                    <a:lnTo>
                      <a:pt x="715538" y="325024"/>
                    </a:lnTo>
                    <a:lnTo>
                      <a:pt x="672720" y="318589"/>
                    </a:lnTo>
                    <a:cubicBezTo>
                      <a:pt x="670888" y="304135"/>
                      <a:pt x="668116" y="289829"/>
                      <a:pt x="664354" y="275820"/>
                    </a:cubicBezTo>
                    <a:lnTo>
                      <a:pt x="701678" y="253693"/>
                    </a:lnTo>
                    <a:lnTo>
                      <a:pt x="677274" y="193401"/>
                    </a:lnTo>
                    <a:lnTo>
                      <a:pt x="635099" y="203499"/>
                    </a:lnTo>
                    <a:cubicBezTo>
                      <a:pt x="627179" y="189193"/>
                      <a:pt x="618120" y="175481"/>
                      <a:pt x="608022" y="162512"/>
                    </a:cubicBezTo>
                    <a:lnTo>
                      <a:pt x="633713" y="127614"/>
                    </a:lnTo>
                    <a:lnTo>
                      <a:pt x="587677" y="81677"/>
                    </a:lnTo>
                    <a:lnTo>
                      <a:pt x="552878" y="107368"/>
                    </a:lnTo>
                    <a:cubicBezTo>
                      <a:pt x="541493" y="98507"/>
                      <a:pt x="529414" y="90389"/>
                      <a:pt x="516643" y="83063"/>
                    </a:cubicBezTo>
                    <a:lnTo>
                      <a:pt x="527385" y="41036"/>
                    </a:lnTo>
                    <a:lnTo>
                      <a:pt x="467488" y="15692"/>
                    </a:lnTo>
                    <a:lnTo>
                      <a:pt x="444817" y="52620"/>
                    </a:lnTo>
                    <a:cubicBezTo>
                      <a:pt x="428878" y="48066"/>
                      <a:pt x="412790" y="44799"/>
                      <a:pt x="396652" y="42818"/>
                    </a:cubicBezTo>
                    <a:lnTo>
                      <a:pt x="390069" y="0"/>
                    </a:lnTo>
                    <a:lnTo>
                      <a:pt x="325024" y="50"/>
                    </a:lnTo>
                    <a:lnTo>
                      <a:pt x="318589" y="42868"/>
                    </a:lnTo>
                    <a:cubicBezTo>
                      <a:pt x="304135" y="44699"/>
                      <a:pt x="289829" y="47472"/>
                      <a:pt x="275820" y="51234"/>
                    </a:cubicBezTo>
                    <a:lnTo>
                      <a:pt x="253693" y="13910"/>
                    </a:lnTo>
                    <a:lnTo>
                      <a:pt x="193450" y="38363"/>
                    </a:lnTo>
                    <a:lnTo>
                      <a:pt x="203549" y="80538"/>
                    </a:lnTo>
                    <a:cubicBezTo>
                      <a:pt x="189243" y="88458"/>
                      <a:pt x="175531" y="97517"/>
                      <a:pt x="162562" y="107615"/>
                    </a:cubicBezTo>
                    <a:lnTo>
                      <a:pt x="127663" y="81924"/>
                    </a:lnTo>
                    <a:lnTo>
                      <a:pt x="81726" y="127960"/>
                    </a:lnTo>
                    <a:lnTo>
                      <a:pt x="107417" y="162760"/>
                    </a:lnTo>
                    <a:cubicBezTo>
                      <a:pt x="98557" y="174145"/>
                      <a:pt x="90439" y="186223"/>
                      <a:pt x="83112" y="198994"/>
                    </a:cubicBezTo>
                    <a:lnTo>
                      <a:pt x="41086" y="188253"/>
                    </a:lnTo>
                    <a:lnTo>
                      <a:pt x="15741" y="248149"/>
                    </a:lnTo>
                    <a:lnTo>
                      <a:pt x="52669" y="270821"/>
                    </a:lnTo>
                    <a:cubicBezTo>
                      <a:pt x="48115" y="286760"/>
                      <a:pt x="44848" y="302848"/>
                      <a:pt x="42868" y="318985"/>
                    </a:cubicBezTo>
                    <a:lnTo>
                      <a:pt x="0" y="325470"/>
                    </a:lnTo>
                    <a:lnTo>
                      <a:pt x="50" y="390514"/>
                    </a:lnTo>
                    <a:lnTo>
                      <a:pt x="42868" y="396949"/>
                    </a:lnTo>
                    <a:cubicBezTo>
                      <a:pt x="44699" y="411404"/>
                      <a:pt x="47472" y="425710"/>
                      <a:pt x="51234" y="439718"/>
                    </a:cubicBezTo>
                    <a:lnTo>
                      <a:pt x="13959" y="461845"/>
                    </a:lnTo>
                    <a:lnTo>
                      <a:pt x="38363" y="522138"/>
                    </a:lnTo>
                    <a:lnTo>
                      <a:pt x="80538" y="512039"/>
                    </a:lnTo>
                    <a:cubicBezTo>
                      <a:pt x="88458" y="526345"/>
                      <a:pt x="97517" y="540057"/>
                      <a:pt x="107615" y="553026"/>
                    </a:cubicBezTo>
                    <a:lnTo>
                      <a:pt x="81924" y="587925"/>
                    </a:lnTo>
                    <a:lnTo>
                      <a:pt x="127960" y="633862"/>
                    </a:lnTo>
                    <a:lnTo>
                      <a:pt x="162760" y="608171"/>
                    </a:lnTo>
                    <a:cubicBezTo>
                      <a:pt x="174145" y="617031"/>
                      <a:pt x="186223" y="625149"/>
                      <a:pt x="198994" y="632476"/>
                    </a:cubicBezTo>
                    <a:lnTo>
                      <a:pt x="188253" y="674502"/>
                    </a:lnTo>
                    <a:lnTo>
                      <a:pt x="248149" y="699847"/>
                    </a:lnTo>
                    <a:lnTo>
                      <a:pt x="270821" y="662919"/>
                    </a:lnTo>
                    <a:cubicBezTo>
                      <a:pt x="286760" y="667473"/>
                      <a:pt x="302848" y="670740"/>
                      <a:pt x="318985" y="672720"/>
                    </a:cubicBezTo>
                    <a:lnTo>
                      <a:pt x="325519" y="715588"/>
                    </a:lnTo>
                    <a:lnTo>
                      <a:pt x="390564" y="715538"/>
                    </a:lnTo>
                    <a:lnTo>
                      <a:pt x="396999" y="672720"/>
                    </a:lnTo>
                    <a:cubicBezTo>
                      <a:pt x="411453" y="670888"/>
                      <a:pt x="425759" y="668116"/>
                      <a:pt x="439768" y="664354"/>
                    </a:cubicBezTo>
                    <a:lnTo>
                      <a:pt x="461895" y="701678"/>
                    </a:lnTo>
                    <a:lnTo>
                      <a:pt x="522138" y="677274"/>
                    </a:lnTo>
                    <a:lnTo>
                      <a:pt x="512039" y="635099"/>
                    </a:lnTo>
                    <a:cubicBezTo>
                      <a:pt x="526345" y="627179"/>
                      <a:pt x="540057" y="618120"/>
                      <a:pt x="553026" y="608022"/>
                    </a:cubicBezTo>
                    <a:lnTo>
                      <a:pt x="587925" y="633713"/>
                    </a:lnTo>
                    <a:lnTo>
                      <a:pt x="633862" y="587677"/>
                    </a:lnTo>
                    <a:lnTo>
                      <a:pt x="608171" y="552878"/>
                    </a:lnTo>
                    <a:cubicBezTo>
                      <a:pt x="617031" y="541493"/>
                      <a:pt x="625149" y="529414"/>
                      <a:pt x="632476" y="516643"/>
                    </a:cubicBezTo>
                    <a:lnTo>
                      <a:pt x="674502" y="527385"/>
                    </a:lnTo>
                    <a:lnTo>
                      <a:pt x="699847" y="467488"/>
                    </a:lnTo>
                    <a:lnTo>
                      <a:pt x="662919" y="444817"/>
                    </a:lnTo>
                    <a:cubicBezTo>
                      <a:pt x="667473" y="428779"/>
                      <a:pt x="670691" y="412691"/>
                      <a:pt x="672720" y="396603"/>
                    </a:cubicBezTo>
                    <a:close/>
                    <a:moveTo>
                      <a:pt x="357794" y="598567"/>
                    </a:moveTo>
                    <a:cubicBezTo>
                      <a:pt x="224785" y="598567"/>
                      <a:pt x="117021" y="490754"/>
                      <a:pt x="117021" y="357794"/>
                    </a:cubicBezTo>
                    <a:cubicBezTo>
                      <a:pt x="117021" y="224785"/>
                      <a:pt x="224834" y="117021"/>
                      <a:pt x="357794" y="117021"/>
                    </a:cubicBezTo>
                    <a:cubicBezTo>
                      <a:pt x="490754" y="117021"/>
                      <a:pt x="598567" y="224834"/>
                      <a:pt x="598567" y="357794"/>
                    </a:cubicBezTo>
                    <a:cubicBezTo>
                      <a:pt x="598567" y="490754"/>
                      <a:pt x="490754" y="598567"/>
                      <a:pt x="357794" y="598567"/>
                    </a:cubicBezTo>
                    <a:close/>
                  </a:path>
                </a:pathLst>
              </a:custGeom>
              <a:solidFill>
                <a:srgbClr val="0078D4"/>
              </a:solidFill>
              <a:ln w="4927" cap="flat">
                <a:noFill/>
                <a:prstDash val="solid"/>
                <a:miter/>
              </a:ln>
            </p:spPr>
            <p:txBody>
              <a:bodyPr rtlCol="0" anchor="ctr"/>
              <a:lstStyle/>
              <a:p>
                <a:pPr defTabSz="914367">
                  <a:defRPr/>
                </a:pPr>
                <a:endParaRPr lang="en-US" sz="1765">
                  <a:solidFill>
                    <a:srgbClr val="000000"/>
                  </a:solidFill>
                  <a:latin typeface="Segoe UI"/>
                </a:endParaRPr>
              </a:p>
            </p:txBody>
          </p:sp>
          <p:sp>
            <p:nvSpPr>
              <p:cNvPr id="215" name="Freeform: Shape 214">
                <a:extLst>
                  <a:ext uri="{FF2B5EF4-FFF2-40B4-BE49-F238E27FC236}">
                    <a16:creationId xmlns:a16="http://schemas.microsoft.com/office/drawing/2014/main" id="{1BBE71F1-F205-4DC0-9AB4-2122175499EB}"/>
                  </a:ext>
                </a:extLst>
              </p:cNvPr>
              <p:cNvSpPr/>
              <p:nvPr/>
            </p:nvSpPr>
            <p:spPr>
              <a:xfrm>
                <a:off x="6542761" y="4766602"/>
                <a:ext cx="183154" cy="371258"/>
              </a:xfrm>
              <a:custGeom>
                <a:avLst/>
                <a:gdLst>
                  <a:gd name="connsiteX0" fmla="*/ 0 w 183154"/>
                  <a:gd name="connsiteY0" fmla="*/ 374822 h 371258"/>
                  <a:gd name="connsiteX1" fmla="*/ 0 w 183154"/>
                  <a:gd name="connsiteY1" fmla="*/ 345122 h 371258"/>
                  <a:gd name="connsiteX2" fmla="*/ 158354 w 183154"/>
                  <a:gd name="connsiteY2" fmla="*/ 187411 h 371258"/>
                  <a:gd name="connsiteX3" fmla="*/ 0 w 183154"/>
                  <a:gd name="connsiteY3" fmla="*/ 29701 h 371258"/>
                  <a:gd name="connsiteX4" fmla="*/ 0 w 183154"/>
                  <a:gd name="connsiteY4" fmla="*/ 0 h 371258"/>
                  <a:gd name="connsiteX5" fmla="*/ 188055 w 183154"/>
                  <a:gd name="connsiteY5" fmla="*/ 187411 h 371258"/>
                  <a:gd name="connsiteX6" fmla="*/ 0 w 183154"/>
                  <a:gd name="connsiteY6" fmla="*/ 374822 h 3712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3154" h="371258">
                    <a:moveTo>
                      <a:pt x="0" y="374822"/>
                    </a:moveTo>
                    <a:lnTo>
                      <a:pt x="0" y="345122"/>
                    </a:lnTo>
                    <a:cubicBezTo>
                      <a:pt x="87320" y="345122"/>
                      <a:pt x="158354" y="274385"/>
                      <a:pt x="158354" y="187411"/>
                    </a:cubicBezTo>
                    <a:cubicBezTo>
                      <a:pt x="158354" y="100438"/>
                      <a:pt x="87320" y="29701"/>
                      <a:pt x="0" y="29701"/>
                    </a:cubicBezTo>
                    <a:lnTo>
                      <a:pt x="0" y="0"/>
                    </a:lnTo>
                    <a:cubicBezTo>
                      <a:pt x="103705" y="0"/>
                      <a:pt x="188055" y="84102"/>
                      <a:pt x="188055" y="187411"/>
                    </a:cubicBezTo>
                    <a:cubicBezTo>
                      <a:pt x="188055" y="290720"/>
                      <a:pt x="103655" y="374822"/>
                      <a:pt x="0" y="374822"/>
                    </a:cubicBezTo>
                    <a:close/>
                  </a:path>
                </a:pathLst>
              </a:custGeom>
              <a:solidFill>
                <a:schemeClr val="tx1"/>
              </a:solidFill>
              <a:ln w="4927" cap="flat">
                <a:noFill/>
                <a:prstDash val="solid"/>
                <a:miter/>
              </a:ln>
            </p:spPr>
            <p:txBody>
              <a:bodyPr rtlCol="0" anchor="ctr"/>
              <a:lstStyle/>
              <a:p>
                <a:pPr defTabSz="914367">
                  <a:defRPr/>
                </a:pPr>
                <a:endParaRPr lang="en-US" sz="1765">
                  <a:solidFill>
                    <a:srgbClr val="000000"/>
                  </a:solidFill>
                  <a:latin typeface="Segoe UI"/>
                </a:endParaRPr>
              </a:p>
            </p:txBody>
          </p:sp>
          <p:sp>
            <p:nvSpPr>
              <p:cNvPr id="216" name="Freeform: Shape 215">
                <a:extLst>
                  <a:ext uri="{FF2B5EF4-FFF2-40B4-BE49-F238E27FC236}">
                    <a16:creationId xmlns:a16="http://schemas.microsoft.com/office/drawing/2014/main" id="{4CAB7E68-A91D-4B8B-9385-90DAC337897A}"/>
                  </a:ext>
                </a:extLst>
              </p:cNvPr>
              <p:cNvSpPr/>
              <p:nvPr/>
            </p:nvSpPr>
            <p:spPr>
              <a:xfrm>
                <a:off x="6430443" y="4841645"/>
                <a:ext cx="222755" cy="222755"/>
              </a:xfrm>
              <a:custGeom>
                <a:avLst/>
                <a:gdLst>
                  <a:gd name="connsiteX0" fmla="*/ 112318 w 222754"/>
                  <a:gd name="connsiteY0" fmla="*/ 224636 h 222754"/>
                  <a:gd name="connsiteX1" fmla="*/ 0 w 222754"/>
                  <a:gd name="connsiteY1" fmla="*/ 112318 h 222754"/>
                  <a:gd name="connsiteX2" fmla="*/ 112318 w 222754"/>
                  <a:gd name="connsiteY2" fmla="*/ 0 h 222754"/>
                  <a:gd name="connsiteX3" fmla="*/ 224636 w 222754"/>
                  <a:gd name="connsiteY3" fmla="*/ 112318 h 222754"/>
                  <a:gd name="connsiteX4" fmla="*/ 194935 w 222754"/>
                  <a:gd name="connsiteY4" fmla="*/ 112318 h 222754"/>
                  <a:gd name="connsiteX5" fmla="*/ 112318 w 222754"/>
                  <a:gd name="connsiteY5" fmla="*/ 29701 h 222754"/>
                  <a:gd name="connsiteX6" fmla="*/ 29701 w 222754"/>
                  <a:gd name="connsiteY6" fmla="*/ 112318 h 222754"/>
                  <a:gd name="connsiteX7" fmla="*/ 112318 w 222754"/>
                  <a:gd name="connsiteY7" fmla="*/ 194935 h 222754"/>
                  <a:gd name="connsiteX8" fmla="*/ 112318 w 222754"/>
                  <a:gd name="connsiteY8" fmla="*/ 224636 h 2227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22754" h="222754">
                    <a:moveTo>
                      <a:pt x="112318" y="224636"/>
                    </a:moveTo>
                    <a:cubicBezTo>
                      <a:pt x="50392" y="224636"/>
                      <a:pt x="0" y="174244"/>
                      <a:pt x="0" y="112318"/>
                    </a:cubicBezTo>
                    <a:cubicBezTo>
                      <a:pt x="0" y="50392"/>
                      <a:pt x="50392" y="0"/>
                      <a:pt x="112318" y="0"/>
                    </a:cubicBezTo>
                    <a:cubicBezTo>
                      <a:pt x="174244" y="0"/>
                      <a:pt x="224636" y="50392"/>
                      <a:pt x="224636" y="112318"/>
                    </a:cubicBezTo>
                    <a:lnTo>
                      <a:pt x="194935" y="112318"/>
                    </a:lnTo>
                    <a:cubicBezTo>
                      <a:pt x="194935" y="66777"/>
                      <a:pt x="157859" y="29701"/>
                      <a:pt x="112318" y="29701"/>
                    </a:cubicBezTo>
                    <a:cubicBezTo>
                      <a:pt x="66777" y="29701"/>
                      <a:pt x="29701" y="66777"/>
                      <a:pt x="29701" y="112318"/>
                    </a:cubicBezTo>
                    <a:cubicBezTo>
                      <a:pt x="29701" y="157859"/>
                      <a:pt x="66777" y="194935"/>
                      <a:pt x="112318" y="194935"/>
                    </a:cubicBezTo>
                    <a:lnTo>
                      <a:pt x="112318" y="224636"/>
                    </a:lnTo>
                    <a:close/>
                  </a:path>
                </a:pathLst>
              </a:custGeom>
              <a:solidFill>
                <a:schemeClr val="tx1"/>
              </a:solidFill>
              <a:ln w="4927" cap="flat">
                <a:noFill/>
                <a:prstDash val="solid"/>
                <a:miter/>
              </a:ln>
            </p:spPr>
            <p:txBody>
              <a:bodyPr rtlCol="0" anchor="ctr"/>
              <a:lstStyle/>
              <a:p>
                <a:pPr defTabSz="914367">
                  <a:defRPr/>
                </a:pPr>
                <a:endParaRPr lang="en-US" sz="1765">
                  <a:solidFill>
                    <a:srgbClr val="000000"/>
                  </a:solidFill>
                  <a:latin typeface="Segoe UI"/>
                </a:endParaRPr>
              </a:p>
            </p:txBody>
          </p:sp>
          <p:sp>
            <p:nvSpPr>
              <p:cNvPr id="243" name="Freeform: Shape 242">
                <a:extLst>
                  <a:ext uri="{FF2B5EF4-FFF2-40B4-BE49-F238E27FC236}">
                    <a16:creationId xmlns:a16="http://schemas.microsoft.com/office/drawing/2014/main" id="{1C9723AE-C95B-4B21-ADF3-2F301C2D94DF}"/>
                  </a:ext>
                </a:extLst>
              </p:cNvPr>
              <p:cNvSpPr/>
              <p:nvPr/>
            </p:nvSpPr>
            <p:spPr>
              <a:xfrm>
                <a:off x="6354706" y="4954013"/>
                <a:ext cx="183154" cy="183154"/>
              </a:xfrm>
              <a:custGeom>
                <a:avLst/>
                <a:gdLst>
                  <a:gd name="connsiteX0" fmla="*/ 188055 w 183154"/>
                  <a:gd name="connsiteY0" fmla="*/ 187411 h 183154"/>
                  <a:gd name="connsiteX1" fmla="*/ 0 w 183154"/>
                  <a:gd name="connsiteY1" fmla="*/ 0 h 183154"/>
                  <a:gd name="connsiteX2" fmla="*/ 29701 w 183154"/>
                  <a:gd name="connsiteY2" fmla="*/ 0 h 183154"/>
                  <a:gd name="connsiteX3" fmla="*/ 188055 w 183154"/>
                  <a:gd name="connsiteY3" fmla="*/ 157711 h 183154"/>
                  <a:gd name="connsiteX4" fmla="*/ 188055 w 183154"/>
                  <a:gd name="connsiteY4" fmla="*/ 187411 h 1831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3154" h="183154">
                    <a:moveTo>
                      <a:pt x="188055" y="187411"/>
                    </a:moveTo>
                    <a:cubicBezTo>
                      <a:pt x="84350" y="187411"/>
                      <a:pt x="0" y="103309"/>
                      <a:pt x="0" y="0"/>
                    </a:cubicBezTo>
                    <a:lnTo>
                      <a:pt x="29701" y="0"/>
                    </a:lnTo>
                    <a:cubicBezTo>
                      <a:pt x="29701" y="86973"/>
                      <a:pt x="100735" y="157711"/>
                      <a:pt x="188055" y="157711"/>
                    </a:cubicBezTo>
                    <a:lnTo>
                      <a:pt x="188055" y="187411"/>
                    </a:lnTo>
                    <a:close/>
                  </a:path>
                </a:pathLst>
              </a:custGeom>
              <a:solidFill>
                <a:srgbClr val="28A8EA"/>
              </a:solidFill>
              <a:ln w="4927" cap="flat">
                <a:noFill/>
                <a:prstDash val="solid"/>
                <a:miter/>
              </a:ln>
            </p:spPr>
            <p:txBody>
              <a:bodyPr rtlCol="0" anchor="ctr"/>
              <a:lstStyle/>
              <a:p>
                <a:pPr defTabSz="914367">
                  <a:defRPr/>
                </a:pPr>
                <a:endParaRPr lang="en-US" sz="1765">
                  <a:solidFill>
                    <a:srgbClr val="000000"/>
                  </a:solidFill>
                  <a:latin typeface="Segoe UI"/>
                </a:endParaRPr>
              </a:p>
            </p:txBody>
          </p:sp>
          <p:sp>
            <p:nvSpPr>
              <p:cNvPr id="245" name="Freeform: Shape 244">
                <a:extLst>
                  <a:ext uri="{FF2B5EF4-FFF2-40B4-BE49-F238E27FC236}">
                    <a16:creationId xmlns:a16="http://schemas.microsoft.com/office/drawing/2014/main" id="{40FB5E52-4C79-4C5C-8E20-75E69C78E360}"/>
                  </a:ext>
                </a:extLst>
              </p:cNvPr>
              <p:cNvSpPr/>
              <p:nvPr/>
            </p:nvSpPr>
            <p:spPr>
              <a:xfrm>
                <a:off x="6430393" y="4841695"/>
                <a:ext cx="222755" cy="108902"/>
              </a:xfrm>
              <a:custGeom>
                <a:avLst/>
                <a:gdLst>
                  <a:gd name="connsiteX0" fmla="*/ 224636 w 222754"/>
                  <a:gd name="connsiteY0" fmla="*/ 112318 h 108902"/>
                  <a:gd name="connsiteX1" fmla="*/ 194935 w 222754"/>
                  <a:gd name="connsiteY1" fmla="*/ 112318 h 108902"/>
                  <a:gd name="connsiteX2" fmla="*/ 112318 w 222754"/>
                  <a:gd name="connsiteY2" fmla="*/ 29701 h 108902"/>
                  <a:gd name="connsiteX3" fmla="*/ 29701 w 222754"/>
                  <a:gd name="connsiteY3" fmla="*/ 112318 h 108902"/>
                  <a:gd name="connsiteX4" fmla="*/ 0 w 222754"/>
                  <a:gd name="connsiteY4" fmla="*/ 112318 h 108902"/>
                  <a:gd name="connsiteX5" fmla="*/ 112318 w 222754"/>
                  <a:gd name="connsiteY5" fmla="*/ 0 h 108902"/>
                  <a:gd name="connsiteX6" fmla="*/ 224636 w 222754"/>
                  <a:gd name="connsiteY6" fmla="*/ 112318 h 1089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2754" h="108902">
                    <a:moveTo>
                      <a:pt x="224636" y="112318"/>
                    </a:moveTo>
                    <a:lnTo>
                      <a:pt x="194935" y="112318"/>
                    </a:lnTo>
                    <a:cubicBezTo>
                      <a:pt x="194935" y="66777"/>
                      <a:pt x="157859" y="29701"/>
                      <a:pt x="112318" y="29701"/>
                    </a:cubicBezTo>
                    <a:cubicBezTo>
                      <a:pt x="66777" y="29701"/>
                      <a:pt x="29701" y="66777"/>
                      <a:pt x="29701" y="112318"/>
                    </a:cubicBezTo>
                    <a:lnTo>
                      <a:pt x="0" y="112318"/>
                    </a:lnTo>
                    <a:cubicBezTo>
                      <a:pt x="0" y="50392"/>
                      <a:pt x="50392" y="0"/>
                      <a:pt x="112318" y="0"/>
                    </a:cubicBezTo>
                    <a:cubicBezTo>
                      <a:pt x="174293" y="0"/>
                      <a:pt x="224636" y="50392"/>
                      <a:pt x="224636" y="112318"/>
                    </a:cubicBezTo>
                    <a:close/>
                  </a:path>
                </a:pathLst>
              </a:custGeom>
              <a:solidFill>
                <a:srgbClr val="50E6FF"/>
              </a:solidFill>
              <a:ln w="4927" cap="flat">
                <a:noFill/>
                <a:prstDash val="solid"/>
                <a:miter/>
              </a:ln>
            </p:spPr>
            <p:txBody>
              <a:bodyPr rtlCol="0" anchor="ctr"/>
              <a:lstStyle/>
              <a:p>
                <a:pPr defTabSz="914367">
                  <a:defRPr/>
                </a:pPr>
                <a:endParaRPr lang="en-US" sz="1765">
                  <a:solidFill>
                    <a:srgbClr val="000000"/>
                  </a:solidFill>
                  <a:latin typeface="Segoe UI"/>
                </a:endParaRPr>
              </a:p>
            </p:txBody>
          </p:sp>
        </p:grpSp>
      </p:grpSp>
    </p:spTree>
    <p:extLst>
      <p:ext uri="{BB962C8B-B14F-4D97-AF65-F5344CB8AC3E}">
        <p14:creationId xmlns:p14="http://schemas.microsoft.com/office/powerpoint/2010/main" val="21574861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2"/>
                                        </p:tgtEl>
                                        <p:attrNameLst>
                                          <p:attrName>ppt_x</p:attrName>
                                          <p:attrName>ppt_y</p:attrName>
                                        </p:attrNameLst>
                                      </p:cBhvr>
                                      <p:rCtr x="0" y="949"/>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0 4.44444E-6 L 0 0.01898 " pathEditMode="relative" rAng="0" ptsTypes="AA">
                                      <p:cBhvr>
                                        <p:cTn id="14" dur="700" spd="-100000" fill="hold"/>
                                        <p:tgtEl>
                                          <p:spTgt spid="4"/>
                                        </p:tgtEl>
                                        <p:attrNameLst>
                                          <p:attrName>ppt_x</p:attrName>
                                          <p:attrName>ppt_y</p:attrName>
                                        </p:attrNameLst>
                                      </p:cBhvr>
                                      <p:rCtr x="0" y="949"/>
                                    </p:animMotion>
                                  </p:childTnLst>
                                </p:cTn>
                              </p:par>
                              <p:par>
                                <p:cTn id="15" presetID="10" presetClass="entr" presetSubtype="0" fill="hold" nodeType="withEffect">
                                  <p:stCondLst>
                                    <p:cond delay="25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42" presetClass="path" presetSubtype="0" decel="100000" fill="hold" nodeType="withEffect">
                                  <p:stCondLst>
                                    <p:cond delay="250"/>
                                  </p:stCondLst>
                                  <p:childTnLst>
                                    <p:animMotion origin="layout" path="M 0 4.44444E-6 L 0 0.01898 " pathEditMode="relative" rAng="0" ptsTypes="AA">
                                      <p:cBhvr>
                                        <p:cTn id="19" dur="700" spd="-100000" fill="hold"/>
                                        <p:tgtEl>
                                          <p:spTgt spid="6"/>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4" grpId="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04" name="Circle: Hollow 903">
            <a:extLst>
              <a:ext uri="{FF2B5EF4-FFF2-40B4-BE49-F238E27FC236}">
                <a16:creationId xmlns:a16="http://schemas.microsoft.com/office/drawing/2014/main" id="{7F29F878-8986-4EF2-B830-E84D5EFA4C05}"/>
              </a:ext>
            </a:extLst>
          </p:cNvPr>
          <p:cNvSpPr/>
          <p:nvPr/>
        </p:nvSpPr>
        <p:spPr bwMode="auto">
          <a:xfrm>
            <a:off x="717455" y="-2174393"/>
            <a:ext cx="10696867" cy="10696867"/>
          </a:xfrm>
          <a:prstGeom prst="donut">
            <a:avLst>
              <a:gd name="adj" fmla="val 2254"/>
            </a:avLst>
          </a:prstGeom>
          <a:gradFill flip="none" rotWithShape="1">
            <a:gsLst>
              <a:gs pos="0">
                <a:schemeClr val="accent1">
                  <a:lumMod val="5000"/>
                  <a:lumOff val="95000"/>
                </a:schemeClr>
              </a:gs>
              <a:gs pos="100000">
                <a:schemeClr val="bg1"/>
              </a:gs>
              <a:gs pos="79850">
                <a:srgbClr val="EDEDED"/>
              </a:gs>
              <a:gs pos="21450">
                <a:srgbClr val="ECECEC"/>
              </a:gs>
              <a:gs pos="50000">
                <a:schemeClr val="accent1">
                  <a:lumMod val="90000"/>
                </a:schemeClr>
              </a:gs>
            </a:gsLst>
            <a:path path="circle">
              <a:fillToRect l="50000" t="50000" r="50000" b="50000"/>
            </a:path>
            <a:tileRect/>
          </a:gradFill>
          <a:ln>
            <a:noFill/>
            <a:headEnd type="none" w="med" len="med"/>
            <a:tailEnd type="none" w="med" len="med"/>
          </a:ln>
          <a:effectLst>
            <a:innerShdw blurRad="114300" dist="38100" dir="3600000">
              <a:prstClr val="black">
                <a:alpha val="10000"/>
              </a:prstClr>
            </a:innerShdw>
          </a:effectLst>
          <a:scene3d>
            <a:camera prst="isometricOffAxis1Top"/>
            <a:lightRig rig="threePt" dir="t"/>
          </a:scene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91" name="TextBox 1990">
            <a:extLst>
              <a:ext uri="{FF2B5EF4-FFF2-40B4-BE49-F238E27FC236}">
                <a16:creationId xmlns:a16="http://schemas.microsoft.com/office/drawing/2014/main" id="{D769C82C-E55C-455A-A9F5-A85A2D2E2D40}"/>
              </a:ext>
            </a:extLst>
          </p:cNvPr>
          <p:cNvSpPr txBox="1"/>
          <p:nvPr/>
        </p:nvSpPr>
        <p:spPr>
          <a:xfrm>
            <a:off x="4908696" y="2895827"/>
            <a:ext cx="2265965" cy="875006"/>
          </a:xfrm>
          <a:prstGeom prst="rect">
            <a:avLst/>
          </a:prstGeom>
          <a:solidFill>
            <a:schemeClr val="tx1"/>
          </a:solidFill>
          <a:effectLst/>
        </p:spPr>
        <p:txBody>
          <a:bodyPr wrap="square" lIns="179285" tIns="179285" rIns="179285" bIns="179285"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5"/>
                </a:solidFill>
                <a:effectLst/>
                <a:uLnTx/>
                <a:uFillTx/>
                <a:latin typeface="Segoe UI Semibold" panose="020B0702040204020203" pitchFamily="34" charset="0"/>
                <a:ea typeface="+mn-ea"/>
                <a:cs typeface="Segoe UI Semibold" panose="020B0702040204020203" pitchFamily="34" charset="0"/>
              </a:rPr>
              <a:t>Today</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schemeClr val="bg1"/>
                </a:solidFill>
                <a:effectLst/>
                <a:uLnTx/>
                <a:uFillTx/>
                <a:latin typeface="+mj-lt"/>
                <a:ea typeface="+mn-ea"/>
                <a:cs typeface="+mn-cs"/>
              </a:rPr>
              <a:t>Connected Assets</a:t>
            </a:r>
          </a:p>
        </p:txBody>
      </p:sp>
      <p:sp>
        <p:nvSpPr>
          <p:cNvPr id="591" name="TextBox 590">
            <a:extLst>
              <a:ext uri="{FF2B5EF4-FFF2-40B4-BE49-F238E27FC236}">
                <a16:creationId xmlns:a16="http://schemas.microsoft.com/office/drawing/2014/main" id="{5C4AFD76-37CB-4499-9352-B90D0DED2D4B}"/>
              </a:ext>
            </a:extLst>
          </p:cNvPr>
          <p:cNvSpPr txBox="1"/>
          <p:nvPr/>
        </p:nvSpPr>
        <p:spPr>
          <a:xfrm>
            <a:off x="4573856" y="2895827"/>
            <a:ext cx="2935644" cy="875006"/>
          </a:xfrm>
          <a:prstGeom prst="rect">
            <a:avLst/>
          </a:prstGeom>
          <a:solidFill>
            <a:schemeClr val="tx1"/>
          </a:solidFill>
          <a:effectLst/>
        </p:spPr>
        <p:txBody>
          <a:bodyPr wrap="square" lIns="179285" tIns="179285" rIns="179285" bIns="179285"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5"/>
                </a:solidFill>
                <a:effectLst/>
                <a:uLnTx/>
                <a:uFillTx/>
                <a:latin typeface="Segoe UI Semibold" panose="020B0702040204020203" pitchFamily="34" charset="0"/>
                <a:ea typeface="+mn-ea"/>
                <a:cs typeface="Segoe UI Semibold" panose="020B0702040204020203" pitchFamily="34" charset="0"/>
              </a:rPr>
              <a:t>Emerging</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schemeClr val="bg1"/>
                </a:solidFill>
                <a:effectLst/>
                <a:uLnTx/>
                <a:uFillTx/>
                <a:latin typeface="+mj-lt"/>
                <a:ea typeface="+mn-ea"/>
                <a:cs typeface="+mn-cs"/>
              </a:rPr>
              <a:t>Connected Environments</a:t>
            </a:r>
          </a:p>
        </p:txBody>
      </p:sp>
      <p:sp>
        <p:nvSpPr>
          <p:cNvPr id="718" name="TextBox 717">
            <a:extLst>
              <a:ext uri="{FF2B5EF4-FFF2-40B4-BE49-F238E27FC236}">
                <a16:creationId xmlns:a16="http://schemas.microsoft.com/office/drawing/2014/main" id="{DCCE89F1-5978-4A50-BF79-4ADEE9338096}"/>
              </a:ext>
            </a:extLst>
          </p:cNvPr>
          <p:cNvSpPr txBox="1"/>
          <p:nvPr/>
        </p:nvSpPr>
        <p:spPr>
          <a:xfrm>
            <a:off x="4573856" y="2895827"/>
            <a:ext cx="2935644" cy="875006"/>
          </a:xfrm>
          <a:prstGeom prst="rect">
            <a:avLst/>
          </a:prstGeom>
          <a:solidFill>
            <a:schemeClr val="tx1"/>
          </a:solidFill>
          <a:effectLst/>
        </p:spPr>
        <p:txBody>
          <a:bodyPr wrap="square" lIns="179285" tIns="179285" rIns="179285" bIns="179285" rtlCol="0">
            <a:spAutoFit/>
          </a:bodyPr>
          <a:lstStyle/>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solidFill>
                  <a:schemeClr val="accent5"/>
                </a:solidFill>
                <a:effectLst/>
                <a:uLnTx/>
                <a:uFillTx/>
                <a:latin typeface="Segoe UI Semibold" panose="020B0702040204020203" pitchFamily="34" charset="0"/>
                <a:ea typeface="+mn-ea"/>
                <a:cs typeface="Segoe UI Semibold" panose="020B0702040204020203" pitchFamily="34" charset="0"/>
              </a:rPr>
              <a:t>Future</a:t>
            </a:r>
          </a:p>
          <a:p>
            <a:pPr marL="0" marR="0" lvl="0" indent="0" algn="ctr" defTabSz="914192" rtl="0" eaLnBrk="1" fontAlgn="auto" latinLnBrk="0" hangingPunct="1">
              <a:lnSpc>
                <a:spcPct val="100000"/>
              </a:lnSpc>
              <a:spcBef>
                <a:spcPts val="0"/>
              </a:spcBef>
              <a:spcAft>
                <a:spcPts val="0"/>
              </a:spcAft>
              <a:buClrTx/>
              <a:buSzTx/>
              <a:buFontTx/>
              <a:buNone/>
              <a:tabLst/>
              <a:defRPr/>
            </a:pPr>
            <a:r>
              <a:rPr kumimoji="0" lang="en-US" sz="1568" b="1" i="0" u="none" strike="noStrike" kern="1200" cap="none" spc="0" normalizeH="0" baseline="0" noProof="0">
                <a:ln>
                  <a:noFill/>
                </a:ln>
                <a:solidFill>
                  <a:schemeClr val="bg1"/>
                </a:solidFill>
                <a:effectLst/>
                <a:uLnTx/>
                <a:uFillTx/>
                <a:latin typeface="+mj-lt"/>
                <a:ea typeface="+mn-ea"/>
                <a:cs typeface="+mn-cs"/>
              </a:rPr>
              <a:t>Connected  ecosystems</a:t>
            </a:r>
          </a:p>
        </p:txBody>
      </p:sp>
      <p:grpSp>
        <p:nvGrpSpPr>
          <p:cNvPr id="1910" name="Group 1909">
            <a:extLst>
              <a:ext uri="{FF2B5EF4-FFF2-40B4-BE49-F238E27FC236}">
                <a16:creationId xmlns:a16="http://schemas.microsoft.com/office/drawing/2014/main" id="{FCDBC62D-CE68-432D-B7EB-E02B62939C9F}"/>
              </a:ext>
            </a:extLst>
          </p:cNvPr>
          <p:cNvGrpSpPr/>
          <p:nvPr/>
        </p:nvGrpSpPr>
        <p:grpSpPr>
          <a:xfrm>
            <a:off x="8701833" y="2733593"/>
            <a:ext cx="143020" cy="61713"/>
            <a:chOff x="8721016" y="41119"/>
            <a:chExt cx="1851822" cy="799052"/>
          </a:xfrm>
        </p:grpSpPr>
        <p:sp>
          <p:nvSpPr>
            <p:cNvPr id="1911" name="Rectangle 1910">
              <a:extLst>
                <a:ext uri="{FF2B5EF4-FFF2-40B4-BE49-F238E27FC236}">
                  <a16:creationId xmlns:a16="http://schemas.microsoft.com/office/drawing/2014/main" id="{45C5F143-612C-4B0D-B5E8-84C7F87683C7}"/>
                </a:ext>
              </a:extLst>
            </p:cNvPr>
            <p:cNvSpPr/>
            <p:nvPr/>
          </p:nvSpPr>
          <p:spPr bwMode="auto">
            <a:xfrm>
              <a:off x="8721016" y="720700"/>
              <a:ext cx="1160689" cy="118214"/>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2" name="Rectangle 258">
              <a:extLst>
                <a:ext uri="{FF2B5EF4-FFF2-40B4-BE49-F238E27FC236}">
                  <a16:creationId xmlns:a16="http://schemas.microsoft.com/office/drawing/2014/main" id="{953B7B5A-A76F-42D5-9027-2E433C76B2B0}"/>
                </a:ext>
              </a:extLst>
            </p:cNvPr>
            <p:cNvSpPr/>
            <p:nvPr/>
          </p:nvSpPr>
          <p:spPr bwMode="auto">
            <a:xfrm rot="5400000">
              <a:off x="9639515" y="598182"/>
              <a:ext cx="365760" cy="118218"/>
            </a:xfrm>
            <a:custGeom>
              <a:avLst/>
              <a:gdLst>
                <a:gd name="connsiteX0" fmla="*/ 0 w 365760"/>
                <a:gd name="connsiteY0" fmla="*/ 0 h 118217"/>
                <a:gd name="connsiteX1" fmla="*/ 365760 w 365760"/>
                <a:gd name="connsiteY1" fmla="*/ 0 h 118217"/>
                <a:gd name="connsiteX2" fmla="*/ 365760 w 365760"/>
                <a:gd name="connsiteY2" fmla="*/ 118217 h 118217"/>
                <a:gd name="connsiteX3" fmla="*/ 0 w 365760"/>
                <a:gd name="connsiteY3" fmla="*/ 118217 h 118217"/>
                <a:gd name="connsiteX4" fmla="*/ 0 w 365760"/>
                <a:gd name="connsiteY4" fmla="*/ 0 h 118217"/>
                <a:gd name="connsiteX0" fmla="*/ 27298 w 365760"/>
                <a:gd name="connsiteY0" fmla="*/ 0 h 118218"/>
                <a:gd name="connsiteX1" fmla="*/ 365760 w 365760"/>
                <a:gd name="connsiteY1" fmla="*/ 1 h 118218"/>
                <a:gd name="connsiteX2" fmla="*/ 365760 w 365760"/>
                <a:gd name="connsiteY2" fmla="*/ 118218 h 118218"/>
                <a:gd name="connsiteX3" fmla="*/ 0 w 365760"/>
                <a:gd name="connsiteY3" fmla="*/ 118218 h 118218"/>
                <a:gd name="connsiteX4" fmla="*/ 27298 w 365760"/>
                <a:gd name="connsiteY4" fmla="*/ 0 h 118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5760" h="118218">
                  <a:moveTo>
                    <a:pt x="27298" y="0"/>
                  </a:moveTo>
                  <a:lnTo>
                    <a:pt x="365760" y="1"/>
                  </a:lnTo>
                  <a:lnTo>
                    <a:pt x="365760" y="118218"/>
                  </a:lnTo>
                  <a:lnTo>
                    <a:pt x="0" y="118218"/>
                  </a:lnTo>
                  <a:lnTo>
                    <a:pt x="27298" y="0"/>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3" name="Rectangle 259">
              <a:extLst>
                <a:ext uri="{FF2B5EF4-FFF2-40B4-BE49-F238E27FC236}">
                  <a16:creationId xmlns:a16="http://schemas.microsoft.com/office/drawing/2014/main" id="{38AEB790-20E2-4220-BC9A-654AEFAD9591}"/>
                </a:ext>
              </a:extLst>
            </p:cNvPr>
            <p:cNvSpPr/>
            <p:nvPr/>
          </p:nvSpPr>
          <p:spPr bwMode="auto">
            <a:xfrm rot="984637">
              <a:off x="9490263" y="211561"/>
              <a:ext cx="953877" cy="285938"/>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8900" h="129646">
                  <a:moveTo>
                    <a:pt x="0" y="6367"/>
                  </a:moveTo>
                  <a:lnTo>
                    <a:pt x="368900" y="0"/>
                  </a:lnTo>
                  <a:lnTo>
                    <a:pt x="335206" y="129646"/>
                  </a:lnTo>
                  <a:lnTo>
                    <a:pt x="0" y="129646"/>
                  </a:lnTo>
                  <a:lnTo>
                    <a:pt x="0" y="6367"/>
                  </a:lnTo>
                  <a:close/>
                </a:path>
              </a:pathLst>
            </a:cu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14" name="Rectangle 259">
              <a:extLst>
                <a:ext uri="{FF2B5EF4-FFF2-40B4-BE49-F238E27FC236}">
                  <a16:creationId xmlns:a16="http://schemas.microsoft.com/office/drawing/2014/main" id="{2D53CB0E-0600-4A43-B636-7EE847759EC8}"/>
                </a:ext>
              </a:extLst>
            </p:cNvPr>
            <p:cNvSpPr/>
            <p:nvPr/>
          </p:nvSpPr>
          <p:spPr bwMode="auto">
            <a:xfrm rot="945468">
              <a:off x="9560000" y="41119"/>
              <a:ext cx="1012838" cy="167825"/>
            </a:xfrm>
            <a:custGeom>
              <a:avLst/>
              <a:gdLst>
                <a:gd name="connsiteX0" fmla="*/ 0 w 335206"/>
                <a:gd name="connsiteY0" fmla="*/ 0 h 123279"/>
                <a:gd name="connsiteX1" fmla="*/ 335206 w 335206"/>
                <a:gd name="connsiteY1" fmla="*/ 0 h 123279"/>
                <a:gd name="connsiteX2" fmla="*/ 335206 w 335206"/>
                <a:gd name="connsiteY2" fmla="*/ 123279 h 123279"/>
                <a:gd name="connsiteX3" fmla="*/ 0 w 335206"/>
                <a:gd name="connsiteY3" fmla="*/ 123279 h 123279"/>
                <a:gd name="connsiteX4" fmla="*/ 0 w 335206"/>
                <a:gd name="connsiteY4" fmla="*/ 0 h 123279"/>
                <a:gd name="connsiteX0" fmla="*/ 0 w 368900"/>
                <a:gd name="connsiteY0" fmla="*/ 6367 h 129646"/>
                <a:gd name="connsiteX1" fmla="*/ 368900 w 368900"/>
                <a:gd name="connsiteY1" fmla="*/ 0 h 129646"/>
                <a:gd name="connsiteX2" fmla="*/ 335206 w 368900"/>
                <a:gd name="connsiteY2" fmla="*/ 129646 h 129646"/>
                <a:gd name="connsiteX3" fmla="*/ 0 w 368900"/>
                <a:gd name="connsiteY3" fmla="*/ 129646 h 129646"/>
                <a:gd name="connsiteX4" fmla="*/ 0 w 368900"/>
                <a:gd name="connsiteY4" fmla="*/ 6367 h 129646"/>
                <a:gd name="connsiteX0" fmla="*/ 0 w 368900"/>
                <a:gd name="connsiteY0" fmla="*/ 6367 h 130539"/>
                <a:gd name="connsiteX1" fmla="*/ 368900 w 368900"/>
                <a:gd name="connsiteY1" fmla="*/ 0 h 130539"/>
                <a:gd name="connsiteX2" fmla="*/ 346742 w 368900"/>
                <a:gd name="connsiteY2" fmla="*/ 130539 h 130539"/>
                <a:gd name="connsiteX3" fmla="*/ 0 w 368900"/>
                <a:gd name="connsiteY3" fmla="*/ 129646 h 130539"/>
                <a:gd name="connsiteX4" fmla="*/ 0 w 368900"/>
                <a:gd name="connsiteY4" fmla="*/ 6367 h 130539"/>
                <a:gd name="connsiteX0" fmla="*/ 0 w 361209"/>
                <a:gd name="connsiteY0" fmla="*/ 6963 h 131135"/>
                <a:gd name="connsiteX1" fmla="*/ 361209 w 361209"/>
                <a:gd name="connsiteY1" fmla="*/ 0 h 131135"/>
                <a:gd name="connsiteX2" fmla="*/ 346742 w 361209"/>
                <a:gd name="connsiteY2" fmla="*/ 131135 h 131135"/>
                <a:gd name="connsiteX3" fmla="*/ 0 w 361209"/>
                <a:gd name="connsiteY3" fmla="*/ 130242 h 131135"/>
                <a:gd name="connsiteX4" fmla="*/ 0 w 361209"/>
                <a:gd name="connsiteY4" fmla="*/ 6963 h 1311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1209" h="131135">
                  <a:moveTo>
                    <a:pt x="0" y="6963"/>
                  </a:moveTo>
                  <a:lnTo>
                    <a:pt x="361209" y="0"/>
                  </a:lnTo>
                  <a:lnTo>
                    <a:pt x="346742" y="131135"/>
                  </a:lnTo>
                  <a:lnTo>
                    <a:pt x="0" y="130242"/>
                  </a:lnTo>
                  <a:lnTo>
                    <a:pt x="0" y="6963"/>
                  </a:lnTo>
                  <a:close/>
                </a:path>
              </a:pathLst>
            </a:cu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2020" name="Freeform: Shape 2019">
            <a:extLst>
              <a:ext uri="{FF2B5EF4-FFF2-40B4-BE49-F238E27FC236}">
                <a16:creationId xmlns:a16="http://schemas.microsoft.com/office/drawing/2014/main" id="{AACE28CC-4600-4597-8A32-BE902EF9B12F}"/>
              </a:ext>
            </a:extLst>
          </p:cNvPr>
          <p:cNvSpPr/>
          <p:nvPr/>
        </p:nvSpPr>
        <p:spPr>
          <a:xfrm>
            <a:off x="7328420" y="2617876"/>
            <a:ext cx="155876" cy="345852"/>
          </a:xfrm>
          <a:custGeom>
            <a:avLst/>
            <a:gdLst>
              <a:gd name="connsiteX0" fmla="*/ 202331 w 198000"/>
              <a:gd name="connsiteY0" fmla="*/ 55688 h 439312"/>
              <a:gd name="connsiteX1" fmla="*/ 164587 w 198000"/>
              <a:gd name="connsiteY1" fmla="*/ 1856 h 439312"/>
              <a:gd name="connsiteX2" fmla="*/ 163969 w 198000"/>
              <a:gd name="connsiteY2" fmla="*/ 1856 h 439312"/>
              <a:gd name="connsiteX3" fmla="*/ 163969 w 198000"/>
              <a:gd name="connsiteY3" fmla="*/ 0 h 439312"/>
              <a:gd name="connsiteX4" fmla="*/ 11756 w 198000"/>
              <a:gd name="connsiteY4" fmla="*/ 0 h 439312"/>
              <a:gd name="connsiteX5" fmla="*/ 0 w 198000"/>
              <a:gd name="connsiteY5" fmla="*/ 11756 h 439312"/>
              <a:gd name="connsiteX6" fmla="*/ 11756 w 198000"/>
              <a:gd name="connsiteY6" fmla="*/ 23513 h 439312"/>
              <a:gd name="connsiteX7" fmla="*/ 151594 w 198000"/>
              <a:gd name="connsiteY7" fmla="*/ 23513 h 439312"/>
              <a:gd name="connsiteX8" fmla="*/ 178819 w 198000"/>
              <a:gd name="connsiteY8" fmla="*/ 62494 h 439312"/>
              <a:gd name="connsiteX9" fmla="*/ 178819 w 198000"/>
              <a:gd name="connsiteY9" fmla="*/ 443644 h 439312"/>
              <a:gd name="connsiteX10" fmla="*/ 202331 w 198000"/>
              <a:gd name="connsiteY10" fmla="*/ 443644 h 439312"/>
              <a:gd name="connsiteX11" fmla="*/ 202331 w 198000"/>
              <a:gd name="connsiteY11" fmla="*/ 55688 h 439312"/>
              <a:gd name="connsiteX12" fmla="*/ 201712 w 198000"/>
              <a:gd name="connsiteY12" fmla="*/ 56306 h 439312"/>
              <a:gd name="connsiteX13" fmla="*/ 202331 w 198000"/>
              <a:gd name="connsiteY13" fmla="*/ 55688 h 4393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98000" h="439312">
                <a:moveTo>
                  <a:pt x="202331" y="55688"/>
                </a:moveTo>
                <a:lnTo>
                  <a:pt x="164587" y="1856"/>
                </a:lnTo>
                <a:lnTo>
                  <a:pt x="163969" y="1856"/>
                </a:lnTo>
                <a:lnTo>
                  <a:pt x="163969" y="0"/>
                </a:lnTo>
                <a:lnTo>
                  <a:pt x="11756" y="0"/>
                </a:lnTo>
                <a:cubicBezTo>
                  <a:pt x="4950" y="0"/>
                  <a:pt x="0" y="5569"/>
                  <a:pt x="0" y="11756"/>
                </a:cubicBezTo>
                <a:cubicBezTo>
                  <a:pt x="0" y="17944"/>
                  <a:pt x="5569" y="23513"/>
                  <a:pt x="11756" y="23513"/>
                </a:cubicBezTo>
                <a:lnTo>
                  <a:pt x="151594" y="23513"/>
                </a:lnTo>
                <a:lnTo>
                  <a:pt x="178819" y="62494"/>
                </a:lnTo>
                <a:lnTo>
                  <a:pt x="178819" y="443644"/>
                </a:lnTo>
                <a:lnTo>
                  <a:pt x="202331" y="443644"/>
                </a:lnTo>
                <a:lnTo>
                  <a:pt x="202331" y="55688"/>
                </a:lnTo>
                <a:lnTo>
                  <a:pt x="201712" y="56306"/>
                </a:lnTo>
                <a:lnTo>
                  <a:pt x="202331" y="55688"/>
                </a:lnTo>
                <a:close/>
              </a:path>
            </a:pathLst>
          </a:custGeom>
          <a:solidFill>
            <a:schemeClr val="tx2"/>
          </a:solidFill>
          <a:ln w="59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6" name="Rectangle 405">
            <a:extLst>
              <a:ext uri="{FF2B5EF4-FFF2-40B4-BE49-F238E27FC236}">
                <a16:creationId xmlns:a16="http://schemas.microsoft.com/office/drawing/2014/main" id="{333E8073-DEF3-48E4-9E11-BF04320C7A73}"/>
              </a:ext>
            </a:extLst>
          </p:cNvPr>
          <p:cNvSpPr/>
          <p:nvPr/>
        </p:nvSpPr>
        <p:spPr bwMode="auto">
          <a:xfrm flipH="1">
            <a:off x="4908327" y="2625289"/>
            <a:ext cx="310720" cy="488108"/>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7" name="Rectangle 406">
            <a:extLst>
              <a:ext uri="{FF2B5EF4-FFF2-40B4-BE49-F238E27FC236}">
                <a16:creationId xmlns:a16="http://schemas.microsoft.com/office/drawing/2014/main" id="{076D9A8B-D833-4D01-A1DC-F22CA9D98170}"/>
              </a:ext>
            </a:extLst>
          </p:cNvPr>
          <p:cNvSpPr/>
          <p:nvPr/>
        </p:nvSpPr>
        <p:spPr bwMode="auto">
          <a:xfrm>
            <a:off x="4613402" y="4043166"/>
            <a:ext cx="2881816" cy="257669"/>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8" name="Rectangle 677">
            <a:extLst>
              <a:ext uri="{FF2B5EF4-FFF2-40B4-BE49-F238E27FC236}">
                <a16:creationId xmlns:a16="http://schemas.microsoft.com/office/drawing/2014/main" id="{1B7FE773-7224-45F2-964B-721FA6F71083}"/>
              </a:ext>
            </a:extLst>
          </p:cNvPr>
          <p:cNvSpPr/>
          <p:nvPr/>
        </p:nvSpPr>
        <p:spPr bwMode="auto">
          <a:xfrm rot="16900103">
            <a:off x="2583593" y="2766142"/>
            <a:ext cx="249059" cy="2238445"/>
          </a:xfrm>
          <a:custGeom>
            <a:avLst/>
            <a:gdLst>
              <a:gd name="connsiteX0" fmla="*/ 0 w 272535"/>
              <a:gd name="connsiteY0" fmla="*/ 0 h 2369117"/>
              <a:gd name="connsiteX1" fmla="*/ 272535 w 272535"/>
              <a:gd name="connsiteY1" fmla="*/ 0 h 2369117"/>
              <a:gd name="connsiteX2" fmla="*/ 272535 w 272535"/>
              <a:gd name="connsiteY2" fmla="*/ 2369117 h 2369117"/>
              <a:gd name="connsiteX3" fmla="*/ 0 w 272535"/>
              <a:gd name="connsiteY3" fmla="*/ 2369117 h 2369117"/>
              <a:gd name="connsiteX4" fmla="*/ 0 w 272535"/>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0 w 273580"/>
              <a:gd name="connsiteY0" fmla="*/ 0 h 2369117"/>
              <a:gd name="connsiteX1" fmla="*/ 273580 w 273580"/>
              <a:gd name="connsiteY1" fmla="*/ 27112 h 2369117"/>
              <a:gd name="connsiteX2" fmla="*/ 272535 w 273580"/>
              <a:gd name="connsiteY2" fmla="*/ 2369117 h 2369117"/>
              <a:gd name="connsiteX3" fmla="*/ 0 w 273580"/>
              <a:gd name="connsiteY3" fmla="*/ 2369117 h 2369117"/>
              <a:gd name="connsiteX4" fmla="*/ 0 w 273580"/>
              <a:gd name="connsiteY4" fmla="*/ 0 h 2369117"/>
              <a:gd name="connsiteX0" fmla="*/ 22744 w 273580"/>
              <a:gd name="connsiteY0" fmla="*/ 0 h 2369259"/>
              <a:gd name="connsiteX1" fmla="*/ 273580 w 273580"/>
              <a:gd name="connsiteY1" fmla="*/ 27254 h 2369259"/>
              <a:gd name="connsiteX2" fmla="*/ 272535 w 273580"/>
              <a:gd name="connsiteY2" fmla="*/ 2369259 h 2369259"/>
              <a:gd name="connsiteX3" fmla="*/ 0 w 273580"/>
              <a:gd name="connsiteY3" fmla="*/ 2369259 h 2369259"/>
              <a:gd name="connsiteX4" fmla="*/ 22744 w 273580"/>
              <a:gd name="connsiteY4" fmla="*/ 0 h 23692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3580" h="2369259">
                <a:moveTo>
                  <a:pt x="22744" y="0"/>
                </a:moveTo>
                <a:lnTo>
                  <a:pt x="273580" y="27254"/>
                </a:lnTo>
                <a:cubicBezTo>
                  <a:pt x="273232" y="807922"/>
                  <a:pt x="272883" y="1588591"/>
                  <a:pt x="272535" y="2369259"/>
                </a:cubicBezTo>
                <a:lnTo>
                  <a:pt x="0" y="2369259"/>
                </a:lnTo>
                <a:lnTo>
                  <a:pt x="22744" y="0"/>
                </a:lnTo>
                <a:close/>
              </a:path>
            </a:pathLst>
          </a:cu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09" name="Oval 408">
            <a:extLst>
              <a:ext uri="{FF2B5EF4-FFF2-40B4-BE49-F238E27FC236}">
                <a16:creationId xmlns:a16="http://schemas.microsoft.com/office/drawing/2014/main" id="{EC92B058-5E1E-4D35-8957-3CFF21208355}"/>
              </a:ext>
            </a:extLst>
          </p:cNvPr>
          <p:cNvSpPr/>
          <p:nvPr/>
        </p:nvSpPr>
        <p:spPr bwMode="auto">
          <a:xfrm>
            <a:off x="3321800" y="3937304"/>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0" name="Rectangle 409">
            <a:extLst>
              <a:ext uri="{FF2B5EF4-FFF2-40B4-BE49-F238E27FC236}">
                <a16:creationId xmlns:a16="http://schemas.microsoft.com/office/drawing/2014/main" id="{430D914E-1E7C-4240-BEA1-00DAE142B9C8}"/>
              </a:ext>
            </a:extLst>
          </p:cNvPr>
          <p:cNvSpPr/>
          <p:nvPr/>
        </p:nvSpPr>
        <p:spPr bwMode="auto">
          <a:xfrm flipH="1">
            <a:off x="2988429" y="3096168"/>
            <a:ext cx="310720" cy="54741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2" name="Oval 411">
            <a:extLst>
              <a:ext uri="{FF2B5EF4-FFF2-40B4-BE49-F238E27FC236}">
                <a16:creationId xmlns:a16="http://schemas.microsoft.com/office/drawing/2014/main" id="{73C69126-C168-4C0F-BAF1-C9F09C3E7D0D}"/>
              </a:ext>
            </a:extLst>
          </p:cNvPr>
          <p:cNvSpPr/>
          <p:nvPr/>
        </p:nvSpPr>
        <p:spPr bwMode="auto">
          <a:xfrm flipH="1">
            <a:off x="2988277" y="2908249"/>
            <a:ext cx="2230772" cy="36758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3" name="Rectangle 412">
            <a:extLst>
              <a:ext uri="{FF2B5EF4-FFF2-40B4-BE49-F238E27FC236}">
                <a16:creationId xmlns:a16="http://schemas.microsoft.com/office/drawing/2014/main" id="{C6409BD7-9539-4F13-83B9-7B43CEFCA428}"/>
              </a:ext>
            </a:extLst>
          </p:cNvPr>
          <p:cNvSpPr/>
          <p:nvPr/>
        </p:nvSpPr>
        <p:spPr bwMode="auto">
          <a:xfrm rot="4699897" flipH="1">
            <a:off x="9300205" y="2760817"/>
            <a:ext cx="267178" cy="2253947"/>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4" name="Oval 413">
            <a:extLst>
              <a:ext uri="{FF2B5EF4-FFF2-40B4-BE49-F238E27FC236}">
                <a16:creationId xmlns:a16="http://schemas.microsoft.com/office/drawing/2014/main" id="{04126CAE-B2B3-42A2-B355-9E8706D187C8}"/>
              </a:ext>
            </a:extLst>
          </p:cNvPr>
          <p:cNvSpPr/>
          <p:nvPr/>
        </p:nvSpPr>
        <p:spPr bwMode="auto">
          <a:xfrm flipH="1">
            <a:off x="6489951" y="3939243"/>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5" name="Rectangle 414">
            <a:extLst>
              <a:ext uri="{FF2B5EF4-FFF2-40B4-BE49-F238E27FC236}">
                <a16:creationId xmlns:a16="http://schemas.microsoft.com/office/drawing/2014/main" id="{ACC12BBF-7AE2-47A1-AE60-7A1640018472}"/>
              </a:ext>
            </a:extLst>
          </p:cNvPr>
          <p:cNvSpPr/>
          <p:nvPr/>
        </p:nvSpPr>
        <p:spPr bwMode="auto">
          <a:xfrm>
            <a:off x="8743372" y="3108821"/>
            <a:ext cx="310720" cy="547411"/>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6" name="Oval 415">
            <a:extLst>
              <a:ext uri="{FF2B5EF4-FFF2-40B4-BE49-F238E27FC236}">
                <a16:creationId xmlns:a16="http://schemas.microsoft.com/office/drawing/2014/main" id="{494E1057-F021-4973-865B-F88CB69BB108}"/>
              </a:ext>
            </a:extLst>
          </p:cNvPr>
          <p:cNvSpPr/>
          <p:nvPr/>
        </p:nvSpPr>
        <p:spPr bwMode="auto">
          <a:xfrm>
            <a:off x="8743372" y="3467139"/>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7" name="Rectangle 416">
            <a:extLst>
              <a:ext uri="{FF2B5EF4-FFF2-40B4-BE49-F238E27FC236}">
                <a16:creationId xmlns:a16="http://schemas.microsoft.com/office/drawing/2014/main" id="{90C4D3E2-A124-4768-9B28-047FC2F9D4D6}"/>
              </a:ext>
            </a:extLst>
          </p:cNvPr>
          <p:cNvSpPr/>
          <p:nvPr/>
        </p:nvSpPr>
        <p:spPr bwMode="auto">
          <a:xfrm>
            <a:off x="6823472" y="2637942"/>
            <a:ext cx="310720" cy="468616"/>
          </a:xfrm>
          <a:prstGeom prst="rect">
            <a:avLst/>
          </a:prstGeom>
          <a:solidFill>
            <a:schemeClr val="bg1">
              <a:lumMod val="6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8" name="Oval 417">
            <a:extLst>
              <a:ext uri="{FF2B5EF4-FFF2-40B4-BE49-F238E27FC236}">
                <a16:creationId xmlns:a16="http://schemas.microsoft.com/office/drawing/2014/main" id="{DEE30DEB-121F-4DD6-B2EF-FEDC630955A4}"/>
              </a:ext>
            </a:extLst>
          </p:cNvPr>
          <p:cNvSpPr/>
          <p:nvPr/>
        </p:nvSpPr>
        <p:spPr bwMode="auto">
          <a:xfrm>
            <a:off x="6823472" y="2920903"/>
            <a:ext cx="2230772" cy="367588"/>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419" name="Oval 418">
            <a:extLst>
              <a:ext uri="{FF2B5EF4-FFF2-40B4-BE49-F238E27FC236}">
                <a16:creationId xmlns:a16="http://schemas.microsoft.com/office/drawing/2014/main" id="{900430E7-EB2A-4240-A0E6-4F3783A8E355}"/>
              </a:ext>
            </a:extLst>
          </p:cNvPr>
          <p:cNvSpPr/>
          <p:nvPr/>
        </p:nvSpPr>
        <p:spPr bwMode="auto">
          <a:xfrm>
            <a:off x="4903257" y="2453176"/>
            <a:ext cx="2230770" cy="367587"/>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cxnSp>
        <p:nvCxnSpPr>
          <p:cNvPr id="421" name="Straight Connector 420">
            <a:extLst>
              <a:ext uri="{FF2B5EF4-FFF2-40B4-BE49-F238E27FC236}">
                <a16:creationId xmlns:a16="http://schemas.microsoft.com/office/drawing/2014/main" id="{022F5EC8-ED26-4F63-BF01-211A8E0BE226}"/>
              </a:ext>
            </a:extLst>
          </p:cNvPr>
          <p:cNvCxnSpPr>
            <a:cxnSpLocks/>
          </p:cNvCxnSpPr>
          <p:nvPr/>
        </p:nvCxnSpPr>
        <p:spPr>
          <a:xfrm flipH="1">
            <a:off x="8908071" y="3200405"/>
            <a:ext cx="0" cy="358570"/>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421">
            <a:extLst>
              <a:ext uri="{FF2B5EF4-FFF2-40B4-BE49-F238E27FC236}">
                <a16:creationId xmlns:a16="http://schemas.microsoft.com/office/drawing/2014/main" id="{EDB804D3-4457-4B6E-A76D-EA52A8F475AF}"/>
              </a:ext>
            </a:extLst>
          </p:cNvPr>
          <p:cNvCxnSpPr>
            <a:cxnSpLocks/>
            <a:stCxn id="416" idx="4"/>
            <a:endCxn id="430" idx="0"/>
          </p:cNvCxnSpPr>
          <p:nvPr/>
        </p:nvCxnSpPr>
        <p:spPr>
          <a:xfrm flipH="1">
            <a:off x="8632872" y="3841675"/>
            <a:ext cx="1225885" cy="218071"/>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3" name="Arc 422">
            <a:extLst>
              <a:ext uri="{FF2B5EF4-FFF2-40B4-BE49-F238E27FC236}">
                <a16:creationId xmlns:a16="http://schemas.microsoft.com/office/drawing/2014/main" id="{92BB66AA-6CA6-4DD7-9573-B21A5BBFEB74}"/>
              </a:ext>
            </a:extLst>
          </p:cNvPr>
          <p:cNvSpPr/>
          <p:nvPr/>
        </p:nvSpPr>
        <p:spPr>
          <a:xfrm rot="322971">
            <a:off x="3262953" y="4068923"/>
            <a:ext cx="2599020" cy="313253"/>
          </a:xfrm>
          <a:prstGeom prst="arc">
            <a:avLst>
              <a:gd name="adj1" fmla="val 10977219"/>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25" name="Straight Connector 424">
            <a:extLst>
              <a:ext uri="{FF2B5EF4-FFF2-40B4-BE49-F238E27FC236}">
                <a16:creationId xmlns:a16="http://schemas.microsoft.com/office/drawing/2014/main" id="{414ED94E-BB17-42F1-9BB0-921108BA4D96}"/>
              </a:ext>
            </a:extLst>
          </p:cNvPr>
          <p:cNvCxnSpPr>
            <a:cxnSpLocks/>
          </p:cNvCxnSpPr>
          <p:nvPr/>
        </p:nvCxnSpPr>
        <p:spPr>
          <a:xfrm flipH="1">
            <a:off x="6980992" y="2737879"/>
            <a:ext cx="0" cy="27930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27" name="Arc 426">
            <a:extLst>
              <a:ext uri="{FF2B5EF4-FFF2-40B4-BE49-F238E27FC236}">
                <a16:creationId xmlns:a16="http://schemas.microsoft.com/office/drawing/2014/main" id="{EE9E83ED-DB24-43ED-98DC-EA8B875D258B}"/>
              </a:ext>
            </a:extLst>
          </p:cNvPr>
          <p:cNvSpPr/>
          <p:nvPr/>
        </p:nvSpPr>
        <p:spPr>
          <a:xfrm rot="21277029" flipH="1">
            <a:off x="2928350" y="3028858"/>
            <a:ext cx="2349440" cy="313256"/>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cxnSp>
        <p:nvCxnSpPr>
          <p:cNvPr id="428" name="Straight Connector 427">
            <a:extLst>
              <a:ext uri="{FF2B5EF4-FFF2-40B4-BE49-F238E27FC236}">
                <a16:creationId xmlns:a16="http://schemas.microsoft.com/office/drawing/2014/main" id="{AA642213-0988-4589-B540-44BB413D9F79}"/>
              </a:ext>
            </a:extLst>
          </p:cNvPr>
          <p:cNvCxnSpPr>
            <a:cxnSpLocks/>
          </p:cNvCxnSpPr>
          <p:nvPr/>
        </p:nvCxnSpPr>
        <p:spPr>
          <a:xfrm>
            <a:off x="5061528" y="2725226"/>
            <a:ext cx="0" cy="27930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0" name="Arc 429">
            <a:extLst>
              <a:ext uri="{FF2B5EF4-FFF2-40B4-BE49-F238E27FC236}">
                <a16:creationId xmlns:a16="http://schemas.microsoft.com/office/drawing/2014/main" id="{5C6DA1E1-4322-4309-A04E-37C0DAF14354}"/>
              </a:ext>
            </a:extLst>
          </p:cNvPr>
          <p:cNvSpPr/>
          <p:nvPr/>
        </p:nvSpPr>
        <p:spPr>
          <a:xfrm rot="21277029" flipH="1">
            <a:off x="6180548" y="4081576"/>
            <a:ext cx="2599020" cy="313253"/>
          </a:xfrm>
          <a:prstGeom prst="arc">
            <a:avLst>
              <a:gd name="adj1" fmla="val 11005005"/>
              <a:gd name="adj2" fmla="val 21104283"/>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1" name="Arc 430">
            <a:extLst>
              <a:ext uri="{FF2B5EF4-FFF2-40B4-BE49-F238E27FC236}">
                <a16:creationId xmlns:a16="http://schemas.microsoft.com/office/drawing/2014/main" id="{EAD1C9F1-9F4B-4C0C-8E7E-5EC587E96F11}"/>
              </a:ext>
            </a:extLst>
          </p:cNvPr>
          <p:cNvSpPr/>
          <p:nvPr/>
        </p:nvSpPr>
        <p:spPr>
          <a:xfrm rot="957022">
            <a:off x="8738638" y="3657529"/>
            <a:ext cx="1277539" cy="191768"/>
          </a:xfrm>
          <a:prstGeom prst="arc">
            <a:avLst>
              <a:gd name="adj1" fmla="val 11198773"/>
              <a:gd name="adj2" fmla="val 21158152"/>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2" name="Arc 431">
            <a:extLst>
              <a:ext uri="{FF2B5EF4-FFF2-40B4-BE49-F238E27FC236}">
                <a16:creationId xmlns:a16="http://schemas.microsoft.com/office/drawing/2014/main" id="{ECBA8769-FF3D-4EAF-9F30-493FBB848BFD}"/>
              </a:ext>
            </a:extLst>
          </p:cNvPr>
          <p:cNvSpPr/>
          <p:nvPr/>
        </p:nvSpPr>
        <p:spPr>
          <a:xfrm rot="322971">
            <a:off x="6764731" y="3041511"/>
            <a:ext cx="2349440" cy="313256"/>
          </a:xfrm>
          <a:prstGeom prst="arc">
            <a:avLst>
              <a:gd name="adj1" fmla="val 11110850"/>
              <a:gd name="adj2" fmla="val 21282874"/>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3" name="Arc 432">
            <a:extLst>
              <a:ext uri="{FF2B5EF4-FFF2-40B4-BE49-F238E27FC236}">
                <a16:creationId xmlns:a16="http://schemas.microsoft.com/office/drawing/2014/main" id="{A87F5E5F-5342-404A-B6EA-B455C8C00B8C}"/>
              </a:ext>
            </a:extLst>
          </p:cNvPr>
          <p:cNvSpPr/>
          <p:nvPr/>
        </p:nvSpPr>
        <p:spPr>
          <a:xfrm>
            <a:off x="5061528" y="2581253"/>
            <a:ext cx="1923236" cy="313253"/>
          </a:xfrm>
          <a:prstGeom prst="arc">
            <a:avLst>
              <a:gd name="adj1" fmla="val 10820284"/>
              <a:gd name="adj2" fmla="val 0"/>
            </a:avLst>
          </a:prstGeom>
          <a:ln w="38100">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pic>
        <p:nvPicPr>
          <p:cNvPr id="469" name="Graphic 468">
            <a:extLst>
              <a:ext uri="{FF2B5EF4-FFF2-40B4-BE49-F238E27FC236}">
                <a16:creationId xmlns:a16="http://schemas.microsoft.com/office/drawing/2014/main" id="{69700877-6FA8-4ABF-B7DF-FF4C8F282DC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30546" y="2719943"/>
            <a:ext cx="378047" cy="609078"/>
          </a:xfrm>
          <a:prstGeom prst="rect">
            <a:avLst/>
          </a:prstGeom>
        </p:spPr>
      </p:pic>
      <p:sp>
        <p:nvSpPr>
          <p:cNvPr id="470" name="Arc 469">
            <a:extLst>
              <a:ext uri="{FF2B5EF4-FFF2-40B4-BE49-F238E27FC236}">
                <a16:creationId xmlns:a16="http://schemas.microsoft.com/office/drawing/2014/main" id="{30379CE7-51BD-4542-9AC2-8954E8BC1718}"/>
              </a:ext>
            </a:extLst>
          </p:cNvPr>
          <p:cNvSpPr/>
          <p:nvPr/>
        </p:nvSpPr>
        <p:spPr>
          <a:xfrm>
            <a:off x="9535068" y="3140813"/>
            <a:ext cx="1439361" cy="949211"/>
          </a:xfrm>
          <a:prstGeom prst="arc">
            <a:avLst>
              <a:gd name="adj1" fmla="val 11062348"/>
              <a:gd name="adj2" fmla="val 175971"/>
            </a:avLst>
          </a:prstGeom>
          <a:solidFill>
            <a:srgbClr val="BFBFBF"/>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1" name="Arc 470">
            <a:extLst>
              <a:ext uri="{FF2B5EF4-FFF2-40B4-BE49-F238E27FC236}">
                <a16:creationId xmlns:a16="http://schemas.microsoft.com/office/drawing/2014/main" id="{DAD1A9DA-FC15-403C-A43A-65F9F324C577}"/>
              </a:ext>
            </a:extLst>
          </p:cNvPr>
          <p:cNvSpPr/>
          <p:nvPr/>
        </p:nvSpPr>
        <p:spPr>
          <a:xfrm>
            <a:off x="9162957" y="3257386"/>
            <a:ext cx="653761" cy="653760"/>
          </a:xfrm>
          <a:prstGeom prst="arc">
            <a:avLst>
              <a:gd name="adj1" fmla="val 10746547"/>
              <a:gd name="adj2" fmla="val 0"/>
            </a:avLst>
          </a:prstGeom>
          <a:solidFill>
            <a:srgbClr val="BFBFBF"/>
          </a:solid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5" name="Freeform: Shape 474">
            <a:extLst>
              <a:ext uri="{FF2B5EF4-FFF2-40B4-BE49-F238E27FC236}">
                <a16:creationId xmlns:a16="http://schemas.microsoft.com/office/drawing/2014/main" id="{D95BDE64-E6DE-4104-9659-22692ED86F7F}"/>
              </a:ext>
            </a:extLst>
          </p:cNvPr>
          <p:cNvSpPr/>
          <p:nvPr/>
        </p:nvSpPr>
        <p:spPr>
          <a:xfrm>
            <a:off x="9554655" y="3498913"/>
            <a:ext cx="223847" cy="190620"/>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6" name="Freeform: Shape 475">
            <a:extLst>
              <a:ext uri="{FF2B5EF4-FFF2-40B4-BE49-F238E27FC236}">
                <a16:creationId xmlns:a16="http://schemas.microsoft.com/office/drawing/2014/main" id="{F9792A6E-5F3B-4561-BED4-994929A01129}"/>
              </a:ext>
            </a:extLst>
          </p:cNvPr>
          <p:cNvSpPr/>
          <p:nvPr/>
        </p:nvSpPr>
        <p:spPr>
          <a:xfrm>
            <a:off x="8944548" y="3527075"/>
            <a:ext cx="223847" cy="190620"/>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7" name="Freeform: Shape 476">
            <a:extLst>
              <a:ext uri="{FF2B5EF4-FFF2-40B4-BE49-F238E27FC236}">
                <a16:creationId xmlns:a16="http://schemas.microsoft.com/office/drawing/2014/main" id="{AC946D54-6075-408F-A811-F635D05B5FB8}"/>
              </a:ext>
            </a:extLst>
          </p:cNvPr>
          <p:cNvSpPr/>
          <p:nvPr/>
        </p:nvSpPr>
        <p:spPr>
          <a:xfrm rot="6633693">
            <a:off x="9727295" y="3481142"/>
            <a:ext cx="286585" cy="244045"/>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8" name="Freeform: Shape 477">
            <a:extLst>
              <a:ext uri="{FF2B5EF4-FFF2-40B4-BE49-F238E27FC236}">
                <a16:creationId xmlns:a16="http://schemas.microsoft.com/office/drawing/2014/main" id="{A33E3BF1-8C25-40B8-A132-818259F643EB}"/>
              </a:ext>
            </a:extLst>
          </p:cNvPr>
          <p:cNvSpPr/>
          <p:nvPr/>
        </p:nvSpPr>
        <p:spPr>
          <a:xfrm>
            <a:off x="9895273" y="3488388"/>
            <a:ext cx="347318" cy="295761"/>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86" name="Graphic 476">
            <a:extLst>
              <a:ext uri="{FF2B5EF4-FFF2-40B4-BE49-F238E27FC236}">
                <a16:creationId xmlns:a16="http://schemas.microsoft.com/office/drawing/2014/main" id="{46129FA4-105A-4E86-A674-814790ECC4F1}"/>
              </a:ext>
            </a:extLst>
          </p:cNvPr>
          <p:cNvGrpSpPr/>
          <p:nvPr/>
        </p:nvGrpSpPr>
        <p:grpSpPr>
          <a:xfrm>
            <a:off x="7625054" y="2435126"/>
            <a:ext cx="519744" cy="516694"/>
            <a:chOff x="7213683" y="2039797"/>
            <a:chExt cx="622779" cy="619125"/>
          </a:xfrm>
        </p:grpSpPr>
        <p:sp>
          <p:nvSpPr>
            <p:cNvPr id="729" name="Freeform: Shape 728">
              <a:extLst>
                <a:ext uri="{FF2B5EF4-FFF2-40B4-BE49-F238E27FC236}">
                  <a16:creationId xmlns:a16="http://schemas.microsoft.com/office/drawing/2014/main" id="{1AAA9D41-BC72-4500-AF55-FB219193CC3E}"/>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solidFill>
              <a:srgbClr val="BFBFB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34" name="Freeform: Shape 733">
              <a:extLst>
                <a:ext uri="{FF2B5EF4-FFF2-40B4-BE49-F238E27FC236}">
                  <a16:creationId xmlns:a16="http://schemas.microsoft.com/office/drawing/2014/main" id="{4B9EB65C-1ED7-47B7-9B65-6F93076592D8}"/>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solidFill>
              <a:srgbClr val="BFBFBF"/>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487" name="Group 4">
            <a:extLst>
              <a:ext uri="{FF2B5EF4-FFF2-40B4-BE49-F238E27FC236}">
                <a16:creationId xmlns:a16="http://schemas.microsoft.com/office/drawing/2014/main" id="{2DAF8EFC-38A3-46DA-A0FE-DE2A16C81425}"/>
              </a:ext>
            </a:extLst>
          </p:cNvPr>
          <p:cNvGrpSpPr>
            <a:grpSpLocks noChangeAspect="1"/>
          </p:cNvGrpSpPr>
          <p:nvPr/>
        </p:nvGrpSpPr>
        <p:grpSpPr bwMode="auto">
          <a:xfrm>
            <a:off x="8127646" y="2421657"/>
            <a:ext cx="278302" cy="553643"/>
            <a:chOff x="4969" y="1167"/>
            <a:chExt cx="94" cy="187"/>
          </a:xfrm>
        </p:grpSpPr>
        <p:sp>
          <p:nvSpPr>
            <p:cNvPr id="515" name="Rectangle 6">
              <a:extLst>
                <a:ext uri="{FF2B5EF4-FFF2-40B4-BE49-F238E27FC236}">
                  <a16:creationId xmlns:a16="http://schemas.microsoft.com/office/drawing/2014/main" id="{5BCAC3E1-A416-46E5-8245-EAFF5954C549}"/>
                </a:ext>
              </a:extLst>
            </p:cNvPr>
            <p:cNvSpPr>
              <a:spLocks noChangeArrowheads="1"/>
            </p:cNvSpPr>
            <p:nvPr/>
          </p:nvSpPr>
          <p:spPr bwMode="auto">
            <a:xfrm>
              <a:off x="4969" y="1167"/>
              <a:ext cx="94" cy="187"/>
            </a:xfrm>
            <a:prstGeom prst="rect">
              <a:avLst/>
            </a:prstGeom>
            <a:solidFill>
              <a:srgbClr val="A6A6A6"/>
            </a:solid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6" name="Rectangle 8">
              <a:extLst>
                <a:ext uri="{FF2B5EF4-FFF2-40B4-BE49-F238E27FC236}">
                  <a16:creationId xmlns:a16="http://schemas.microsoft.com/office/drawing/2014/main" id="{D4DA056B-A2AE-47CF-9B0B-055EAD621C26}"/>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7" name="Rectangle 9">
              <a:extLst>
                <a:ext uri="{FF2B5EF4-FFF2-40B4-BE49-F238E27FC236}">
                  <a16:creationId xmlns:a16="http://schemas.microsoft.com/office/drawing/2014/main" id="{2C2E637A-96AD-414B-9E76-5A9BF748CDD6}"/>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8" name="Rectangle 10">
              <a:extLst>
                <a:ext uri="{FF2B5EF4-FFF2-40B4-BE49-F238E27FC236}">
                  <a16:creationId xmlns:a16="http://schemas.microsoft.com/office/drawing/2014/main" id="{AD16C82D-E302-4E3F-AF92-89B935C1EC37}"/>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9" name="Rectangle 11">
              <a:extLst>
                <a:ext uri="{FF2B5EF4-FFF2-40B4-BE49-F238E27FC236}">
                  <a16:creationId xmlns:a16="http://schemas.microsoft.com/office/drawing/2014/main" id="{4D096B69-2D42-47FA-A578-38CB93ECF695}"/>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0" name="Rectangle 12">
              <a:extLst>
                <a:ext uri="{FF2B5EF4-FFF2-40B4-BE49-F238E27FC236}">
                  <a16:creationId xmlns:a16="http://schemas.microsoft.com/office/drawing/2014/main" id="{DB78CDB5-3BE5-497A-B5B6-655404965578}"/>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1" name="Rectangle 13">
              <a:extLst>
                <a:ext uri="{FF2B5EF4-FFF2-40B4-BE49-F238E27FC236}">
                  <a16:creationId xmlns:a16="http://schemas.microsoft.com/office/drawing/2014/main" id="{1D511B29-6918-4931-A8E2-8C37AB35BC89}"/>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3" name="Rectangle 14">
              <a:extLst>
                <a:ext uri="{FF2B5EF4-FFF2-40B4-BE49-F238E27FC236}">
                  <a16:creationId xmlns:a16="http://schemas.microsoft.com/office/drawing/2014/main" id="{546111BE-31BC-44C5-90C5-69CA9517B674}"/>
                </a:ext>
              </a:extLst>
            </p:cNvPr>
            <p:cNvSpPr>
              <a:spLocks noChangeArrowheads="1"/>
            </p:cNvSpPr>
            <p:nvPr/>
          </p:nvSpPr>
          <p:spPr bwMode="auto">
            <a:xfrm>
              <a:off x="4992" y="1284"/>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7" name="Rectangle 15">
              <a:extLst>
                <a:ext uri="{FF2B5EF4-FFF2-40B4-BE49-F238E27FC236}">
                  <a16:creationId xmlns:a16="http://schemas.microsoft.com/office/drawing/2014/main" id="{5F5FDDC1-9828-4798-8234-2C60E707C1D4}"/>
                </a:ext>
              </a:extLst>
            </p:cNvPr>
            <p:cNvSpPr>
              <a:spLocks noChangeArrowheads="1"/>
            </p:cNvSpPr>
            <p:nvPr/>
          </p:nvSpPr>
          <p:spPr bwMode="auto">
            <a:xfrm>
              <a:off x="5022" y="1284"/>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28" name="Rectangle 16">
              <a:extLst>
                <a:ext uri="{FF2B5EF4-FFF2-40B4-BE49-F238E27FC236}">
                  <a16:creationId xmlns:a16="http://schemas.microsoft.com/office/drawing/2014/main" id="{15BA9BC3-D963-489F-907C-D92CDAF7A373}"/>
                </a:ext>
              </a:extLst>
            </p:cNvPr>
            <p:cNvSpPr>
              <a:spLocks noChangeArrowheads="1"/>
            </p:cNvSpPr>
            <p:nvPr/>
          </p:nvSpPr>
          <p:spPr bwMode="auto">
            <a:xfrm>
              <a:off x="5004" y="1311"/>
              <a:ext cx="24" cy="4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792" name="Freeform: Shape 791">
            <a:extLst>
              <a:ext uri="{FF2B5EF4-FFF2-40B4-BE49-F238E27FC236}">
                <a16:creationId xmlns:a16="http://schemas.microsoft.com/office/drawing/2014/main" id="{2A3AA79C-0676-41E3-A36E-EB117238A331}"/>
              </a:ext>
            </a:extLst>
          </p:cNvPr>
          <p:cNvSpPr/>
          <p:nvPr/>
        </p:nvSpPr>
        <p:spPr>
          <a:xfrm>
            <a:off x="5220412" y="2371184"/>
            <a:ext cx="318769" cy="27145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93" name="Freeform: Shape 792">
            <a:extLst>
              <a:ext uri="{FF2B5EF4-FFF2-40B4-BE49-F238E27FC236}">
                <a16:creationId xmlns:a16="http://schemas.microsoft.com/office/drawing/2014/main" id="{3E9E7246-C8F1-4742-837B-1910389EDB03}"/>
              </a:ext>
            </a:extLst>
          </p:cNvPr>
          <p:cNvSpPr/>
          <p:nvPr/>
        </p:nvSpPr>
        <p:spPr>
          <a:xfrm>
            <a:off x="5584419" y="2258541"/>
            <a:ext cx="219627" cy="187027"/>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8" name="AutoShape 24">
            <a:extLst>
              <a:ext uri="{FF2B5EF4-FFF2-40B4-BE49-F238E27FC236}">
                <a16:creationId xmlns:a16="http://schemas.microsoft.com/office/drawing/2014/main" id="{9B2C4930-7921-48C6-9DCC-F4BF41B35DD8}"/>
              </a:ext>
            </a:extLst>
          </p:cNvPr>
          <p:cNvSpPr>
            <a:spLocks noChangeAspect="1" noChangeArrowheads="1" noTextEdit="1"/>
          </p:cNvSpPr>
          <p:nvPr/>
        </p:nvSpPr>
        <p:spPr bwMode="auto">
          <a:xfrm flipH="1">
            <a:off x="4773272" y="3709724"/>
            <a:ext cx="263013" cy="263013"/>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09" name="Freeform 26">
            <a:extLst>
              <a:ext uri="{FF2B5EF4-FFF2-40B4-BE49-F238E27FC236}">
                <a16:creationId xmlns:a16="http://schemas.microsoft.com/office/drawing/2014/main" id="{A2261C7F-8027-44F8-AB31-1DAA2549E41B}"/>
              </a:ext>
            </a:extLst>
          </p:cNvPr>
          <p:cNvSpPr>
            <a:spLocks/>
          </p:cNvSpPr>
          <p:nvPr/>
        </p:nvSpPr>
        <p:spPr bwMode="auto">
          <a:xfrm flipH="1">
            <a:off x="4802841" y="3743962"/>
            <a:ext cx="35794" cy="35794"/>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0" name="Freeform 27">
            <a:extLst>
              <a:ext uri="{FF2B5EF4-FFF2-40B4-BE49-F238E27FC236}">
                <a16:creationId xmlns:a16="http://schemas.microsoft.com/office/drawing/2014/main" id="{B49327A9-8643-4E14-85F2-4015255F7164}"/>
              </a:ext>
            </a:extLst>
          </p:cNvPr>
          <p:cNvSpPr>
            <a:spLocks noEditPoints="1"/>
          </p:cNvSpPr>
          <p:nvPr/>
        </p:nvSpPr>
        <p:spPr bwMode="auto">
          <a:xfrm flipH="1">
            <a:off x="4771716" y="3726842"/>
            <a:ext cx="256788" cy="210099"/>
          </a:xfrm>
          <a:custGeom>
            <a:avLst/>
            <a:gdLst>
              <a:gd name="T0" fmla="*/ 110 w 402"/>
              <a:gd name="T1" fmla="*/ 192 h 330"/>
              <a:gd name="T2" fmla="*/ 110 w 402"/>
              <a:gd name="T3" fmla="*/ 192 h 330"/>
              <a:gd name="T4" fmla="*/ 110 w 402"/>
              <a:gd name="T5" fmla="*/ 137 h 330"/>
              <a:gd name="T6" fmla="*/ 27 w 402"/>
              <a:gd name="T7" fmla="*/ 137 h 330"/>
              <a:gd name="T8" fmla="*/ 27 w 402"/>
              <a:gd name="T9" fmla="*/ 55 h 330"/>
              <a:gd name="T10" fmla="*/ 124 w 402"/>
              <a:gd name="T11" fmla="*/ 55 h 330"/>
              <a:gd name="T12" fmla="*/ 144 w 402"/>
              <a:gd name="T13" fmla="*/ 60 h 330"/>
              <a:gd name="T14" fmla="*/ 159 w 402"/>
              <a:gd name="T15" fmla="*/ 75 h 330"/>
              <a:gd name="T16" fmla="*/ 163 w 402"/>
              <a:gd name="T17" fmla="*/ 82 h 330"/>
              <a:gd name="T18" fmla="*/ 166 w 402"/>
              <a:gd name="T19" fmla="*/ 92 h 330"/>
              <a:gd name="T20" fmla="*/ 170 w 402"/>
              <a:gd name="T21" fmla="*/ 103 h 330"/>
              <a:gd name="T22" fmla="*/ 172 w 402"/>
              <a:gd name="T23" fmla="*/ 110 h 330"/>
              <a:gd name="T24" fmla="*/ 187 w 402"/>
              <a:gd name="T25" fmla="*/ 151 h 330"/>
              <a:gd name="T26" fmla="*/ 201 w 402"/>
              <a:gd name="T27" fmla="*/ 192 h 330"/>
              <a:gd name="T28" fmla="*/ 110 w 402"/>
              <a:gd name="T29" fmla="*/ 192 h 330"/>
              <a:gd name="T30" fmla="*/ 275 w 402"/>
              <a:gd name="T31" fmla="*/ 0 h 330"/>
              <a:gd name="T32" fmla="*/ 275 w 402"/>
              <a:gd name="T33" fmla="*/ 0 h 330"/>
              <a:gd name="T34" fmla="*/ 247 w 402"/>
              <a:gd name="T35" fmla="*/ 0 h 330"/>
              <a:gd name="T36" fmla="*/ 247 w 402"/>
              <a:gd name="T37" fmla="*/ 192 h 330"/>
              <a:gd name="T38" fmla="*/ 230 w 402"/>
              <a:gd name="T39" fmla="*/ 192 h 330"/>
              <a:gd name="T40" fmla="*/ 220 w 402"/>
              <a:gd name="T41" fmla="*/ 164 h 330"/>
              <a:gd name="T42" fmla="*/ 210 w 402"/>
              <a:gd name="T43" fmla="*/ 136 h 330"/>
              <a:gd name="T44" fmla="*/ 202 w 402"/>
              <a:gd name="T45" fmla="*/ 111 h 330"/>
              <a:gd name="T46" fmla="*/ 193 w 402"/>
              <a:gd name="T47" fmla="*/ 86 h 330"/>
              <a:gd name="T48" fmla="*/ 188 w 402"/>
              <a:gd name="T49" fmla="*/ 73 h 330"/>
              <a:gd name="T50" fmla="*/ 183 w 402"/>
              <a:gd name="T51" fmla="*/ 62 h 330"/>
              <a:gd name="T52" fmla="*/ 158 w 402"/>
              <a:gd name="T53" fmla="*/ 36 h 330"/>
              <a:gd name="T54" fmla="*/ 124 w 402"/>
              <a:gd name="T55" fmla="*/ 27 h 330"/>
              <a:gd name="T56" fmla="*/ 27 w 402"/>
              <a:gd name="T57" fmla="*/ 27 h 330"/>
              <a:gd name="T58" fmla="*/ 17 w 402"/>
              <a:gd name="T59" fmla="*/ 29 h 330"/>
              <a:gd name="T60" fmla="*/ 8 w 402"/>
              <a:gd name="T61" fmla="*/ 35 h 330"/>
              <a:gd name="T62" fmla="*/ 2 w 402"/>
              <a:gd name="T63" fmla="*/ 44 h 330"/>
              <a:gd name="T64" fmla="*/ 0 w 402"/>
              <a:gd name="T65" fmla="*/ 55 h 330"/>
              <a:gd name="T66" fmla="*/ 0 w 402"/>
              <a:gd name="T67" fmla="*/ 302 h 330"/>
              <a:gd name="T68" fmla="*/ 2 w 402"/>
              <a:gd name="T69" fmla="*/ 314 h 330"/>
              <a:gd name="T70" fmla="*/ 9 w 402"/>
              <a:gd name="T71" fmla="*/ 323 h 330"/>
              <a:gd name="T72" fmla="*/ 14 w 402"/>
              <a:gd name="T73" fmla="*/ 326 h 330"/>
              <a:gd name="T74" fmla="*/ 13 w 402"/>
              <a:gd name="T75" fmla="*/ 316 h 330"/>
              <a:gd name="T76" fmla="*/ 73 w 402"/>
              <a:gd name="T77" fmla="*/ 256 h 330"/>
              <a:gd name="T78" fmla="*/ 133 w 402"/>
              <a:gd name="T79" fmla="*/ 316 h 330"/>
              <a:gd name="T80" fmla="*/ 131 w 402"/>
              <a:gd name="T81" fmla="*/ 330 h 330"/>
              <a:gd name="T82" fmla="*/ 148 w 402"/>
              <a:gd name="T83" fmla="*/ 330 h 330"/>
              <a:gd name="T84" fmla="*/ 146 w 402"/>
              <a:gd name="T85" fmla="*/ 316 h 330"/>
              <a:gd name="T86" fmla="*/ 206 w 402"/>
              <a:gd name="T87" fmla="*/ 256 h 330"/>
              <a:gd name="T88" fmla="*/ 266 w 402"/>
              <a:gd name="T89" fmla="*/ 316 h 330"/>
              <a:gd name="T90" fmla="*/ 265 w 402"/>
              <a:gd name="T91" fmla="*/ 323 h 330"/>
              <a:gd name="T92" fmla="*/ 266 w 402"/>
              <a:gd name="T93" fmla="*/ 323 h 330"/>
              <a:gd name="T94" fmla="*/ 273 w 402"/>
              <a:gd name="T95" fmla="*/ 314 h 330"/>
              <a:gd name="T96" fmla="*/ 275 w 402"/>
              <a:gd name="T97" fmla="*/ 302 h 330"/>
              <a:gd name="T98" fmla="*/ 385 w 402"/>
              <a:gd name="T99" fmla="*/ 302 h 330"/>
              <a:gd name="T100" fmla="*/ 402 w 402"/>
              <a:gd name="T101" fmla="*/ 302 h 330"/>
              <a:gd name="T102" fmla="*/ 402 w 402"/>
              <a:gd name="T103" fmla="*/ 275 h 330"/>
              <a:gd name="T104" fmla="*/ 275 w 402"/>
              <a:gd name="T105" fmla="*/ 275 h 330"/>
              <a:gd name="T106" fmla="*/ 275 w 402"/>
              <a:gd name="T107" fmla="*/ 0 h 3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02" h="330">
                <a:moveTo>
                  <a:pt x="110" y="192"/>
                </a:moveTo>
                <a:lnTo>
                  <a:pt x="110" y="192"/>
                </a:lnTo>
                <a:lnTo>
                  <a:pt x="110" y="137"/>
                </a:lnTo>
                <a:lnTo>
                  <a:pt x="27" y="137"/>
                </a:lnTo>
                <a:lnTo>
                  <a:pt x="27" y="55"/>
                </a:lnTo>
                <a:lnTo>
                  <a:pt x="124" y="55"/>
                </a:lnTo>
                <a:cubicBezTo>
                  <a:pt x="131" y="55"/>
                  <a:pt x="138" y="57"/>
                  <a:pt x="144" y="60"/>
                </a:cubicBezTo>
                <a:cubicBezTo>
                  <a:pt x="150" y="64"/>
                  <a:pt x="155" y="69"/>
                  <a:pt x="159" y="75"/>
                </a:cubicBezTo>
                <a:cubicBezTo>
                  <a:pt x="160" y="77"/>
                  <a:pt x="161" y="79"/>
                  <a:pt x="163" y="82"/>
                </a:cubicBezTo>
                <a:cubicBezTo>
                  <a:pt x="164" y="85"/>
                  <a:pt x="165" y="89"/>
                  <a:pt x="166" y="92"/>
                </a:cubicBezTo>
                <a:cubicBezTo>
                  <a:pt x="168" y="96"/>
                  <a:pt x="169" y="99"/>
                  <a:pt x="170" y="103"/>
                </a:cubicBezTo>
                <a:cubicBezTo>
                  <a:pt x="171" y="106"/>
                  <a:pt x="172" y="108"/>
                  <a:pt x="172" y="110"/>
                </a:cubicBezTo>
                <a:cubicBezTo>
                  <a:pt x="177" y="124"/>
                  <a:pt x="182" y="138"/>
                  <a:pt x="187" y="151"/>
                </a:cubicBezTo>
                <a:cubicBezTo>
                  <a:pt x="191" y="165"/>
                  <a:pt x="196" y="178"/>
                  <a:pt x="201" y="192"/>
                </a:cubicBezTo>
                <a:lnTo>
                  <a:pt x="110" y="192"/>
                </a:lnTo>
                <a:close/>
                <a:moveTo>
                  <a:pt x="275" y="0"/>
                </a:moveTo>
                <a:lnTo>
                  <a:pt x="275" y="0"/>
                </a:lnTo>
                <a:lnTo>
                  <a:pt x="247" y="0"/>
                </a:lnTo>
                <a:lnTo>
                  <a:pt x="247" y="192"/>
                </a:lnTo>
                <a:lnTo>
                  <a:pt x="230" y="192"/>
                </a:lnTo>
                <a:cubicBezTo>
                  <a:pt x="227" y="183"/>
                  <a:pt x="223" y="173"/>
                  <a:pt x="220" y="164"/>
                </a:cubicBezTo>
                <a:cubicBezTo>
                  <a:pt x="217" y="155"/>
                  <a:pt x="214" y="145"/>
                  <a:pt x="210" y="136"/>
                </a:cubicBezTo>
                <a:cubicBezTo>
                  <a:pt x="208" y="127"/>
                  <a:pt x="205" y="119"/>
                  <a:pt x="202" y="111"/>
                </a:cubicBezTo>
                <a:cubicBezTo>
                  <a:pt x="199" y="102"/>
                  <a:pt x="196" y="94"/>
                  <a:pt x="193" y="86"/>
                </a:cubicBezTo>
                <a:cubicBezTo>
                  <a:pt x="191" y="82"/>
                  <a:pt x="190" y="78"/>
                  <a:pt x="188" y="73"/>
                </a:cubicBezTo>
                <a:cubicBezTo>
                  <a:pt x="187" y="69"/>
                  <a:pt x="185" y="65"/>
                  <a:pt x="183" y="62"/>
                </a:cubicBezTo>
                <a:cubicBezTo>
                  <a:pt x="177" y="51"/>
                  <a:pt x="168" y="43"/>
                  <a:pt x="158" y="36"/>
                </a:cubicBezTo>
                <a:cubicBezTo>
                  <a:pt x="148" y="30"/>
                  <a:pt x="136" y="27"/>
                  <a:pt x="124" y="27"/>
                </a:cubicBezTo>
                <a:lnTo>
                  <a:pt x="27" y="27"/>
                </a:lnTo>
                <a:cubicBezTo>
                  <a:pt x="24" y="27"/>
                  <a:pt x="20" y="28"/>
                  <a:pt x="17" y="29"/>
                </a:cubicBezTo>
                <a:cubicBezTo>
                  <a:pt x="13" y="31"/>
                  <a:pt x="11" y="33"/>
                  <a:pt x="8" y="35"/>
                </a:cubicBezTo>
                <a:cubicBezTo>
                  <a:pt x="6" y="38"/>
                  <a:pt x="4" y="41"/>
                  <a:pt x="2" y="44"/>
                </a:cubicBezTo>
                <a:cubicBezTo>
                  <a:pt x="1" y="47"/>
                  <a:pt x="0" y="51"/>
                  <a:pt x="0" y="55"/>
                </a:cubicBezTo>
                <a:lnTo>
                  <a:pt x="0" y="302"/>
                </a:lnTo>
                <a:cubicBezTo>
                  <a:pt x="0" y="307"/>
                  <a:pt x="1" y="310"/>
                  <a:pt x="2" y="314"/>
                </a:cubicBezTo>
                <a:cubicBezTo>
                  <a:pt x="4" y="317"/>
                  <a:pt x="6" y="320"/>
                  <a:pt x="9" y="323"/>
                </a:cubicBezTo>
                <a:cubicBezTo>
                  <a:pt x="10" y="324"/>
                  <a:pt x="12" y="325"/>
                  <a:pt x="14" y="326"/>
                </a:cubicBezTo>
                <a:cubicBezTo>
                  <a:pt x="13" y="323"/>
                  <a:pt x="13" y="319"/>
                  <a:pt x="13" y="316"/>
                </a:cubicBezTo>
                <a:cubicBezTo>
                  <a:pt x="13" y="283"/>
                  <a:pt x="40" y="256"/>
                  <a:pt x="73" y="256"/>
                </a:cubicBezTo>
                <a:cubicBezTo>
                  <a:pt x="106" y="256"/>
                  <a:pt x="133" y="283"/>
                  <a:pt x="133" y="316"/>
                </a:cubicBezTo>
                <a:cubicBezTo>
                  <a:pt x="133" y="321"/>
                  <a:pt x="132" y="325"/>
                  <a:pt x="131" y="330"/>
                </a:cubicBezTo>
                <a:lnTo>
                  <a:pt x="148" y="330"/>
                </a:lnTo>
                <a:cubicBezTo>
                  <a:pt x="147" y="325"/>
                  <a:pt x="146" y="321"/>
                  <a:pt x="146" y="316"/>
                </a:cubicBezTo>
                <a:cubicBezTo>
                  <a:pt x="146" y="283"/>
                  <a:pt x="173" y="256"/>
                  <a:pt x="206" y="256"/>
                </a:cubicBezTo>
                <a:cubicBezTo>
                  <a:pt x="239" y="256"/>
                  <a:pt x="266" y="283"/>
                  <a:pt x="266" y="316"/>
                </a:cubicBezTo>
                <a:cubicBezTo>
                  <a:pt x="266" y="318"/>
                  <a:pt x="266" y="321"/>
                  <a:pt x="265" y="323"/>
                </a:cubicBezTo>
                <a:cubicBezTo>
                  <a:pt x="266" y="323"/>
                  <a:pt x="266" y="323"/>
                  <a:pt x="266" y="323"/>
                </a:cubicBezTo>
                <a:cubicBezTo>
                  <a:pt x="269" y="320"/>
                  <a:pt x="271" y="317"/>
                  <a:pt x="273" y="314"/>
                </a:cubicBezTo>
                <a:cubicBezTo>
                  <a:pt x="274" y="310"/>
                  <a:pt x="275" y="307"/>
                  <a:pt x="275" y="302"/>
                </a:cubicBezTo>
                <a:lnTo>
                  <a:pt x="385" y="302"/>
                </a:lnTo>
                <a:lnTo>
                  <a:pt x="402" y="302"/>
                </a:lnTo>
                <a:lnTo>
                  <a:pt x="402" y="275"/>
                </a:lnTo>
                <a:lnTo>
                  <a:pt x="275" y="275"/>
                </a:lnTo>
                <a:lnTo>
                  <a:pt x="275" y="0"/>
                </a:lnTo>
                <a:close/>
              </a:path>
            </a:pathLst>
          </a:custGeom>
          <a:solidFill>
            <a:schemeClr val="tx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1" name="Freeform 28">
            <a:extLst>
              <a:ext uri="{FF2B5EF4-FFF2-40B4-BE49-F238E27FC236}">
                <a16:creationId xmlns:a16="http://schemas.microsoft.com/office/drawing/2014/main" id="{0A49B421-E095-4A8E-82DF-50F55D49F24A}"/>
              </a:ext>
            </a:extLst>
          </p:cNvPr>
          <p:cNvSpPr>
            <a:spLocks/>
          </p:cNvSpPr>
          <p:nvPr/>
        </p:nvSpPr>
        <p:spPr bwMode="auto">
          <a:xfrm flipH="1">
            <a:off x="4802841" y="3796876"/>
            <a:ext cx="35794" cy="35794"/>
          </a:xfrm>
          <a:custGeom>
            <a:avLst/>
            <a:gdLst>
              <a:gd name="T0" fmla="*/ 0 w 55"/>
              <a:gd name="T1" fmla="*/ 55 h 55"/>
              <a:gd name="T2" fmla="*/ 0 w 55"/>
              <a:gd name="T3" fmla="*/ 55 h 55"/>
              <a:gd name="T4" fmla="*/ 55 w 55"/>
              <a:gd name="T5" fmla="*/ 55 h 55"/>
              <a:gd name="T6" fmla="*/ 55 w 55"/>
              <a:gd name="T7" fmla="*/ 0 h 55"/>
              <a:gd name="T8" fmla="*/ 0 w 55"/>
              <a:gd name="T9" fmla="*/ 0 h 55"/>
              <a:gd name="T10" fmla="*/ 0 w 55"/>
              <a:gd name="T11" fmla="*/ 55 h 55"/>
            </a:gdLst>
            <a:ahLst/>
            <a:cxnLst>
              <a:cxn ang="0">
                <a:pos x="T0" y="T1"/>
              </a:cxn>
              <a:cxn ang="0">
                <a:pos x="T2" y="T3"/>
              </a:cxn>
              <a:cxn ang="0">
                <a:pos x="T4" y="T5"/>
              </a:cxn>
              <a:cxn ang="0">
                <a:pos x="T6" y="T7"/>
              </a:cxn>
              <a:cxn ang="0">
                <a:pos x="T8" y="T9"/>
              </a:cxn>
              <a:cxn ang="0">
                <a:pos x="T10" y="T11"/>
              </a:cxn>
            </a:cxnLst>
            <a:rect l="0" t="0" r="r" b="b"/>
            <a:pathLst>
              <a:path w="55" h="55">
                <a:moveTo>
                  <a:pt x="0" y="55"/>
                </a:moveTo>
                <a:lnTo>
                  <a:pt x="0" y="55"/>
                </a:lnTo>
                <a:lnTo>
                  <a:pt x="55" y="55"/>
                </a:lnTo>
                <a:lnTo>
                  <a:pt x="55" y="0"/>
                </a:lnTo>
                <a:lnTo>
                  <a:pt x="0" y="0"/>
                </a:lnTo>
                <a:lnTo>
                  <a:pt x="0" y="5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2" name="Freeform 29">
            <a:extLst>
              <a:ext uri="{FF2B5EF4-FFF2-40B4-BE49-F238E27FC236}">
                <a16:creationId xmlns:a16="http://schemas.microsoft.com/office/drawing/2014/main" id="{B3BBD260-942D-4578-9192-C4E1B6E67F78}"/>
              </a:ext>
            </a:extLst>
          </p:cNvPr>
          <p:cNvSpPr>
            <a:spLocks/>
          </p:cNvSpPr>
          <p:nvPr/>
        </p:nvSpPr>
        <p:spPr bwMode="auto">
          <a:xfrm flipH="1">
            <a:off x="4774828" y="3849791"/>
            <a:ext cx="63808" cy="34238"/>
          </a:xfrm>
          <a:custGeom>
            <a:avLst/>
            <a:gdLst>
              <a:gd name="T0" fmla="*/ 0 w 99"/>
              <a:gd name="T1" fmla="*/ 55 h 55"/>
              <a:gd name="T2" fmla="*/ 0 w 99"/>
              <a:gd name="T3" fmla="*/ 55 h 55"/>
              <a:gd name="T4" fmla="*/ 55 w 99"/>
              <a:gd name="T5" fmla="*/ 55 h 55"/>
              <a:gd name="T6" fmla="*/ 99 w 99"/>
              <a:gd name="T7" fmla="*/ 55 h 55"/>
              <a:gd name="T8" fmla="*/ 99 w 99"/>
              <a:gd name="T9" fmla="*/ 0 h 55"/>
              <a:gd name="T10" fmla="*/ 0 w 99"/>
              <a:gd name="T11" fmla="*/ 0 h 55"/>
              <a:gd name="T12" fmla="*/ 0 w 99"/>
              <a:gd name="T13" fmla="*/ 55 h 55"/>
            </a:gdLst>
            <a:ahLst/>
            <a:cxnLst>
              <a:cxn ang="0">
                <a:pos x="T0" y="T1"/>
              </a:cxn>
              <a:cxn ang="0">
                <a:pos x="T2" y="T3"/>
              </a:cxn>
              <a:cxn ang="0">
                <a:pos x="T4" y="T5"/>
              </a:cxn>
              <a:cxn ang="0">
                <a:pos x="T6" y="T7"/>
              </a:cxn>
              <a:cxn ang="0">
                <a:pos x="T8" y="T9"/>
              </a:cxn>
              <a:cxn ang="0">
                <a:pos x="T10" y="T11"/>
              </a:cxn>
              <a:cxn ang="0">
                <a:pos x="T12" y="T13"/>
              </a:cxn>
            </a:cxnLst>
            <a:rect l="0" t="0" r="r" b="b"/>
            <a:pathLst>
              <a:path w="99" h="55">
                <a:moveTo>
                  <a:pt x="0" y="55"/>
                </a:moveTo>
                <a:lnTo>
                  <a:pt x="0" y="55"/>
                </a:lnTo>
                <a:lnTo>
                  <a:pt x="55" y="55"/>
                </a:lnTo>
                <a:lnTo>
                  <a:pt x="99" y="55"/>
                </a:lnTo>
                <a:lnTo>
                  <a:pt x="99" y="0"/>
                </a:lnTo>
                <a:lnTo>
                  <a:pt x="0" y="0"/>
                </a:lnTo>
                <a:lnTo>
                  <a:pt x="0" y="55"/>
                </a:lnTo>
                <a:close/>
              </a:path>
            </a:pathLst>
          </a:custGeom>
          <a:solidFill>
            <a:srgbClr val="0078D4"/>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3" name="Freeform 30">
            <a:extLst>
              <a:ext uri="{FF2B5EF4-FFF2-40B4-BE49-F238E27FC236}">
                <a16:creationId xmlns:a16="http://schemas.microsoft.com/office/drawing/2014/main" id="{511A9BA7-05E4-4329-8251-686BD9607BC2}"/>
              </a:ext>
            </a:extLst>
          </p:cNvPr>
          <p:cNvSpPr>
            <a:spLocks noEditPoints="1"/>
          </p:cNvSpPr>
          <p:nvPr/>
        </p:nvSpPr>
        <p:spPr bwMode="auto">
          <a:xfrm flipH="1">
            <a:off x="4952245" y="3898035"/>
            <a:ext cx="59139" cy="60695"/>
          </a:xfrm>
          <a:custGeom>
            <a:avLst/>
            <a:gdLst>
              <a:gd name="T0" fmla="*/ 47 w 93"/>
              <a:gd name="T1" fmla="*/ 67 h 94"/>
              <a:gd name="T2" fmla="*/ 47 w 93"/>
              <a:gd name="T3" fmla="*/ 67 h 94"/>
              <a:gd name="T4" fmla="*/ 27 w 93"/>
              <a:gd name="T5" fmla="*/ 47 h 94"/>
              <a:gd name="T6" fmla="*/ 47 w 93"/>
              <a:gd name="T7" fmla="*/ 27 h 94"/>
              <a:gd name="T8" fmla="*/ 67 w 93"/>
              <a:gd name="T9" fmla="*/ 47 h 94"/>
              <a:gd name="T10" fmla="*/ 47 w 93"/>
              <a:gd name="T11" fmla="*/ 67 h 94"/>
              <a:gd name="T12" fmla="*/ 47 w 93"/>
              <a:gd name="T13" fmla="*/ 0 h 94"/>
              <a:gd name="T14" fmla="*/ 47 w 93"/>
              <a:gd name="T15" fmla="*/ 0 h 94"/>
              <a:gd name="T16" fmla="*/ 0 w 93"/>
              <a:gd name="T17" fmla="*/ 47 h 94"/>
              <a:gd name="T18" fmla="*/ 2 w 93"/>
              <a:gd name="T19" fmla="*/ 61 h 94"/>
              <a:gd name="T20" fmla="*/ 47 w 93"/>
              <a:gd name="T21" fmla="*/ 94 h 94"/>
              <a:gd name="T22" fmla="*/ 91 w 93"/>
              <a:gd name="T23" fmla="*/ 61 h 94"/>
              <a:gd name="T24" fmla="*/ 93 w 93"/>
              <a:gd name="T25" fmla="*/ 47 h 94"/>
              <a:gd name="T26" fmla="*/ 47 w 93"/>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3"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2" y="61"/>
                </a:cubicBezTo>
                <a:cubicBezTo>
                  <a:pt x="8" y="80"/>
                  <a:pt x="26" y="94"/>
                  <a:pt x="47" y="94"/>
                </a:cubicBezTo>
                <a:cubicBezTo>
                  <a:pt x="68" y="94"/>
                  <a:pt x="85" y="80"/>
                  <a:pt x="91" y="61"/>
                </a:cubicBezTo>
                <a:cubicBezTo>
                  <a:pt x="93" y="56"/>
                  <a:pt x="93" y="52"/>
                  <a:pt x="93" y="47"/>
                </a:cubicBezTo>
                <a:cubicBezTo>
                  <a:pt x="93" y="21"/>
                  <a:pt x="73" y="0"/>
                  <a:pt x="47" y="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14" name="Freeform 31">
            <a:extLst>
              <a:ext uri="{FF2B5EF4-FFF2-40B4-BE49-F238E27FC236}">
                <a16:creationId xmlns:a16="http://schemas.microsoft.com/office/drawing/2014/main" id="{1E4048C4-51A9-4CAA-94B3-22D0488269FE}"/>
              </a:ext>
            </a:extLst>
          </p:cNvPr>
          <p:cNvSpPr>
            <a:spLocks noEditPoints="1"/>
          </p:cNvSpPr>
          <p:nvPr/>
        </p:nvSpPr>
        <p:spPr bwMode="auto">
          <a:xfrm flipH="1">
            <a:off x="4866649" y="3898035"/>
            <a:ext cx="60695" cy="60695"/>
          </a:xfrm>
          <a:custGeom>
            <a:avLst/>
            <a:gdLst>
              <a:gd name="T0" fmla="*/ 47 w 94"/>
              <a:gd name="T1" fmla="*/ 67 h 94"/>
              <a:gd name="T2" fmla="*/ 47 w 94"/>
              <a:gd name="T3" fmla="*/ 67 h 94"/>
              <a:gd name="T4" fmla="*/ 27 w 94"/>
              <a:gd name="T5" fmla="*/ 47 h 94"/>
              <a:gd name="T6" fmla="*/ 47 w 94"/>
              <a:gd name="T7" fmla="*/ 27 h 94"/>
              <a:gd name="T8" fmla="*/ 67 w 94"/>
              <a:gd name="T9" fmla="*/ 47 h 94"/>
              <a:gd name="T10" fmla="*/ 47 w 94"/>
              <a:gd name="T11" fmla="*/ 67 h 94"/>
              <a:gd name="T12" fmla="*/ 47 w 94"/>
              <a:gd name="T13" fmla="*/ 0 h 94"/>
              <a:gd name="T14" fmla="*/ 47 w 94"/>
              <a:gd name="T15" fmla="*/ 0 h 94"/>
              <a:gd name="T16" fmla="*/ 0 w 94"/>
              <a:gd name="T17" fmla="*/ 47 h 94"/>
              <a:gd name="T18" fmla="*/ 3 w 94"/>
              <a:gd name="T19" fmla="*/ 61 h 94"/>
              <a:gd name="T20" fmla="*/ 47 w 94"/>
              <a:gd name="T21" fmla="*/ 94 h 94"/>
              <a:gd name="T22" fmla="*/ 92 w 94"/>
              <a:gd name="T23" fmla="*/ 60 h 94"/>
              <a:gd name="T24" fmla="*/ 94 w 94"/>
              <a:gd name="T25" fmla="*/ 47 h 94"/>
              <a:gd name="T26" fmla="*/ 47 w 94"/>
              <a:gd name="T27"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 h="94">
                <a:moveTo>
                  <a:pt x="47" y="67"/>
                </a:moveTo>
                <a:lnTo>
                  <a:pt x="47" y="67"/>
                </a:lnTo>
                <a:cubicBezTo>
                  <a:pt x="36" y="67"/>
                  <a:pt x="27" y="58"/>
                  <a:pt x="27" y="47"/>
                </a:cubicBezTo>
                <a:cubicBezTo>
                  <a:pt x="27" y="36"/>
                  <a:pt x="36" y="27"/>
                  <a:pt x="47" y="27"/>
                </a:cubicBezTo>
                <a:cubicBezTo>
                  <a:pt x="58" y="27"/>
                  <a:pt x="67" y="36"/>
                  <a:pt x="67" y="47"/>
                </a:cubicBezTo>
                <a:cubicBezTo>
                  <a:pt x="67" y="58"/>
                  <a:pt x="58" y="67"/>
                  <a:pt x="47" y="67"/>
                </a:cubicBezTo>
                <a:close/>
                <a:moveTo>
                  <a:pt x="47" y="0"/>
                </a:moveTo>
                <a:lnTo>
                  <a:pt x="47" y="0"/>
                </a:lnTo>
                <a:cubicBezTo>
                  <a:pt x="21" y="0"/>
                  <a:pt x="0" y="21"/>
                  <a:pt x="0" y="47"/>
                </a:cubicBezTo>
                <a:cubicBezTo>
                  <a:pt x="0" y="52"/>
                  <a:pt x="1" y="56"/>
                  <a:pt x="3" y="61"/>
                </a:cubicBezTo>
                <a:cubicBezTo>
                  <a:pt x="9" y="80"/>
                  <a:pt x="26" y="94"/>
                  <a:pt x="47" y="94"/>
                </a:cubicBezTo>
                <a:cubicBezTo>
                  <a:pt x="68" y="94"/>
                  <a:pt x="86" y="80"/>
                  <a:pt x="92" y="60"/>
                </a:cubicBezTo>
                <a:cubicBezTo>
                  <a:pt x="93" y="56"/>
                  <a:pt x="94" y="52"/>
                  <a:pt x="94" y="47"/>
                </a:cubicBezTo>
                <a:cubicBezTo>
                  <a:pt x="94" y="21"/>
                  <a:pt x="73" y="0"/>
                  <a:pt x="47" y="0"/>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821" name="Freeform 46">
            <a:extLst>
              <a:ext uri="{FF2B5EF4-FFF2-40B4-BE49-F238E27FC236}">
                <a16:creationId xmlns:a16="http://schemas.microsoft.com/office/drawing/2014/main" id="{EA099C72-055A-4E48-9988-D44B5E0D213D}"/>
              </a:ext>
            </a:extLst>
          </p:cNvPr>
          <p:cNvSpPr>
            <a:spLocks/>
          </p:cNvSpPr>
          <p:nvPr/>
        </p:nvSpPr>
        <p:spPr bwMode="auto">
          <a:xfrm>
            <a:off x="2445625" y="3297369"/>
            <a:ext cx="1282" cy="256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824" name="Freeform 46">
            <a:extLst>
              <a:ext uri="{FF2B5EF4-FFF2-40B4-BE49-F238E27FC236}">
                <a16:creationId xmlns:a16="http://schemas.microsoft.com/office/drawing/2014/main" id="{3270E72A-544C-4D90-8BA5-EBE20B607984}"/>
              </a:ext>
            </a:extLst>
          </p:cNvPr>
          <p:cNvSpPr>
            <a:spLocks/>
          </p:cNvSpPr>
          <p:nvPr/>
        </p:nvSpPr>
        <p:spPr bwMode="auto">
          <a:xfrm>
            <a:off x="2535801" y="3197325"/>
            <a:ext cx="927" cy="1855"/>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826" name="Black rectangle">
            <a:extLst>
              <a:ext uri="{FF2B5EF4-FFF2-40B4-BE49-F238E27FC236}">
                <a16:creationId xmlns:a16="http://schemas.microsoft.com/office/drawing/2014/main" id="{BC190894-5022-4493-909C-D94D7FB06DAF}"/>
              </a:ext>
            </a:extLst>
          </p:cNvPr>
          <p:cNvSpPr/>
          <p:nvPr/>
        </p:nvSpPr>
        <p:spPr bwMode="auto">
          <a:xfrm>
            <a:off x="4772080" y="3695657"/>
            <a:ext cx="443093" cy="303474"/>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829" name="Graphic 828">
            <a:extLst>
              <a:ext uri="{FF2B5EF4-FFF2-40B4-BE49-F238E27FC236}">
                <a16:creationId xmlns:a16="http://schemas.microsoft.com/office/drawing/2014/main" id="{681144B2-F001-4596-BFF7-F4876444A50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212233" y="2758630"/>
            <a:ext cx="503887" cy="181959"/>
          </a:xfrm>
          <a:prstGeom prst="rect">
            <a:avLst/>
          </a:prstGeom>
        </p:spPr>
      </p:pic>
      <p:pic>
        <p:nvPicPr>
          <p:cNvPr id="830" name="Graphic 829">
            <a:extLst>
              <a:ext uri="{FF2B5EF4-FFF2-40B4-BE49-F238E27FC236}">
                <a16:creationId xmlns:a16="http://schemas.microsoft.com/office/drawing/2014/main" id="{82C3CB6C-E5A8-4DD2-BA46-1A440CFC24D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919618" y="2276574"/>
            <a:ext cx="326627" cy="671401"/>
          </a:xfrm>
          <a:prstGeom prst="rect">
            <a:avLst/>
          </a:prstGeom>
        </p:spPr>
      </p:pic>
      <p:pic>
        <p:nvPicPr>
          <p:cNvPr id="832" name="Graphic 831">
            <a:extLst>
              <a:ext uri="{FF2B5EF4-FFF2-40B4-BE49-F238E27FC236}">
                <a16:creationId xmlns:a16="http://schemas.microsoft.com/office/drawing/2014/main" id="{DED72053-DD15-442D-9788-43C3C982EFC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3543629" y="2693364"/>
            <a:ext cx="181084" cy="301807"/>
          </a:xfrm>
          <a:prstGeom prst="rect">
            <a:avLst/>
          </a:prstGeom>
        </p:spPr>
      </p:pic>
      <p:sp>
        <p:nvSpPr>
          <p:cNvPr id="1016" name="Rectangle 190">
            <a:extLst>
              <a:ext uri="{FF2B5EF4-FFF2-40B4-BE49-F238E27FC236}">
                <a16:creationId xmlns:a16="http://schemas.microsoft.com/office/drawing/2014/main" id="{F487262D-B972-4D2D-9B64-FC3BA85A7C19}"/>
              </a:ext>
            </a:extLst>
          </p:cNvPr>
          <p:cNvSpPr/>
          <p:nvPr/>
        </p:nvSpPr>
        <p:spPr bwMode="auto">
          <a:xfrm>
            <a:off x="2053440" y="3447634"/>
            <a:ext cx="798040" cy="94643"/>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48" name="Group 4">
            <a:extLst>
              <a:ext uri="{FF2B5EF4-FFF2-40B4-BE49-F238E27FC236}">
                <a16:creationId xmlns:a16="http://schemas.microsoft.com/office/drawing/2014/main" id="{47D55452-B92B-4615-AF27-BE077E8889D3}"/>
              </a:ext>
            </a:extLst>
          </p:cNvPr>
          <p:cNvGrpSpPr>
            <a:grpSpLocks noChangeAspect="1"/>
          </p:cNvGrpSpPr>
          <p:nvPr/>
        </p:nvGrpSpPr>
        <p:grpSpPr bwMode="auto">
          <a:xfrm>
            <a:off x="4735365" y="3650933"/>
            <a:ext cx="524350" cy="349566"/>
            <a:chOff x="689" y="861"/>
            <a:chExt cx="216" cy="144"/>
          </a:xfrm>
          <a:solidFill>
            <a:schemeClr val="tx2"/>
          </a:solidFill>
        </p:grpSpPr>
        <p:sp>
          <p:nvSpPr>
            <p:cNvPr id="1104" name="Freeform 5">
              <a:extLst>
                <a:ext uri="{FF2B5EF4-FFF2-40B4-BE49-F238E27FC236}">
                  <a16:creationId xmlns:a16="http://schemas.microsoft.com/office/drawing/2014/main" id="{774D3B94-B53E-4C9A-88C4-C2780AF36CC7}"/>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solidFill>
              <a:srgbClr val="A6A6A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05" name="Freeform 6">
              <a:extLst>
                <a:ext uri="{FF2B5EF4-FFF2-40B4-BE49-F238E27FC236}">
                  <a16:creationId xmlns:a16="http://schemas.microsoft.com/office/drawing/2014/main" id="{51C88023-841E-4DBC-90D1-EA71F804ABAC}"/>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solidFill>
              <a:srgbClr val="A6A6A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06" name="Freeform 7">
              <a:extLst>
                <a:ext uri="{FF2B5EF4-FFF2-40B4-BE49-F238E27FC236}">
                  <a16:creationId xmlns:a16="http://schemas.microsoft.com/office/drawing/2014/main" id="{9C8ACAD4-1A3E-404B-87C8-802F37E993C4}"/>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solidFill>
              <a:srgbClr val="A6A6A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107" name="Freeform 8">
              <a:extLst>
                <a:ext uri="{FF2B5EF4-FFF2-40B4-BE49-F238E27FC236}">
                  <a16:creationId xmlns:a16="http://schemas.microsoft.com/office/drawing/2014/main" id="{E89C30E4-8D8C-4610-B648-56E3110E2E2C}"/>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solidFill>
              <a:srgbClr val="A6A6A6"/>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1049" name="Group 1048">
            <a:extLst>
              <a:ext uri="{FF2B5EF4-FFF2-40B4-BE49-F238E27FC236}">
                <a16:creationId xmlns:a16="http://schemas.microsoft.com/office/drawing/2014/main" id="{2600A943-1AC8-4ED5-897B-85AD1A461ACE}"/>
              </a:ext>
            </a:extLst>
          </p:cNvPr>
          <p:cNvGrpSpPr/>
          <p:nvPr/>
        </p:nvGrpSpPr>
        <p:grpSpPr>
          <a:xfrm>
            <a:off x="3896186" y="3453902"/>
            <a:ext cx="526071" cy="511468"/>
            <a:chOff x="4002667" y="4062925"/>
            <a:chExt cx="536620" cy="521724"/>
          </a:xfrm>
        </p:grpSpPr>
        <p:sp>
          <p:nvSpPr>
            <p:cNvPr id="1097" name="Rectangle 1096">
              <a:extLst>
                <a:ext uri="{FF2B5EF4-FFF2-40B4-BE49-F238E27FC236}">
                  <a16:creationId xmlns:a16="http://schemas.microsoft.com/office/drawing/2014/main" id="{DE02131B-0482-44D5-B63E-D4C9BC61D11C}"/>
                </a:ext>
              </a:extLst>
            </p:cNvPr>
            <p:cNvSpPr/>
            <p:nvPr/>
          </p:nvSpPr>
          <p:spPr bwMode="auto">
            <a:xfrm>
              <a:off x="4043243" y="4062925"/>
              <a:ext cx="493749" cy="521027"/>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8" name="Rectangle 1097">
              <a:extLst>
                <a:ext uri="{FF2B5EF4-FFF2-40B4-BE49-F238E27FC236}">
                  <a16:creationId xmlns:a16="http://schemas.microsoft.com/office/drawing/2014/main" id="{8E34C026-8EBB-4544-9057-19838940A063}"/>
                </a:ext>
              </a:extLst>
            </p:cNvPr>
            <p:cNvSpPr/>
            <p:nvPr/>
          </p:nvSpPr>
          <p:spPr bwMode="auto">
            <a:xfrm>
              <a:off x="4370349" y="4426046"/>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099" name="Rectangle 1098">
              <a:extLst>
                <a:ext uri="{FF2B5EF4-FFF2-40B4-BE49-F238E27FC236}">
                  <a16:creationId xmlns:a16="http://schemas.microsoft.com/office/drawing/2014/main" id="{D419A6EB-1E78-4242-8200-8F186B87AD8C}"/>
                </a:ext>
              </a:extLst>
            </p:cNvPr>
            <p:cNvSpPr/>
            <p:nvPr/>
          </p:nvSpPr>
          <p:spPr bwMode="auto">
            <a:xfrm>
              <a:off x="4184932" y="4426046"/>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0" name="Rectangle 1099">
              <a:extLst>
                <a:ext uri="{FF2B5EF4-FFF2-40B4-BE49-F238E27FC236}">
                  <a16:creationId xmlns:a16="http://schemas.microsoft.com/office/drawing/2014/main" id="{88844536-90A0-4B17-9D53-2F9F3D531126}"/>
                </a:ext>
              </a:extLst>
            </p:cNvPr>
            <p:cNvSpPr/>
            <p:nvPr/>
          </p:nvSpPr>
          <p:spPr bwMode="auto">
            <a:xfrm>
              <a:off x="4370349" y="4256803"/>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1" name="Rectangle 1100">
              <a:extLst>
                <a:ext uri="{FF2B5EF4-FFF2-40B4-BE49-F238E27FC236}">
                  <a16:creationId xmlns:a16="http://schemas.microsoft.com/office/drawing/2014/main" id="{39B91A05-1613-483F-8703-682D79317DEC}"/>
                </a:ext>
              </a:extLst>
            </p:cNvPr>
            <p:cNvSpPr/>
            <p:nvPr/>
          </p:nvSpPr>
          <p:spPr bwMode="auto">
            <a:xfrm>
              <a:off x="4184932" y="4256803"/>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2" name="Rectangle 1101">
              <a:extLst>
                <a:ext uri="{FF2B5EF4-FFF2-40B4-BE49-F238E27FC236}">
                  <a16:creationId xmlns:a16="http://schemas.microsoft.com/office/drawing/2014/main" id="{0B1E6F8C-8382-4C44-9372-93EF1C79FB4B}"/>
                </a:ext>
              </a:extLst>
            </p:cNvPr>
            <p:cNvSpPr/>
            <p:nvPr/>
          </p:nvSpPr>
          <p:spPr bwMode="auto">
            <a:xfrm>
              <a:off x="4370349" y="4085890"/>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103" name="Rectangle 1102">
              <a:extLst>
                <a:ext uri="{FF2B5EF4-FFF2-40B4-BE49-F238E27FC236}">
                  <a16:creationId xmlns:a16="http://schemas.microsoft.com/office/drawing/2014/main" id="{D7139D86-E36B-4DB4-9C43-14BFE3AC94BC}"/>
                </a:ext>
              </a:extLst>
            </p:cNvPr>
            <p:cNvSpPr/>
            <p:nvPr/>
          </p:nvSpPr>
          <p:spPr bwMode="auto">
            <a:xfrm>
              <a:off x="4002667" y="4426046"/>
              <a:ext cx="168938" cy="158603"/>
            </a:xfrm>
            <a:prstGeom prst="rect">
              <a:avLst/>
            </a:prstGeom>
            <a:solidFill>
              <a:srgbClr val="A6A6A6"/>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10" name="Group 1109">
            <a:extLst>
              <a:ext uri="{FF2B5EF4-FFF2-40B4-BE49-F238E27FC236}">
                <a16:creationId xmlns:a16="http://schemas.microsoft.com/office/drawing/2014/main" id="{B6C7F598-BB59-4F32-9C32-7001179A30B8}"/>
              </a:ext>
            </a:extLst>
          </p:cNvPr>
          <p:cNvGrpSpPr/>
          <p:nvPr/>
        </p:nvGrpSpPr>
        <p:grpSpPr>
          <a:xfrm>
            <a:off x="7493315" y="3633720"/>
            <a:ext cx="190446" cy="367318"/>
            <a:chOff x="1432395" y="1223018"/>
            <a:chExt cx="149898" cy="289112"/>
          </a:xfrm>
          <a:solidFill>
            <a:srgbClr val="BFBFBF"/>
          </a:solidFill>
        </p:grpSpPr>
        <p:sp>
          <p:nvSpPr>
            <p:cNvPr id="1240" name="Graphic 21">
              <a:extLst>
                <a:ext uri="{FF2B5EF4-FFF2-40B4-BE49-F238E27FC236}">
                  <a16:creationId xmlns:a16="http://schemas.microsoft.com/office/drawing/2014/main" id="{3A93687F-CDD0-4E91-9695-FE7850F3FAC3}"/>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41" name="Rectangle 1240">
              <a:extLst>
                <a:ext uri="{FF2B5EF4-FFF2-40B4-BE49-F238E27FC236}">
                  <a16:creationId xmlns:a16="http://schemas.microsoft.com/office/drawing/2014/main" id="{3AD8AF73-1361-494C-A667-7ECF680B435D}"/>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11" name="Group 1110">
            <a:extLst>
              <a:ext uri="{FF2B5EF4-FFF2-40B4-BE49-F238E27FC236}">
                <a16:creationId xmlns:a16="http://schemas.microsoft.com/office/drawing/2014/main" id="{4779838D-6F2E-4703-9B53-CA87D183BCD0}"/>
              </a:ext>
            </a:extLst>
          </p:cNvPr>
          <p:cNvGrpSpPr/>
          <p:nvPr/>
        </p:nvGrpSpPr>
        <p:grpSpPr>
          <a:xfrm>
            <a:off x="7644386" y="3580414"/>
            <a:ext cx="214625" cy="413953"/>
            <a:chOff x="1432395" y="1223018"/>
            <a:chExt cx="149898" cy="289112"/>
          </a:xfrm>
          <a:solidFill>
            <a:srgbClr val="BFBFBF"/>
          </a:solidFill>
        </p:grpSpPr>
        <p:sp>
          <p:nvSpPr>
            <p:cNvPr id="1238" name="Graphic 21">
              <a:extLst>
                <a:ext uri="{FF2B5EF4-FFF2-40B4-BE49-F238E27FC236}">
                  <a16:creationId xmlns:a16="http://schemas.microsoft.com/office/drawing/2014/main" id="{30A43EB8-5D68-4037-BE2B-6D4CE4A68BA9}"/>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39" name="Rectangle 1238">
              <a:extLst>
                <a:ext uri="{FF2B5EF4-FFF2-40B4-BE49-F238E27FC236}">
                  <a16:creationId xmlns:a16="http://schemas.microsoft.com/office/drawing/2014/main" id="{CB078106-A379-46C8-9A0C-0BED5CA90D9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12" name="Group 1111">
            <a:extLst>
              <a:ext uri="{FF2B5EF4-FFF2-40B4-BE49-F238E27FC236}">
                <a16:creationId xmlns:a16="http://schemas.microsoft.com/office/drawing/2014/main" id="{944586CD-0A08-483F-9480-F27AFCA2B010}"/>
              </a:ext>
            </a:extLst>
          </p:cNvPr>
          <p:cNvGrpSpPr/>
          <p:nvPr/>
        </p:nvGrpSpPr>
        <p:grpSpPr>
          <a:xfrm>
            <a:off x="7857037" y="3678637"/>
            <a:ext cx="159629" cy="307880"/>
            <a:chOff x="1432395" y="1223018"/>
            <a:chExt cx="149898" cy="289112"/>
          </a:xfrm>
          <a:solidFill>
            <a:srgbClr val="BFBFBF"/>
          </a:solidFill>
        </p:grpSpPr>
        <p:sp>
          <p:nvSpPr>
            <p:cNvPr id="1236" name="Graphic 21">
              <a:extLst>
                <a:ext uri="{FF2B5EF4-FFF2-40B4-BE49-F238E27FC236}">
                  <a16:creationId xmlns:a16="http://schemas.microsoft.com/office/drawing/2014/main" id="{7B589FB7-7321-4547-864D-2B0FE88282F8}"/>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37" name="Rectangle 1236">
              <a:extLst>
                <a:ext uri="{FF2B5EF4-FFF2-40B4-BE49-F238E27FC236}">
                  <a16:creationId xmlns:a16="http://schemas.microsoft.com/office/drawing/2014/main" id="{087D98C3-A6BA-49D4-8736-D21F8438DC02}"/>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13" name="Group 1112">
            <a:extLst>
              <a:ext uri="{FF2B5EF4-FFF2-40B4-BE49-F238E27FC236}">
                <a16:creationId xmlns:a16="http://schemas.microsoft.com/office/drawing/2014/main" id="{BD15D509-4724-4129-BF2B-CDDC0DE00D2D}"/>
              </a:ext>
            </a:extLst>
          </p:cNvPr>
          <p:cNvGrpSpPr/>
          <p:nvPr/>
        </p:nvGrpSpPr>
        <p:grpSpPr>
          <a:xfrm>
            <a:off x="7980444" y="3572166"/>
            <a:ext cx="214625" cy="413953"/>
            <a:chOff x="1432395" y="1223018"/>
            <a:chExt cx="149898" cy="289112"/>
          </a:xfrm>
          <a:solidFill>
            <a:srgbClr val="BFBFBF"/>
          </a:solidFill>
        </p:grpSpPr>
        <p:sp>
          <p:nvSpPr>
            <p:cNvPr id="1234" name="Graphic 21">
              <a:extLst>
                <a:ext uri="{FF2B5EF4-FFF2-40B4-BE49-F238E27FC236}">
                  <a16:creationId xmlns:a16="http://schemas.microsoft.com/office/drawing/2014/main" id="{126BDC92-CAA3-45CB-9F52-DCA2B45C4FF0}"/>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235" name="Rectangle 1234">
              <a:extLst>
                <a:ext uri="{FF2B5EF4-FFF2-40B4-BE49-F238E27FC236}">
                  <a16:creationId xmlns:a16="http://schemas.microsoft.com/office/drawing/2014/main" id="{F6E5F64D-9776-4761-B68A-05B58A68DCE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nvGrpSpPr>
          <p:cNvPr id="1124" name="Group 1123">
            <a:extLst>
              <a:ext uri="{FF2B5EF4-FFF2-40B4-BE49-F238E27FC236}">
                <a16:creationId xmlns:a16="http://schemas.microsoft.com/office/drawing/2014/main" id="{AFB10FCD-6CB6-4DD0-8346-FDC95BD5EEEA}"/>
              </a:ext>
            </a:extLst>
          </p:cNvPr>
          <p:cNvGrpSpPr/>
          <p:nvPr/>
        </p:nvGrpSpPr>
        <p:grpSpPr>
          <a:xfrm>
            <a:off x="7340139" y="3687674"/>
            <a:ext cx="157457" cy="303691"/>
            <a:chOff x="1432395" y="1223018"/>
            <a:chExt cx="149898" cy="289112"/>
          </a:xfrm>
          <a:solidFill>
            <a:srgbClr val="BFBFBF"/>
          </a:solidFill>
        </p:grpSpPr>
        <p:sp>
          <p:nvSpPr>
            <p:cNvPr id="1125" name="Graphic 21">
              <a:extLst>
                <a:ext uri="{FF2B5EF4-FFF2-40B4-BE49-F238E27FC236}">
                  <a16:creationId xmlns:a16="http://schemas.microsoft.com/office/drawing/2014/main" id="{25D325D5-FD03-4625-B8B6-EFBC6CB1C98A}"/>
                </a:ext>
              </a:extLst>
            </p:cNvPr>
            <p:cNvSpPr/>
            <p:nvPr/>
          </p:nvSpPr>
          <p:spPr>
            <a:xfrm>
              <a:off x="1432395" y="1223018"/>
              <a:ext cx="149898" cy="196418"/>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grp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1126" name="Rectangle 1125">
              <a:extLst>
                <a:ext uri="{FF2B5EF4-FFF2-40B4-BE49-F238E27FC236}">
                  <a16:creationId xmlns:a16="http://schemas.microsoft.com/office/drawing/2014/main" id="{56D134CF-1417-4D4F-B31B-25DF0CDE6346}"/>
                </a:ext>
              </a:extLst>
            </p:cNvPr>
            <p:cNvSpPr/>
            <p:nvPr/>
          </p:nvSpPr>
          <p:spPr bwMode="auto">
            <a:xfrm>
              <a:off x="1498200" y="1394186"/>
              <a:ext cx="18288" cy="117944"/>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1268" name="Freeform: Shape 1267">
            <a:extLst>
              <a:ext uri="{FF2B5EF4-FFF2-40B4-BE49-F238E27FC236}">
                <a16:creationId xmlns:a16="http://schemas.microsoft.com/office/drawing/2014/main" id="{DFFD8ECD-B28D-479E-9281-131D1C7AFE7F}"/>
              </a:ext>
            </a:extLst>
          </p:cNvPr>
          <p:cNvSpPr/>
          <p:nvPr/>
        </p:nvSpPr>
        <p:spPr>
          <a:xfrm>
            <a:off x="5290889" y="2488321"/>
            <a:ext cx="181799" cy="249038"/>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269" name="Freeform: Shape 1268">
            <a:extLst>
              <a:ext uri="{FF2B5EF4-FFF2-40B4-BE49-F238E27FC236}">
                <a16:creationId xmlns:a16="http://schemas.microsoft.com/office/drawing/2014/main" id="{F42FA776-0914-4884-9E3D-1E3E30F52F54}"/>
              </a:ext>
            </a:extLst>
          </p:cNvPr>
          <p:cNvSpPr/>
          <p:nvPr/>
        </p:nvSpPr>
        <p:spPr>
          <a:xfrm>
            <a:off x="5632976" y="2340902"/>
            <a:ext cx="125256" cy="171583"/>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270" name="Group 1269">
            <a:extLst>
              <a:ext uri="{FF2B5EF4-FFF2-40B4-BE49-F238E27FC236}">
                <a16:creationId xmlns:a16="http://schemas.microsoft.com/office/drawing/2014/main" id="{185B1F6E-A2D8-4FF2-8A05-42FBCE369936}"/>
              </a:ext>
            </a:extLst>
          </p:cNvPr>
          <p:cNvGrpSpPr/>
          <p:nvPr/>
        </p:nvGrpSpPr>
        <p:grpSpPr>
          <a:xfrm>
            <a:off x="6335788" y="2124816"/>
            <a:ext cx="320267" cy="384302"/>
            <a:chOff x="6184632" y="1739663"/>
            <a:chExt cx="347121" cy="416529"/>
          </a:xfrm>
          <a:solidFill>
            <a:srgbClr val="BFBFBF"/>
          </a:solidFill>
        </p:grpSpPr>
        <p:grpSp>
          <p:nvGrpSpPr>
            <p:cNvPr id="1306" name="Graphic 167">
              <a:extLst>
                <a:ext uri="{FF2B5EF4-FFF2-40B4-BE49-F238E27FC236}">
                  <a16:creationId xmlns:a16="http://schemas.microsoft.com/office/drawing/2014/main" id="{184FA9D9-A0AA-41F4-B6CE-CFD11F20F101}"/>
                </a:ext>
              </a:extLst>
            </p:cNvPr>
            <p:cNvGrpSpPr/>
            <p:nvPr/>
          </p:nvGrpSpPr>
          <p:grpSpPr>
            <a:xfrm>
              <a:off x="6209520" y="1739663"/>
              <a:ext cx="157187" cy="117228"/>
              <a:chOff x="6209520" y="1739663"/>
              <a:chExt cx="157187" cy="117228"/>
            </a:xfrm>
            <a:grpFill/>
          </p:grpSpPr>
          <p:sp>
            <p:nvSpPr>
              <p:cNvPr id="1309" name="Freeform: Shape 1308">
                <a:extLst>
                  <a:ext uri="{FF2B5EF4-FFF2-40B4-BE49-F238E27FC236}">
                    <a16:creationId xmlns:a16="http://schemas.microsoft.com/office/drawing/2014/main" id="{7BFABF65-991C-45A4-B71F-BE752976592C}"/>
                  </a:ext>
                </a:extLst>
              </p:cNvPr>
              <p:cNvSpPr/>
              <p:nvPr/>
            </p:nvSpPr>
            <p:spPr>
              <a:xfrm>
                <a:off x="6209520" y="1804495"/>
                <a:ext cx="157187" cy="52396"/>
              </a:xfrm>
              <a:custGeom>
                <a:avLst/>
                <a:gdLst>
                  <a:gd name="connsiteX0" fmla="*/ 170286 w 157186"/>
                  <a:gd name="connsiteY0" fmla="*/ 52396 h 52395"/>
                  <a:gd name="connsiteX1" fmla="*/ 170286 w 157186"/>
                  <a:gd name="connsiteY1" fmla="*/ 0 h 52395"/>
                  <a:gd name="connsiteX2" fmla="*/ 0 w 157186"/>
                  <a:gd name="connsiteY2" fmla="*/ 0 h 52395"/>
                  <a:gd name="connsiteX3" fmla="*/ 0 w 157186"/>
                  <a:gd name="connsiteY3" fmla="*/ 52396 h 52395"/>
                </a:gdLst>
                <a:ahLst/>
                <a:cxnLst>
                  <a:cxn ang="0">
                    <a:pos x="connsiteX0" y="connsiteY0"/>
                  </a:cxn>
                  <a:cxn ang="0">
                    <a:pos x="connsiteX1" y="connsiteY1"/>
                  </a:cxn>
                  <a:cxn ang="0">
                    <a:pos x="connsiteX2" y="connsiteY2"/>
                  </a:cxn>
                  <a:cxn ang="0">
                    <a:pos x="connsiteX3" y="connsiteY3"/>
                  </a:cxn>
                </a:cxnLst>
                <a:rect l="l" t="t" r="r" b="b"/>
                <a:pathLst>
                  <a:path w="157186" h="52395">
                    <a:moveTo>
                      <a:pt x="170286" y="52396"/>
                    </a:moveTo>
                    <a:cubicBezTo>
                      <a:pt x="170286" y="0"/>
                      <a:pt x="170286" y="0"/>
                      <a:pt x="170286" y="0"/>
                    </a:cubicBezTo>
                    <a:cubicBezTo>
                      <a:pt x="0" y="0"/>
                      <a:pt x="0" y="0"/>
                      <a:pt x="0" y="0"/>
                    </a:cubicBezTo>
                    <a:cubicBezTo>
                      <a:pt x="0" y="52396"/>
                      <a:pt x="0" y="52396"/>
                      <a:pt x="0" y="52396"/>
                    </a:cubicBezTo>
                  </a:path>
                </a:pathLst>
              </a:custGeom>
              <a:grp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0" name="Freeform: Shape 1309">
                <a:extLst>
                  <a:ext uri="{FF2B5EF4-FFF2-40B4-BE49-F238E27FC236}">
                    <a16:creationId xmlns:a16="http://schemas.microsoft.com/office/drawing/2014/main" id="{F2233A21-9602-41AE-B5E0-5FA7B321FDC2}"/>
                  </a:ext>
                </a:extLst>
              </p:cNvPr>
              <p:cNvSpPr/>
              <p:nvPr/>
            </p:nvSpPr>
            <p:spPr>
              <a:xfrm>
                <a:off x="6265845" y="1739663"/>
                <a:ext cx="52396" cy="52396"/>
              </a:xfrm>
              <a:custGeom>
                <a:avLst/>
                <a:gdLst>
                  <a:gd name="connsiteX0" fmla="*/ 56325 w 52395"/>
                  <a:gd name="connsiteY0" fmla="*/ 55015 h 52395"/>
                  <a:gd name="connsiteX1" fmla="*/ 56325 w 52395"/>
                  <a:gd name="connsiteY1" fmla="*/ 0 h 52395"/>
                  <a:gd name="connsiteX2" fmla="*/ 0 w 52395"/>
                  <a:gd name="connsiteY2" fmla="*/ 0 h 52395"/>
                  <a:gd name="connsiteX3" fmla="*/ 0 w 52395"/>
                  <a:gd name="connsiteY3" fmla="*/ 55015 h 52395"/>
                </a:gdLst>
                <a:ahLst/>
                <a:cxnLst>
                  <a:cxn ang="0">
                    <a:pos x="connsiteX0" y="connsiteY0"/>
                  </a:cxn>
                  <a:cxn ang="0">
                    <a:pos x="connsiteX1" y="connsiteY1"/>
                  </a:cxn>
                  <a:cxn ang="0">
                    <a:pos x="connsiteX2" y="connsiteY2"/>
                  </a:cxn>
                  <a:cxn ang="0">
                    <a:pos x="connsiteX3" y="connsiteY3"/>
                  </a:cxn>
                </a:cxnLst>
                <a:rect l="l" t="t" r="r" b="b"/>
                <a:pathLst>
                  <a:path w="52395" h="52395">
                    <a:moveTo>
                      <a:pt x="56325" y="55015"/>
                    </a:moveTo>
                    <a:cubicBezTo>
                      <a:pt x="56325" y="0"/>
                      <a:pt x="56325" y="0"/>
                      <a:pt x="56325" y="0"/>
                    </a:cubicBezTo>
                    <a:cubicBezTo>
                      <a:pt x="0" y="0"/>
                      <a:pt x="0" y="0"/>
                      <a:pt x="0" y="0"/>
                    </a:cubicBezTo>
                    <a:cubicBezTo>
                      <a:pt x="0" y="55015"/>
                      <a:pt x="0" y="55015"/>
                      <a:pt x="0" y="55015"/>
                    </a:cubicBezTo>
                  </a:path>
                </a:pathLst>
              </a:custGeom>
              <a:grp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07" name="Freeform: Shape 1306">
              <a:extLst>
                <a:ext uri="{FF2B5EF4-FFF2-40B4-BE49-F238E27FC236}">
                  <a16:creationId xmlns:a16="http://schemas.microsoft.com/office/drawing/2014/main" id="{EEAEDFC7-E505-43E1-912F-BE5BAE4B93CD}"/>
                </a:ext>
              </a:extLst>
            </p:cNvPr>
            <p:cNvSpPr/>
            <p:nvPr/>
          </p:nvSpPr>
          <p:spPr>
            <a:xfrm>
              <a:off x="6184632" y="1866706"/>
              <a:ext cx="209582" cy="288176"/>
            </a:xfrm>
            <a:custGeom>
              <a:avLst/>
              <a:gdLst>
                <a:gd name="connsiteX0" fmla="*/ 0 w 209582"/>
                <a:gd name="connsiteY0" fmla="*/ 0 h 288175"/>
                <a:gd name="connsiteX1" fmla="*/ 0 w 209582"/>
                <a:gd name="connsiteY1" fmla="*/ 294725 h 288175"/>
                <a:gd name="connsiteX2" fmla="*/ 82523 w 209582"/>
                <a:gd name="connsiteY2" fmla="*/ 294725 h 288175"/>
                <a:gd name="connsiteX3" fmla="*/ 82523 w 209582"/>
                <a:gd name="connsiteY3" fmla="*/ 213512 h 288175"/>
                <a:gd name="connsiteX4" fmla="*/ 138848 w 209582"/>
                <a:gd name="connsiteY4" fmla="*/ 213512 h 288175"/>
                <a:gd name="connsiteX5" fmla="*/ 138848 w 209582"/>
                <a:gd name="connsiteY5" fmla="*/ 294725 h 288175"/>
                <a:gd name="connsiteX6" fmla="*/ 217442 w 209582"/>
                <a:gd name="connsiteY6" fmla="*/ 294725 h 288175"/>
                <a:gd name="connsiteX7" fmla="*/ 217442 w 209582"/>
                <a:gd name="connsiteY7" fmla="*/ 56325 h 288175"/>
                <a:gd name="connsiteX8" fmla="*/ 217442 w 209582"/>
                <a:gd name="connsiteY8" fmla="*/ 32747 h 288175"/>
                <a:gd name="connsiteX9" fmla="*/ 217442 w 209582"/>
                <a:gd name="connsiteY9" fmla="*/ 0 h 288175"/>
                <a:gd name="connsiteX10" fmla="*/ 0 w 209582"/>
                <a:gd name="connsiteY10" fmla="*/ 0 h 288175"/>
                <a:gd name="connsiteX11" fmla="*/ 73354 w 209582"/>
                <a:gd name="connsiteY11" fmla="*/ 64185 h 288175"/>
                <a:gd name="connsiteX12" fmla="*/ 44536 w 209582"/>
                <a:gd name="connsiteY12" fmla="*/ 64185 h 288175"/>
                <a:gd name="connsiteX13" fmla="*/ 44536 w 209582"/>
                <a:gd name="connsiteY13" fmla="*/ 35367 h 288175"/>
                <a:gd name="connsiteX14" fmla="*/ 73354 w 209582"/>
                <a:gd name="connsiteY14" fmla="*/ 35367 h 288175"/>
                <a:gd name="connsiteX15" fmla="*/ 73354 w 209582"/>
                <a:gd name="connsiteY15" fmla="*/ 64185 h 288175"/>
                <a:gd name="connsiteX16" fmla="*/ 165046 w 209582"/>
                <a:gd name="connsiteY16" fmla="*/ 103481 h 288175"/>
                <a:gd name="connsiteX17" fmla="*/ 136228 w 209582"/>
                <a:gd name="connsiteY17" fmla="*/ 103481 h 288175"/>
                <a:gd name="connsiteX18" fmla="*/ 136228 w 209582"/>
                <a:gd name="connsiteY18" fmla="*/ 74664 h 288175"/>
                <a:gd name="connsiteX19" fmla="*/ 165046 w 209582"/>
                <a:gd name="connsiteY19" fmla="*/ 74664 h 288175"/>
                <a:gd name="connsiteX20" fmla="*/ 165046 w 209582"/>
                <a:gd name="connsiteY20" fmla="*/ 103481 h 28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09582" h="288175">
                  <a:moveTo>
                    <a:pt x="0" y="0"/>
                  </a:moveTo>
                  <a:cubicBezTo>
                    <a:pt x="0" y="294725"/>
                    <a:pt x="0" y="294725"/>
                    <a:pt x="0" y="294725"/>
                  </a:cubicBezTo>
                  <a:cubicBezTo>
                    <a:pt x="82523" y="294725"/>
                    <a:pt x="82523" y="294725"/>
                    <a:pt x="82523" y="294725"/>
                  </a:cubicBezTo>
                  <a:cubicBezTo>
                    <a:pt x="82523" y="213512"/>
                    <a:pt x="82523" y="213512"/>
                    <a:pt x="82523" y="213512"/>
                  </a:cubicBezTo>
                  <a:cubicBezTo>
                    <a:pt x="138848" y="213512"/>
                    <a:pt x="138848" y="213512"/>
                    <a:pt x="138848" y="213512"/>
                  </a:cubicBezTo>
                  <a:cubicBezTo>
                    <a:pt x="138848" y="294725"/>
                    <a:pt x="138848" y="294725"/>
                    <a:pt x="138848" y="294725"/>
                  </a:cubicBezTo>
                  <a:cubicBezTo>
                    <a:pt x="217442" y="294725"/>
                    <a:pt x="217442" y="294725"/>
                    <a:pt x="217442" y="294725"/>
                  </a:cubicBezTo>
                  <a:cubicBezTo>
                    <a:pt x="217442" y="56325"/>
                    <a:pt x="217442" y="56325"/>
                    <a:pt x="217442" y="56325"/>
                  </a:cubicBezTo>
                  <a:lnTo>
                    <a:pt x="217442" y="32747"/>
                  </a:lnTo>
                  <a:cubicBezTo>
                    <a:pt x="217442" y="0"/>
                    <a:pt x="217442" y="0"/>
                    <a:pt x="217442" y="0"/>
                  </a:cubicBezTo>
                  <a:cubicBezTo>
                    <a:pt x="0" y="0"/>
                    <a:pt x="0" y="0"/>
                    <a:pt x="0" y="0"/>
                  </a:cubicBezTo>
                  <a:close/>
                  <a:moveTo>
                    <a:pt x="73354" y="64185"/>
                  </a:moveTo>
                  <a:lnTo>
                    <a:pt x="44536" y="64185"/>
                  </a:lnTo>
                  <a:lnTo>
                    <a:pt x="44536" y="35367"/>
                  </a:lnTo>
                  <a:lnTo>
                    <a:pt x="73354" y="35367"/>
                  </a:lnTo>
                  <a:lnTo>
                    <a:pt x="73354" y="64185"/>
                  </a:lnTo>
                  <a:close/>
                  <a:moveTo>
                    <a:pt x="165046" y="103481"/>
                  </a:moveTo>
                  <a:lnTo>
                    <a:pt x="136228" y="103481"/>
                  </a:lnTo>
                  <a:lnTo>
                    <a:pt x="136228" y="74664"/>
                  </a:lnTo>
                  <a:lnTo>
                    <a:pt x="165046" y="74664"/>
                  </a:lnTo>
                  <a:lnTo>
                    <a:pt x="165046" y="103481"/>
                  </a:lnTo>
                  <a:close/>
                </a:path>
              </a:pathLst>
            </a:custGeom>
            <a:grp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08" name="Freeform: Shape 1307">
              <a:extLst>
                <a:ext uri="{FF2B5EF4-FFF2-40B4-BE49-F238E27FC236}">
                  <a16:creationId xmlns:a16="http://schemas.microsoft.com/office/drawing/2014/main" id="{1E5BE4D2-884A-4B09-9C37-F79BC0FF6281}"/>
                </a:ext>
              </a:extLst>
            </p:cNvPr>
            <p:cNvSpPr/>
            <p:nvPr/>
          </p:nvSpPr>
          <p:spPr>
            <a:xfrm>
              <a:off x="6400764" y="1881115"/>
              <a:ext cx="130989" cy="275077"/>
            </a:xfrm>
            <a:custGeom>
              <a:avLst/>
              <a:gdLst>
                <a:gd name="connsiteX0" fmla="*/ 0 w 130988"/>
                <a:gd name="connsiteY0" fmla="*/ 0 h 275076"/>
                <a:gd name="connsiteX1" fmla="*/ 0 w 130988"/>
                <a:gd name="connsiteY1" fmla="*/ 281626 h 275076"/>
                <a:gd name="connsiteX2" fmla="*/ 141468 w 130988"/>
                <a:gd name="connsiteY2" fmla="*/ 281626 h 275076"/>
                <a:gd name="connsiteX3" fmla="*/ 141468 w 130988"/>
                <a:gd name="connsiteY3" fmla="*/ 140158 h 275076"/>
                <a:gd name="connsiteX4" fmla="*/ 0 w 130988"/>
                <a:gd name="connsiteY4" fmla="*/ 0 h 275076"/>
                <a:gd name="connsiteX5" fmla="*/ 89072 w 130988"/>
                <a:gd name="connsiteY5" fmla="*/ 210892 h 275076"/>
                <a:gd name="connsiteX6" fmla="*/ 11789 w 130988"/>
                <a:gd name="connsiteY6" fmla="*/ 210892 h 275076"/>
                <a:gd name="connsiteX7" fmla="*/ 11789 w 130988"/>
                <a:gd name="connsiteY7" fmla="*/ 197793 h 275076"/>
                <a:gd name="connsiteX8" fmla="*/ 89072 w 130988"/>
                <a:gd name="connsiteY8" fmla="*/ 197793 h 275076"/>
                <a:gd name="connsiteX9" fmla="*/ 89072 w 130988"/>
                <a:gd name="connsiteY9" fmla="*/ 210892 h 275076"/>
                <a:gd name="connsiteX10" fmla="*/ 89072 w 130988"/>
                <a:gd name="connsiteY10" fmla="*/ 151947 h 275076"/>
                <a:gd name="connsiteX11" fmla="*/ 11789 w 130988"/>
                <a:gd name="connsiteY11" fmla="*/ 151947 h 275076"/>
                <a:gd name="connsiteX12" fmla="*/ 11789 w 130988"/>
                <a:gd name="connsiteY12" fmla="*/ 138848 h 275076"/>
                <a:gd name="connsiteX13" fmla="*/ 89072 w 130988"/>
                <a:gd name="connsiteY13" fmla="*/ 138848 h 275076"/>
                <a:gd name="connsiteX14" fmla="*/ 89072 w 130988"/>
                <a:gd name="connsiteY14" fmla="*/ 151947 h 275076"/>
                <a:gd name="connsiteX15" fmla="*/ 89072 w 130988"/>
                <a:gd name="connsiteY15" fmla="*/ 93002 h 275076"/>
                <a:gd name="connsiteX16" fmla="*/ 11789 w 130988"/>
                <a:gd name="connsiteY16" fmla="*/ 93002 h 275076"/>
                <a:gd name="connsiteX17" fmla="*/ 11789 w 130988"/>
                <a:gd name="connsiteY17" fmla="*/ 79903 h 275076"/>
                <a:gd name="connsiteX18" fmla="*/ 89072 w 130988"/>
                <a:gd name="connsiteY18" fmla="*/ 79903 h 275076"/>
                <a:gd name="connsiteX19" fmla="*/ 89072 w 130988"/>
                <a:gd name="connsiteY19" fmla="*/ 93002 h 2750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30988" h="275076">
                  <a:moveTo>
                    <a:pt x="0" y="0"/>
                  </a:moveTo>
                  <a:lnTo>
                    <a:pt x="0" y="281626"/>
                  </a:lnTo>
                  <a:lnTo>
                    <a:pt x="141468" y="281626"/>
                  </a:lnTo>
                  <a:lnTo>
                    <a:pt x="141468" y="140158"/>
                  </a:lnTo>
                  <a:cubicBezTo>
                    <a:pt x="141468" y="62875"/>
                    <a:pt x="77283" y="0"/>
                    <a:pt x="0" y="0"/>
                  </a:cubicBezTo>
                  <a:close/>
                  <a:moveTo>
                    <a:pt x="89072" y="210892"/>
                  </a:moveTo>
                  <a:lnTo>
                    <a:pt x="11789" y="210892"/>
                  </a:lnTo>
                  <a:lnTo>
                    <a:pt x="11789" y="197793"/>
                  </a:lnTo>
                  <a:lnTo>
                    <a:pt x="89072" y="197793"/>
                  </a:lnTo>
                  <a:lnTo>
                    <a:pt x="89072" y="210892"/>
                  </a:lnTo>
                  <a:close/>
                  <a:moveTo>
                    <a:pt x="89072" y="151947"/>
                  </a:moveTo>
                  <a:lnTo>
                    <a:pt x="11789" y="151947"/>
                  </a:lnTo>
                  <a:lnTo>
                    <a:pt x="11789" y="138848"/>
                  </a:lnTo>
                  <a:lnTo>
                    <a:pt x="89072" y="138848"/>
                  </a:lnTo>
                  <a:lnTo>
                    <a:pt x="89072" y="151947"/>
                  </a:lnTo>
                  <a:close/>
                  <a:moveTo>
                    <a:pt x="89072" y="93002"/>
                  </a:moveTo>
                  <a:lnTo>
                    <a:pt x="11789" y="93002"/>
                  </a:lnTo>
                  <a:lnTo>
                    <a:pt x="11789" y="79903"/>
                  </a:lnTo>
                  <a:lnTo>
                    <a:pt x="89072" y="79903"/>
                  </a:lnTo>
                  <a:lnTo>
                    <a:pt x="89072" y="93002"/>
                  </a:lnTo>
                  <a:close/>
                </a:path>
              </a:pathLst>
            </a:custGeom>
            <a:grp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313" name="Freeform: Shape 1312">
            <a:extLst>
              <a:ext uri="{FF2B5EF4-FFF2-40B4-BE49-F238E27FC236}">
                <a16:creationId xmlns:a16="http://schemas.microsoft.com/office/drawing/2014/main" id="{EB04CFF8-6350-4A24-933C-A77F50B3E1BE}"/>
              </a:ext>
            </a:extLst>
          </p:cNvPr>
          <p:cNvSpPr/>
          <p:nvPr/>
        </p:nvSpPr>
        <p:spPr>
          <a:xfrm>
            <a:off x="6435773" y="2340006"/>
            <a:ext cx="344029" cy="292962"/>
          </a:xfrm>
          <a:custGeom>
            <a:avLst/>
            <a:gdLst>
              <a:gd name="connsiteX0" fmla="*/ 2987782 w 3031287"/>
              <a:gd name="connsiteY0" fmla="*/ 1422406 h 2581331"/>
              <a:gd name="connsiteX1" fmla="*/ 2805431 w 3031287"/>
              <a:gd name="connsiteY1" fmla="*/ 1076650 h 2581331"/>
              <a:gd name="connsiteX2" fmla="*/ 2852795 w 3031287"/>
              <a:gd name="connsiteY2" fmla="*/ 865880 h 2581331"/>
              <a:gd name="connsiteX3" fmla="*/ 2431256 w 3031287"/>
              <a:gd name="connsiteY3" fmla="*/ 463287 h 2581331"/>
              <a:gd name="connsiteX4" fmla="*/ 2220487 w 3031287"/>
              <a:gd name="connsiteY4" fmla="*/ 510651 h 2581331"/>
              <a:gd name="connsiteX5" fmla="*/ 1893676 w 3031287"/>
              <a:gd name="connsiteY5" fmla="*/ 356719 h 2581331"/>
              <a:gd name="connsiteX6" fmla="*/ 1626071 w 3031287"/>
              <a:gd name="connsiteY6" fmla="*/ 451446 h 2581331"/>
              <a:gd name="connsiteX7" fmla="*/ 1128750 w 3031287"/>
              <a:gd name="connsiteY7" fmla="*/ 44117 h 2581331"/>
              <a:gd name="connsiteX8" fmla="*/ 629061 w 3031287"/>
              <a:gd name="connsiteY8" fmla="*/ 550911 h 2581331"/>
              <a:gd name="connsiteX9" fmla="*/ 629061 w 3031287"/>
              <a:gd name="connsiteY9" fmla="*/ 569856 h 2581331"/>
              <a:gd name="connsiteX10" fmla="*/ 311723 w 3031287"/>
              <a:gd name="connsiteY10" fmla="*/ 884826 h 2581331"/>
              <a:gd name="connsiteX11" fmla="*/ 321196 w 3031287"/>
              <a:gd name="connsiteY11" fmla="*/ 979554 h 2581331"/>
              <a:gd name="connsiteX12" fmla="*/ 44117 w 3031287"/>
              <a:gd name="connsiteY12" fmla="*/ 1299260 h 2581331"/>
              <a:gd name="connsiteX13" fmla="*/ 179104 w 3031287"/>
              <a:gd name="connsiteY13" fmla="*/ 1557393 h 2581331"/>
              <a:gd name="connsiteX14" fmla="*/ 44117 w 3031287"/>
              <a:gd name="connsiteY14" fmla="*/ 1872363 h 2581331"/>
              <a:gd name="connsiteX15" fmla="*/ 494074 w 3031287"/>
              <a:gd name="connsiteY15" fmla="*/ 2312847 h 2581331"/>
              <a:gd name="connsiteX16" fmla="*/ 657479 w 3031287"/>
              <a:gd name="connsiteY16" fmla="*/ 2284428 h 2581331"/>
              <a:gd name="connsiteX17" fmla="*/ 676425 w 3031287"/>
              <a:gd name="connsiteY17" fmla="*/ 2350738 h 2581331"/>
              <a:gd name="connsiteX18" fmla="*/ 820885 w 3031287"/>
              <a:gd name="connsiteY18" fmla="*/ 2485725 h 2581331"/>
              <a:gd name="connsiteX19" fmla="*/ 1012708 w 3031287"/>
              <a:gd name="connsiteY19" fmla="*/ 2369683 h 2581331"/>
              <a:gd name="connsiteX20" fmla="*/ 1242423 w 3031287"/>
              <a:gd name="connsiteY20" fmla="*/ 2504671 h 2581331"/>
              <a:gd name="connsiteX21" fmla="*/ 1415301 w 3031287"/>
              <a:gd name="connsiteY21" fmla="*/ 2438361 h 2581331"/>
              <a:gd name="connsiteX22" fmla="*/ 1663962 w 3031287"/>
              <a:gd name="connsiteY22" fmla="*/ 2554403 h 2581331"/>
              <a:gd name="connsiteX23" fmla="*/ 1990772 w 3031287"/>
              <a:gd name="connsiteY23" fmla="*/ 2296269 h 2581331"/>
              <a:gd name="connsiteX24" fmla="*/ 2450202 w 3031287"/>
              <a:gd name="connsiteY24" fmla="*/ 2507039 h 2581331"/>
              <a:gd name="connsiteX25" fmla="*/ 2814904 w 3031287"/>
              <a:gd name="connsiteY25" fmla="*/ 2142337 h 2581331"/>
              <a:gd name="connsiteX26" fmla="*/ 2739122 w 3031287"/>
              <a:gd name="connsiteY26" fmla="*/ 1806053 h 2581331"/>
              <a:gd name="connsiteX27" fmla="*/ 2987782 w 3031287"/>
              <a:gd name="connsiteY27" fmla="*/ 1422406 h 2581331"/>
              <a:gd name="connsiteX28" fmla="*/ 2987782 w 3031287"/>
              <a:gd name="connsiteY28" fmla="*/ 1422406 h 25813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3031287" h="2581331">
                <a:moveTo>
                  <a:pt x="2987782" y="1422406"/>
                </a:moveTo>
                <a:cubicBezTo>
                  <a:pt x="2987782" y="1277946"/>
                  <a:pt x="2921472" y="1154800"/>
                  <a:pt x="2805431" y="1076650"/>
                </a:cubicBezTo>
                <a:cubicBezTo>
                  <a:pt x="2833849" y="1010340"/>
                  <a:pt x="2852795" y="941663"/>
                  <a:pt x="2852795" y="865880"/>
                </a:cubicBezTo>
                <a:cubicBezTo>
                  <a:pt x="2843322" y="645638"/>
                  <a:pt x="2651498" y="463287"/>
                  <a:pt x="2431256" y="463287"/>
                </a:cubicBezTo>
                <a:cubicBezTo>
                  <a:pt x="2355474" y="463287"/>
                  <a:pt x="2286796" y="482233"/>
                  <a:pt x="2220487" y="510651"/>
                </a:cubicBezTo>
                <a:cubicBezTo>
                  <a:pt x="2144705" y="425396"/>
                  <a:pt x="2028663" y="356719"/>
                  <a:pt x="1893676" y="356719"/>
                </a:cubicBezTo>
                <a:cubicBezTo>
                  <a:pt x="1787108" y="356719"/>
                  <a:pt x="1701853" y="394610"/>
                  <a:pt x="1626071" y="451446"/>
                </a:cubicBezTo>
                <a:cubicBezTo>
                  <a:pt x="1588179" y="226468"/>
                  <a:pt x="1377410" y="44117"/>
                  <a:pt x="1128750" y="44117"/>
                </a:cubicBezTo>
                <a:cubicBezTo>
                  <a:pt x="849303" y="44117"/>
                  <a:pt x="629061" y="273832"/>
                  <a:pt x="629061" y="550911"/>
                </a:cubicBezTo>
                <a:cubicBezTo>
                  <a:pt x="629061" y="560383"/>
                  <a:pt x="629061" y="569856"/>
                  <a:pt x="629061" y="569856"/>
                </a:cubicBezTo>
                <a:cubicBezTo>
                  <a:pt x="446710" y="569856"/>
                  <a:pt x="311723" y="714316"/>
                  <a:pt x="311723" y="884826"/>
                </a:cubicBezTo>
                <a:cubicBezTo>
                  <a:pt x="311723" y="922717"/>
                  <a:pt x="311723" y="951135"/>
                  <a:pt x="321196" y="979554"/>
                </a:cubicBezTo>
                <a:cubicBezTo>
                  <a:pt x="169631" y="1000867"/>
                  <a:pt x="44117" y="1135854"/>
                  <a:pt x="44117" y="1299260"/>
                </a:cubicBezTo>
                <a:cubicBezTo>
                  <a:pt x="44117" y="1403460"/>
                  <a:pt x="91481" y="1500556"/>
                  <a:pt x="179104" y="1557393"/>
                </a:cubicBezTo>
                <a:cubicBezTo>
                  <a:pt x="91481" y="1633175"/>
                  <a:pt x="44117" y="1749217"/>
                  <a:pt x="44117" y="1872363"/>
                </a:cubicBezTo>
                <a:cubicBezTo>
                  <a:pt x="44117" y="2111550"/>
                  <a:pt x="254886" y="2312847"/>
                  <a:pt x="494074" y="2312847"/>
                </a:cubicBezTo>
                <a:cubicBezTo>
                  <a:pt x="560383" y="2312847"/>
                  <a:pt x="657479" y="2284428"/>
                  <a:pt x="657479" y="2284428"/>
                </a:cubicBezTo>
                <a:cubicBezTo>
                  <a:pt x="666952" y="2293901"/>
                  <a:pt x="666952" y="2331792"/>
                  <a:pt x="676425" y="2350738"/>
                </a:cubicBezTo>
                <a:cubicBezTo>
                  <a:pt x="695370" y="2426520"/>
                  <a:pt x="742734" y="2466779"/>
                  <a:pt x="820885" y="2485725"/>
                </a:cubicBezTo>
                <a:cubicBezTo>
                  <a:pt x="906140" y="2504671"/>
                  <a:pt x="993763" y="2447834"/>
                  <a:pt x="1012708" y="2369683"/>
                </a:cubicBezTo>
                <a:cubicBezTo>
                  <a:pt x="1050599" y="2445466"/>
                  <a:pt x="1147695" y="2504671"/>
                  <a:pt x="1242423" y="2504671"/>
                </a:cubicBezTo>
                <a:cubicBezTo>
                  <a:pt x="1308733" y="2504671"/>
                  <a:pt x="1377410" y="2485725"/>
                  <a:pt x="1415301" y="2438361"/>
                </a:cubicBezTo>
                <a:cubicBezTo>
                  <a:pt x="1481611" y="2514143"/>
                  <a:pt x="1569234" y="2554403"/>
                  <a:pt x="1663962" y="2554403"/>
                </a:cubicBezTo>
                <a:cubicBezTo>
                  <a:pt x="1827367" y="2554403"/>
                  <a:pt x="1962354" y="2450202"/>
                  <a:pt x="1990772" y="2296269"/>
                </a:cubicBezTo>
                <a:cubicBezTo>
                  <a:pt x="2085500" y="2450202"/>
                  <a:pt x="2258378" y="2535457"/>
                  <a:pt x="2450202" y="2507039"/>
                </a:cubicBezTo>
                <a:cubicBezTo>
                  <a:pt x="2632553" y="2469148"/>
                  <a:pt x="2777013" y="2324688"/>
                  <a:pt x="2814904" y="2142337"/>
                </a:cubicBezTo>
                <a:cubicBezTo>
                  <a:pt x="2833849" y="2016823"/>
                  <a:pt x="2805431" y="1903149"/>
                  <a:pt x="2739122" y="1806053"/>
                </a:cubicBezTo>
                <a:cubicBezTo>
                  <a:pt x="2893054" y="1739744"/>
                  <a:pt x="2987782" y="1595284"/>
                  <a:pt x="2987782" y="1422406"/>
                </a:cubicBezTo>
                <a:lnTo>
                  <a:pt x="2987782" y="1422406"/>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314" name="Freeform: Shape 1313">
            <a:extLst>
              <a:ext uri="{FF2B5EF4-FFF2-40B4-BE49-F238E27FC236}">
                <a16:creationId xmlns:a16="http://schemas.microsoft.com/office/drawing/2014/main" id="{81B3337C-4F47-45B7-B2F5-670BFF1DA977}"/>
              </a:ext>
            </a:extLst>
          </p:cNvPr>
          <p:cNvSpPr/>
          <p:nvPr/>
        </p:nvSpPr>
        <p:spPr>
          <a:xfrm>
            <a:off x="6511835" y="2460684"/>
            <a:ext cx="196204" cy="268773"/>
          </a:xfrm>
          <a:custGeom>
            <a:avLst/>
            <a:gdLst>
              <a:gd name="connsiteX0" fmla="*/ 1687643 w 1728781"/>
              <a:gd name="connsiteY0" fmla="*/ 269096 h 2368193"/>
              <a:gd name="connsiteX1" fmla="*/ 1604757 w 1728781"/>
              <a:gd name="connsiteY1" fmla="*/ 183841 h 2368193"/>
              <a:gd name="connsiteX2" fmla="*/ 1427142 w 1728781"/>
              <a:gd name="connsiteY2" fmla="*/ 354351 h 2368193"/>
              <a:gd name="connsiteX3" fmla="*/ 1427142 w 1728781"/>
              <a:gd name="connsiteY3" fmla="*/ 82008 h 2368193"/>
              <a:gd name="connsiteX4" fmla="*/ 1308733 w 1728781"/>
              <a:gd name="connsiteY4" fmla="*/ 82008 h 2368193"/>
              <a:gd name="connsiteX5" fmla="*/ 1308733 w 1728781"/>
              <a:gd name="connsiteY5" fmla="*/ 465656 h 2368193"/>
              <a:gd name="connsiteX6" fmla="*/ 804307 w 1728781"/>
              <a:gd name="connsiteY6" fmla="*/ 948767 h 2368193"/>
              <a:gd name="connsiteX7" fmla="*/ 804307 w 1728781"/>
              <a:gd name="connsiteY7" fmla="*/ 368560 h 2368193"/>
              <a:gd name="connsiteX8" fmla="*/ 685898 w 1728781"/>
              <a:gd name="connsiteY8" fmla="*/ 368560 h 2368193"/>
              <a:gd name="connsiteX9" fmla="*/ 685898 w 1728781"/>
              <a:gd name="connsiteY9" fmla="*/ 723789 h 2368193"/>
              <a:gd name="connsiteX10" fmla="*/ 477497 w 1728781"/>
              <a:gd name="connsiteY10" fmla="*/ 534333 h 2368193"/>
              <a:gd name="connsiteX11" fmla="*/ 477497 w 1728781"/>
              <a:gd name="connsiteY11" fmla="*/ 44117 h 2368193"/>
              <a:gd name="connsiteX12" fmla="*/ 359087 w 1728781"/>
              <a:gd name="connsiteY12" fmla="*/ 44117 h 2368193"/>
              <a:gd name="connsiteX13" fmla="*/ 359087 w 1728781"/>
              <a:gd name="connsiteY13" fmla="*/ 425396 h 2368193"/>
              <a:gd name="connsiteX14" fmla="*/ 122268 w 1728781"/>
              <a:gd name="connsiteY14" fmla="*/ 209891 h 2368193"/>
              <a:gd name="connsiteX15" fmla="*/ 44117 w 1728781"/>
              <a:gd name="connsiteY15" fmla="*/ 297514 h 2368193"/>
              <a:gd name="connsiteX16" fmla="*/ 685898 w 1728781"/>
              <a:gd name="connsiteY16" fmla="*/ 884826 h 2368193"/>
              <a:gd name="connsiteX17" fmla="*/ 685898 w 1728781"/>
              <a:gd name="connsiteY17" fmla="*/ 2331792 h 2368193"/>
              <a:gd name="connsiteX18" fmla="*/ 804307 w 1728781"/>
              <a:gd name="connsiteY18" fmla="*/ 2331792 h 2368193"/>
              <a:gd name="connsiteX19" fmla="*/ 804307 w 1728781"/>
              <a:gd name="connsiteY19" fmla="*/ 1112173 h 23681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728781" h="2368193">
                <a:moveTo>
                  <a:pt x="1687643" y="269096"/>
                </a:moveTo>
                <a:lnTo>
                  <a:pt x="1604757" y="183841"/>
                </a:lnTo>
                <a:lnTo>
                  <a:pt x="1427142" y="354351"/>
                </a:lnTo>
                <a:lnTo>
                  <a:pt x="1427142" y="82008"/>
                </a:lnTo>
                <a:lnTo>
                  <a:pt x="1308733" y="82008"/>
                </a:lnTo>
                <a:lnTo>
                  <a:pt x="1308733" y="465656"/>
                </a:lnTo>
                <a:lnTo>
                  <a:pt x="804307" y="948767"/>
                </a:lnTo>
                <a:lnTo>
                  <a:pt x="804307" y="368560"/>
                </a:lnTo>
                <a:lnTo>
                  <a:pt x="685898" y="368560"/>
                </a:lnTo>
                <a:lnTo>
                  <a:pt x="685898" y="723789"/>
                </a:lnTo>
                <a:lnTo>
                  <a:pt x="477497" y="534333"/>
                </a:lnTo>
                <a:lnTo>
                  <a:pt x="477497" y="44117"/>
                </a:lnTo>
                <a:lnTo>
                  <a:pt x="359087" y="44117"/>
                </a:lnTo>
                <a:lnTo>
                  <a:pt x="359087" y="425396"/>
                </a:lnTo>
                <a:lnTo>
                  <a:pt x="122268" y="209891"/>
                </a:lnTo>
                <a:lnTo>
                  <a:pt x="44117" y="297514"/>
                </a:lnTo>
                <a:lnTo>
                  <a:pt x="685898" y="884826"/>
                </a:lnTo>
                <a:lnTo>
                  <a:pt x="685898" y="2331792"/>
                </a:lnTo>
                <a:lnTo>
                  <a:pt x="804307" y="2331792"/>
                </a:lnTo>
                <a:lnTo>
                  <a:pt x="804307" y="1112173"/>
                </a:lnTo>
                <a:close/>
              </a:path>
            </a:pathLst>
          </a:custGeom>
          <a:solidFill>
            <a:srgbClr val="A6A6A6"/>
          </a:solidFill>
          <a:ln w="2365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788" name="Graphic 2">
            <a:extLst>
              <a:ext uri="{FF2B5EF4-FFF2-40B4-BE49-F238E27FC236}">
                <a16:creationId xmlns:a16="http://schemas.microsoft.com/office/drawing/2014/main" id="{2CE6402E-60EB-48E5-88A5-E98AC59504E8}"/>
              </a:ext>
            </a:extLst>
          </p:cNvPr>
          <p:cNvGrpSpPr/>
          <p:nvPr/>
        </p:nvGrpSpPr>
        <p:grpSpPr>
          <a:xfrm>
            <a:off x="7364633" y="3939244"/>
            <a:ext cx="196220" cy="300870"/>
            <a:chOff x="5557492" y="4674021"/>
            <a:chExt cx="454548" cy="696974"/>
          </a:xfrm>
          <a:solidFill>
            <a:srgbClr val="A6A6A6"/>
          </a:solidFill>
        </p:grpSpPr>
        <p:sp>
          <p:nvSpPr>
            <p:cNvPr id="1789" name="Freeform: Shape 1788">
              <a:extLst>
                <a:ext uri="{FF2B5EF4-FFF2-40B4-BE49-F238E27FC236}">
                  <a16:creationId xmlns:a16="http://schemas.microsoft.com/office/drawing/2014/main" id="{9789A6A0-FC6E-4BDD-95B0-37F4D734905D}"/>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0" name="Freeform: Shape 1789">
              <a:extLst>
                <a:ext uri="{FF2B5EF4-FFF2-40B4-BE49-F238E27FC236}">
                  <a16:creationId xmlns:a16="http://schemas.microsoft.com/office/drawing/2014/main" id="{B267F52F-8CE5-4E85-94B3-68CD385E48A9}"/>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1" name="Freeform: Shape 1790">
              <a:extLst>
                <a:ext uri="{FF2B5EF4-FFF2-40B4-BE49-F238E27FC236}">
                  <a16:creationId xmlns:a16="http://schemas.microsoft.com/office/drawing/2014/main" id="{C8E90902-20DD-46EC-BC8E-4DD3A3CB8B7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2" name="Freeform: Shape 1791">
              <a:extLst>
                <a:ext uri="{FF2B5EF4-FFF2-40B4-BE49-F238E27FC236}">
                  <a16:creationId xmlns:a16="http://schemas.microsoft.com/office/drawing/2014/main" id="{84FC1A3C-6A7D-4431-A12A-7830E9B343E4}"/>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3" name="Freeform: Shape 1792">
              <a:extLst>
                <a:ext uri="{FF2B5EF4-FFF2-40B4-BE49-F238E27FC236}">
                  <a16:creationId xmlns:a16="http://schemas.microsoft.com/office/drawing/2014/main" id="{87C709D2-7F9E-4A9A-AD45-36055A5F781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4" name="Freeform: Shape 1793">
              <a:extLst>
                <a:ext uri="{FF2B5EF4-FFF2-40B4-BE49-F238E27FC236}">
                  <a16:creationId xmlns:a16="http://schemas.microsoft.com/office/drawing/2014/main" id="{54E0A530-A681-4004-AA45-4CB1C713DB3A}"/>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5" name="Freeform: Shape 1794">
              <a:extLst>
                <a:ext uri="{FF2B5EF4-FFF2-40B4-BE49-F238E27FC236}">
                  <a16:creationId xmlns:a16="http://schemas.microsoft.com/office/drawing/2014/main" id="{83068DEA-5939-4095-A9C7-B05BEE29D12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6" name="Freeform: Shape 1795">
              <a:extLst>
                <a:ext uri="{FF2B5EF4-FFF2-40B4-BE49-F238E27FC236}">
                  <a16:creationId xmlns:a16="http://schemas.microsoft.com/office/drawing/2014/main" id="{04639AE8-2603-4A2D-8CB0-2FD9C6E60E4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7" name="Freeform: Shape 1796">
              <a:extLst>
                <a:ext uri="{FF2B5EF4-FFF2-40B4-BE49-F238E27FC236}">
                  <a16:creationId xmlns:a16="http://schemas.microsoft.com/office/drawing/2014/main" id="{BB528649-4B24-4505-B844-5A23D9D7BA20}"/>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8" name="Freeform: Shape 1797">
              <a:extLst>
                <a:ext uri="{FF2B5EF4-FFF2-40B4-BE49-F238E27FC236}">
                  <a16:creationId xmlns:a16="http://schemas.microsoft.com/office/drawing/2014/main" id="{0E255008-5F80-491A-BAA8-9B00FD81BDD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799" name="Freeform: Shape 1798">
              <a:extLst>
                <a:ext uri="{FF2B5EF4-FFF2-40B4-BE49-F238E27FC236}">
                  <a16:creationId xmlns:a16="http://schemas.microsoft.com/office/drawing/2014/main" id="{10C423F1-990E-486C-AB30-9F90F662F7FA}"/>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00" name="Graphic 2">
            <a:extLst>
              <a:ext uri="{FF2B5EF4-FFF2-40B4-BE49-F238E27FC236}">
                <a16:creationId xmlns:a16="http://schemas.microsoft.com/office/drawing/2014/main" id="{38B22264-654E-4F2A-BB74-07173347561F}"/>
              </a:ext>
            </a:extLst>
          </p:cNvPr>
          <p:cNvGrpSpPr/>
          <p:nvPr/>
        </p:nvGrpSpPr>
        <p:grpSpPr>
          <a:xfrm>
            <a:off x="8069254" y="3864547"/>
            <a:ext cx="196220" cy="300870"/>
            <a:chOff x="5557492" y="4674021"/>
            <a:chExt cx="454548" cy="696974"/>
          </a:xfrm>
          <a:solidFill>
            <a:srgbClr val="A6A6A6"/>
          </a:solidFill>
        </p:grpSpPr>
        <p:sp>
          <p:nvSpPr>
            <p:cNvPr id="1801" name="Freeform: Shape 1800">
              <a:extLst>
                <a:ext uri="{FF2B5EF4-FFF2-40B4-BE49-F238E27FC236}">
                  <a16:creationId xmlns:a16="http://schemas.microsoft.com/office/drawing/2014/main" id="{61FD1BAF-80E2-4012-BFC6-6C6FC4DAD1F3}"/>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2" name="Freeform: Shape 1801">
              <a:extLst>
                <a:ext uri="{FF2B5EF4-FFF2-40B4-BE49-F238E27FC236}">
                  <a16:creationId xmlns:a16="http://schemas.microsoft.com/office/drawing/2014/main" id="{07F61327-3B32-4223-891F-AFFE46CA6E48}"/>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3" name="Freeform: Shape 1802">
              <a:extLst>
                <a:ext uri="{FF2B5EF4-FFF2-40B4-BE49-F238E27FC236}">
                  <a16:creationId xmlns:a16="http://schemas.microsoft.com/office/drawing/2014/main" id="{15AC6C0A-780C-4E0E-BA44-F8856425600B}"/>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4" name="Freeform: Shape 1803">
              <a:extLst>
                <a:ext uri="{FF2B5EF4-FFF2-40B4-BE49-F238E27FC236}">
                  <a16:creationId xmlns:a16="http://schemas.microsoft.com/office/drawing/2014/main" id="{649BCAC6-28A0-46B0-96A6-323F880CDE78}"/>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5" name="Freeform: Shape 1804">
              <a:extLst>
                <a:ext uri="{FF2B5EF4-FFF2-40B4-BE49-F238E27FC236}">
                  <a16:creationId xmlns:a16="http://schemas.microsoft.com/office/drawing/2014/main" id="{3EA105EB-EE39-4761-87E2-507D984232C7}"/>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6" name="Freeform: Shape 1805">
              <a:extLst>
                <a:ext uri="{FF2B5EF4-FFF2-40B4-BE49-F238E27FC236}">
                  <a16:creationId xmlns:a16="http://schemas.microsoft.com/office/drawing/2014/main" id="{D076069C-A54D-49A3-9928-B9AB27240653}"/>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7" name="Freeform: Shape 1806">
              <a:extLst>
                <a:ext uri="{FF2B5EF4-FFF2-40B4-BE49-F238E27FC236}">
                  <a16:creationId xmlns:a16="http://schemas.microsoft.com/office/drawing/2014/main" id="{9ED08BDE-F8D1-4D1A-B752-3D97088B64FF}"/>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8" name="Freeform: Shape 1807">
              <a:extLst>
                <a:ext uri="{FF2B5EF4-FFF2-40B4-BE49-F238E27FC236}">
                  <a16:creationId xmlns:a16="http://schemas.microsoft.com/office/drawing/2014/main" id="{836DD19E-AA39-4BB5-BD4F-367D8CD5C061}"/>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09" name="Freeform: Shape 1808">
              <a:extLst>
                <a:ext uri="{FF2B5EF4-FFF2-40B4-BE49-F238E27FC236}">
                  <a16:creationId xmlns:a16="http://schemas.microsoft.com/office/drawing/2014/main" id="{4BBE2F55-21E7-4600-8B15-4D5058262547}"/>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0" name="Freeform: Shape 1809">
              <a:extLst>
                <a:ext uri="{FF2B5EF4-FFF2-40B4-BE49-F238E27FC236}">
                  <a16:creationId xmlns:a16="http://schemas.microsoft.com/office/drawing/2014/main" id="{495F0324-EAD1-4B39-BED1-FD13F5BE1722}"/>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1" name="Freeform: Shape 1810">
              <a:extLst>
                <a:ext uri="{FF2B5EF4-FFF2-40B4-BE49-F238E27FC236}">
                  <a16:creationId xmlns:a16="http://schemas.microsoft.com/office/drawing/2014/main" id="{787A5B2B-BEF5-4897-A781-03CEEFBFCB7E}"/>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12" name="Graphic 2">
            <a:extLst>
              <a:ext uri="{FF2B5EF4-FFF2-40B4-BE49-F238E27FC236}">
                <a16:creationId xmlns:a16="http://schemas.microsoft.com/office/drawing/2014/main" id="{ABFEBE2E-8681-4409-90B6-97F33D6A2C8D}"/>
              </a:ext>
            </a:extLst>
          </p:cNvPr>
          <p:cNvGrpSpPr/>
          <p:nvPr/>
        </p:nvGrpSpPr>
        <p:grpSpPr>
          <a:xfrm>
            <a:off x="7522184" y="3912012"/>
            <a:ext cx="196220" cy="300870"/>
            <a:chOff x="5557492" y="4674021"/>
            <a:chExt cx="454548" cy="696974"/>
          </a:xfrm>
          <a:solidFill>
            <a:srgbClr val="A6A6A6"/>
          </a:solidFill>
        </p:grpSpPr>
        <p:sp>
          <p:nvSpPr>
            <p:cNvPr id="1813" name="Freeform: Shape 1812">
              <a:extLst>
                <a:ext uri="{FF2B5EF4-FFF2-40B4-BE49-F238E27FC236}">
                  <a16:creationId xmlns:a16="http://schemas.microsoft.com/office/drawing/2014/main" id="{A3391DFC-9FBA-4B1D-B7CB-10842FC8036B}"/>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4" name="Freeform: Shape 1813">
              <a:extLst>
                <a:ext uri="{FF2B5EF4-FFF2-40B4-BE49-F238E27FC236}">
                  <a16:creationId xmlns:a16="http://schemas.microsoft.com/office/drawing/2014/main" id="{9DB95E53-277A-4B4E-9CF7-9B3E6426D08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5" name="Freeform: Shape 1814">
              <a:extLst>
                <a:ext uri="{FF2B5EF4-FFF2-40B4-BE49-F238E27FC236}">
                  <a16:creationId xmlns:a16="http://schemas.microsoft.com/office/drawing/2014/main" id="{7A51CF3C-5477-47DA-916C-DE2D863C211E}"/>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6" name="Freeform: Shape 1815">
              <a:extLst>
                <a:ext uri="{FF2B5EF4-FFF2-40B4-BE49-F238E27FC236}">
                  <a16:creationId xmlns:a16="http://schemas.microsoft.com/office/drawing/2014/main" id="{2221CF5C-445F-4DDD-BD7F-5E52C243F925}"/>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7" name="Freeform: Shape 1816">
              <a:extLst>
                <a:ext uri="{FF2B5EF4-FFF2-40B4-BE49-F238E27FC236}">
                  <a16:creationId xmlns:a16="http://schemas.microsoft.com/office/drawing/2014/main" id="{AEE658F6-DD41-46C9-A274-A0AD349FC6A9}"/>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8" name="Freeform: Shape 1817">
              <a:extLst>
                <a:ext uri="{FF2B5EF4-FFF2-40B4-BE49-F238E27FC236}">
                  <a16:creationId xmlns:a16="http://schemas.microsoft.com/office/drawing/2014/main" id="{DBFDA821-1F99-4CAE-8652-77B723947998}"/>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19" name="Freeform: Shape 1818">
              <a:extLst>
                <a:ext uri="{FF2B5EF4-FFF2-40B4-BE49-F238E27FC236}">
                  <a16:creationId xmlns:a16="http://schemas.microsoft.com/office/drawing/2014/main" id="{B49EEB02-8078-475D-A32F-E508C68244AF}"/>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0" name="Freeform: Shape 1819">
              <a:extLst>
                <a:ext uri="{FF2B5EF4-FFF2-40B4-BE49-F238E27FC236}">
                  <a16:creationId xmlns:a16="http://schemas.microsoft.com/office/drawing/2014/main" id="{F168E975-6021-477E-AFAE-5551C2030368}"/>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1" name="Freeform: Shape 1820">
              <a:extLst>
                <a:ext uri="{FF2B5EF4-FFF2-40B4-BE49-F238E27FC236}">
                  <a16:creationId xmlns:a16="http://schemas.microsoft.com/office/drawing/2014/main" id="{8087B080-E4C1-428D-8A96-7628DF0BAE6F}"/>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2" name="Freeform: Shape 1821">
              <a:extLst>
                <a:ext uri="{FF2B5EF4-FFF2-40B4-BE49-F238E27FC236}">
                  <a16:creationId xmlns:a16="http://schemas.microsoft.com/office/drawing/2014/main" id="{28DE82A1-CA5F-4290-9C0B-5E1D05BDF77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3" name="Freeform: Shape 1822">
              <a:extLst>
                <a:ext uri="{FF2B5EF4-FFF2-40B4-BE49-F238E27FC236}">
                  <a16:creationId xmlns:a16="http://schemas.microsoft.com/office/drawing/2014/main" id="{ECB964A2-0374-4D51-9041-F2F298708E09}"/>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24" name="Graphic 2">
            <a:extLst>
              <a:ext uri="{FF2B5EF4-FFF2-40B4-BE49-F238E27FC236}">
                <a16:creationId xmlns:a16="http://schemas.microsoft.com/office/drawing/2014/main" id="{99DF780A-6231-4CB1-873E-B176599F39F0}"/>
              </a:ext>
            </a:extLst>
          </p:cNvPr>
          <p:cNvGrpSpPr/>
          <p:nvPr/>
        </p:nvGrpSpPr>
        <p:grpSpPr>
          <a:xfrm>
            <a:off x="7170635" y="3948433"/>
            <a:ext cx="196220" cy="300870"/>
            <a:chOff x="5557492" y="4674021"/>
            <a:chExt cx="454548" cy="696974"/>
          </a:xfrm>
          <a:solidFill>
            <a:srgbClr val="A6A6A6"/>
          </a:solidFill>
        </p:grpSpPr>
        <p:sp>
          <p:nvSpPr>
            <p:cNvPr id="1825" name="Freeform: Shape 1824">
              <a:extLst>
                <a:ext uri="{FF2B5EF4-FFF2-40B4-BE49-F238E27FC236}">
                  <a16:creationId xmlns:a16="http://schemas.microsoft.com/office/drawing/2014/main" id="{4BA22D57-AA3C-4C47-A307-82A8B2C6AD4E}"/>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6" name="Freeform: Shape 1825">
              <a:extLst>
                <a:ext uri="{FF2B5EF4-FFF2-40B4-BE49-F238E27FC236}">
                  <a16:creationId xmlns:a16="http://schemas.microsoft.com/office/drawing/2014/main" id="{66A8FD4C-F96E-4E0C-A4F3-6EF99DF64833}"/>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7" name="Freeform: Shape 1826">
              <a:extLst>
                <a:ext uri="{FF2B5EF4-FFF2-40B4-BE49-F238E27FC236}">
                  <a16:creationId xmlns:a16="http://schemas.microsoft.com/office/drawing/2014/main" id="{F21D5C4D-ACEA-4DDC-A277-121F479C51CE}"/>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8" name="Freeform: Shape 1827">
              <a:extLst>
                <a:ext uri="{FF2B5EF4-FFF2-40B4-BE49-F238E27FC236}">
                  <a16:creationId xmlns:a16="http://schemas.microsoft.com/office/drawing/2014/main" id="{268A7718-3054-4060-923B-5AD7AF92A4AA}"/>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29" name="Freeform: Shape 1828">
              <a:extLst>
                <a:ext uri="{FF2B5EF4-FFF2-40B4-BE49-F238E27FC236}">
                  <a16:creationId xmlns:a16="http://schemas.microsoft.com/office/drawing/2014/main" id="{BF1B9535-E1B5-4F10-99CF-A841F23B97D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0" name="Freeform: Shape 1829">
              <a:extLst>
                <a:ext uri="{FF2B5EF4-FFF2-40B4-BE49-F238E27FC236}">
                  <a16:creationId xmlns:a16="http://schemas.microsoft.com/office/drawing/2014/main" id="{A09C8D3B-ABDF-4203-8C63-E81E773D6D50}"/>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1" name="Freeform: Shape 1830">
              <a:extLst>
                <a:ext uri="{FF2B5EF4-FFF2-40B4-BE49-F238E27FC236}">
                  <a16:creationId xmlns:a16="http://schemas.microsoft.com/office/drawing/2014/main" id="{EFDE2182-AD8E-4670-A84B-BC3B854BDEBF}"/>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2" name="Freeform: Shape 1831">
              <a:extLst>
                <a:ext uri="{FF2B5EF4-FFF2-40B4-BE49-F238E27FC236}">
                  <a16:creationId xmlns:a16="http://schemas.microsoft.com/office/drawing/2014/main" id="{C308D433-D1D4-41CF-B313-FC89E40F9AB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3" name="Freeform: Shape 1832">
              <a:extLst>
                <a:ext uri="{FF2B5EF4-FFF2-40B4-BE49-F238E27FC236}">
                  <a16:creationId xmlns:a16="http://schemas.microsoft.com/office/drawing/2014/main" id="{6CBE4A61-8166-4ECF-B7CE-AA177EECA9EF}"/>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4" name="Freeform: Shape 1833">
              <a:extLst>
                <a:ext uri="{FF2B5EF4-FFF2-40B4-BE49-F238E27FC236}">
                  <a16:creationId xmlns:a16="http://schemas.microsoft.com/office/drawing/2014/main" id="{0AF4F10F-A845-4384-A348-474253B152BE}"/>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5" name="Freeform: Shape 1834">
              <a:extLst>
                <a:ext uri="{FF2B5EF4-FFF2-40B4-BE49-F238E27FC236}">
                  <a16:creationId xmlns:a16="http://schemas.microsoft.com/office/drawing/2014/main" id="{CB75BC7E-0865-42C2-9265-2B9FEC750D14}"/>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36" name="Graphic 2">
            <a:extLst>
              <a:ext uri="{FF2B5EF4-FFF2-40B4-BE49-F238E27FC236}">
                <a16:creationId xmlns:a16="http://schemas.microsoft.com/office/drawing/2014/main" id="{0F0B887D-53A3-4B21-9DD4-730F4A8D0F42}"/>
              </a:ext>
            </a:extLst>
          </p:cNvPr>
          <p:cNvGrpSpPr/>
          <p:nvPr/>
        </p:nvGrpSpPr>
        <p:grpSpPr>
          <a:xfrm>
            <a:off x="7762504" y="3892103"/>
            <a:ext cx="196220" cy="300870"/>
            <a:chOff x="5557492" y="4674021"/>
            <a:chExt cx="454548" cy="696974"/>
          </a:xfrm>
          <a:solidFill>
            <a:srgbClr val="A6A6A6"/>
          </a:solidFill>
        </p:grpSpPr>
        <p:sp>
          <p:nvSpPr>
            <p:cNvPr id="1837" name="Freeform: Shape 1836">
              <a:extLst>
                <a:ext uri="{FF2B5EF4-FFF2-40B4-BE49-F238E27FC236}">
                  <a16:creationId xmlns:a16="http://schemas.microsoft.com/office/drawing/2014/main" id="{774F6814-726B-434C-ADFA-762C33ECEC5F}"/>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8" name="Freeform: Shape 1837">
              <a:extLst>
                <a:ext uri="{FF2B5EF4-FFF2-40B4-BE49-F238E27FC236}">
                  <a16:creationId xmlns:a16="http://schemas.microsoft.com/office/drawing/2014/main" id="{09A2711F-2F07-4262-9D8F-DE1CF08BB299}"/>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39" name="Freeform: Shape 1838">
              <a:extLst>
                <a:ext uri="{FF2B5EF4-FFF2-40B4-BE49-F238E27FC236}">
                  <a16:creationId xmlns:a16="http://schemas.microsoft.com/office/drawing/2014/main" id="{EF43A8CF-06A3-4514-9FCD-57BC9E7EA2D8}"/>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0" name="Freeform: Shape 1839">
              <a:extLst>
                <a:ext uri="{FF2B5EF4-FFF2-40B4-BE49-F238E27FC236}">
                  <a16:creationId xmlns:a16="http://schemas.microsoft.com/office/drawing/2014/main" id="{528CB12B-AF58-4EB9-983D-4DC3D0E8A1E6}"/>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1" name="Freeform: Shape 1840">
              <a:extLst>
                <a:ext uri="{FF2B5EF4-FFF2-40B4-BE49-F238E27FC236}">
                  <a16:creationId xmlns:a16="http://schemas.microsoft.com/office/drawing/2014/main" id="{90E35A2C-E2D3-47D1-A9C8-9DC0416A7654}"/>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2" name="Freeform: Shape 1841">
              <a:extLst>
                <a:ext uri="{FF2B5EF4-FFF2-40B4-BE49-F238E27FC236}">
                  <a16:creationId xmlns:a16="http://schemas.microsoft.com/office/drawing/2014/main" id="{4F1C0BE9-D448-4D09-A5F7-7AC267B3669D}"/>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3" name="Freeform: Shape 1842">
              <a:extLst>
                <a:ext uri="{FF2B5EF4-FFF2-40B4-BE49-F238E27FC236}">
                  <a16:creationId xmlns:a16="http://schemas.microsoft.com/office/drawing/2014/main" id="{A1563475-5E8F-4000-80D8-AC85545EE55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4" name="Freeform: Shape 1843">
              <a:extLst>
                <a:ext uri="{FF2B5EF4-FFF2-40B4-BE49-F238E27FC236}">
                  <a16:creationId xmlns:a16="http://schemas.microsoft.com/office/drawing/2014/main" id="{2121D5BD-A8CB-487A-8B7E-A33FBAE265D3}"/>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5" name="Freeform: Shape 1844">
              <a:extLst>
                <a:ext uri="{FF2B5EF4-FFF2-40B4-BE49-F238E27FC236}">
                  <a16:creationId xmlns:a16="http://schemas.microsoft.com/office/drawing/2014/main" id="{EFA17A50-CFAB-44BB-86E5-71226283D451}"/>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6" name="Freeform: Shape 1845">
              <a:extLst>
                <a:ext uri="{FF2B5EF4-FFF2-40B4-BE49-F238E27FC236}">
                  <a16:creationId xmlns:a16="http://schemas.microsoft.com/office/drawing/2014/main" id="{D621C632-D228-449A-BF40-EF1DB2FEFA7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47" name="Freeform: Shape 1846">
              <a:extLst>
                <a:ext uri="{FF2B5EF4-FFF2-40B4-BE49-F238E27FC236}">
                  <a16:creationId xmlns:a16="http://schemas.microsoft.com/office/drawing/2014/main" id="{40F7C7E0-2F79-43B0-9274-095CCCA893D1}"/>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48" name="Graphic 2">
            <a:extLst>
              <a:ext uri="{FF2B5EF4-FFF2-40B4-BE49-F238E27FC236}">
                <a16:creationId xmlns:a16="http://schemas.microsoft.com/office/drawing/2014/main" id="{53AA3C61-40C9-443C-A67C-91E8BCA605CD}"/>
              </a:ext>
            </a:extLst>
          </p:cNvPr>
          <p:cNvGrpSpPr/>
          <p:nvPr/>
        </p:nvGrpSpPr>
        <p:grpSpPr>
          <a:xfrm>
            <a:off x="7687679" y="3971475"/>
            <a:ext cx="196220" cy="300870"/>
            <a:chOff x="5557492" y="4674021"/>
            <a:chExt cx="454548" cy="696974"/>
          </a:xfrm>
          <a:solidFill>
            <a:srgbClr val="A6A6A6"/>
          </a:solidFill>
        </p:grpSpPr>
        <p:sp>
          <p:nvSpPr>
            <p:cNvPr id="1849" name="Freeform: Shape 1848">
              <a:extLst>
                <a:ext uri="{FF2B5EF4-FFF2-40B4-BE49-F238E27FC236}">
                  <a16:creationId xmlns:a16="http://schemas.microsoft.com/office/drawing/2014/main" id="{6611309D-FDB2-4D37-94EB-DA5415E8E73B}"/>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0" name="Freeform: Shape 1849">
              <a:extLst>
                <a:ext uri="{FF2B5EF4-FFF2-40B4-BE49-F238E27FC236}">
                  <a16:creationId xmlns:a16="http://schemas.microsoft.com/office/drawing/2014/main" id="{B9E5B473-20F3-42CA-BFDE-12DE4B83EA50}"/>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1" name="Freeform: Shape 1850">
              <a:extLst>
                <a:ext uri="{FF2B5EF4-FFF2-40B4-BE49-F238E27FC236}">
                  <a16:creationId xmlns:a16="http://schemas.microsoft.com/office/drawing/2014/main" id="{5CFB796C-69B0-44AB-87E5-12D14980358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2" name="Freeform: Shape 1851">
              <a:extLst>
                <a:ext uri="{FF2B5EF4-FFF2-40B4-BE49-F238E27FC236}">
                  <a16:creationId xmlns:a16="http://schemas.microsoft.com/office/drawing/2014/main" id="{07F5665F-AE27-4407-B333-4BB3F6B7C2AD}"/>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3" name="Freeform: Shape 1852">
              <a:extLst>
                <a:ext uri="{FF2B5EF4-FFF2-40B4-BE49-F238E27FC236}">
                  <a16:creationId xmlns:a16="http://schemas.microsoft.com/office/drawing/2014/main" id="{41F8A0CF-AE93-43E7-9D7B-89772182364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4" name="Freeform: Shape 1853">
              <a:extLst>
                <a:ext uri="{FF2B5EF4-FFF2-40B4-BE49-F238E27FC236}">
                  <a16:creationId xmlns:a16="http://schemas.microsoft.com/office/drawing/2014/main" id="{A7D7E641-D55C-4B0F-B101-069CC620A071}"/>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5" name="Freeform: Shape 1854">
              <a:extLst>
                <a:ext uri="{FF2B5EF4-FFF2-40B4-BE49-F238E27FC236}">
                  <a16:creationId xmlns:a16="http://schemas.microsoft.com/office/drawing/2014/main" id="{B1CA6864-F97D-4437-B16B-166564697FE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6" name="Freeform: Shape 1855">
              <a:extLst>
                <a:ext uri="{FF2B5EF4-FFF2-40B4-BE49-F238E27FC236}">
                  <a16:creationId xmlns:a16="http://schemas.microsoft.com/office/drawing/2014/main" id="{378BF1A3-2941-4A51-97A0-E41138CA5A5A}"/>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7" name="Freeform: Shape 1856">
              <a:extLst>
                <a:ext uri="{FF2B5EF4-FFF2-40B4-BE49-F238E27FC236}">
                  <a16:creationId xmlns:a16="http://schemas.microsoft.com/office/drawing/2014/main" id="{F228EDA0-6F34-4982-9703-3FEF83BD777D}"/>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8" name="Freeform: Shape 1857">
              <a:extLst>
                <a:ext uri="{FF2B5EF4-FFF2-40B4-BE49-F238E27FC236}">
                  <a16:creationId xmlns:a16="http://schemas.microsoft.com/office/drawing/2014/main" id="{453F8AB0-5E1C-4B2D-BC9B-219C15EADCA3}"/>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59" name="Freeform: Shape 1858">
              <a:extLst>
                <a:ext uri="{FF2B5EF4-FFF2-40B4-BE49-F238E27FC236}">
                  <a16:creationId xmlns:a16="http://schemas.microsoft.com/office/drawing/2014/main" id="{7C1851CF-4F89-49E0-A856-1C02491250A1}"/>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60" name="Graphic 2">
            <a:extLst>
              <a:ext uri="{FF2B5EF4-FFF2-40B4-BE49-F238E27FC236}">
                <a16:creationId xmlns:a16="http://schemas.microsoft.com/office/drawing/2014/main" id="{18E66855-9933-4AF8-A0EF-969DD3F4812E}"/>
              </a:ext>
            </a:extLst>
          </p:cNvPr>
          <p:cNvGrpSpPr/>
          <p:nvPr/>
        </p:nvGrpSpPr>
        <p:grpSpPr>
          <a:xfrm>
            <a:off x="7900344" y="3927512"/>
            <a:ext cx="196220" cy="300870"/>
            <a:chOff x="5557492" y="4674021"/>
            <a:chExt cx="454548" cy="696974"/>
          </a:xfrm>
          <a:solidFill>
            <a:srgbClr val="A6A6A6"/>
          </a:solidFill>
        </p:grpSpPr>
        <p:sp>
          <p:nvSpPr>
            <p:cNvPr id="1861" name="Freeform: Shape 1860">
              <a:extLst>
                <a:ext uri="{FF2B5EF4-FFF2-40B4-BE49-F238E27FC236}">
                  <a16:creationId xmlns:a16="http://schemas.microsoft.com/office/drawing/2014/main" id="{892437FE-2570-4A4C-8412-D5915CB9ABAA}"/>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2" name="Freeform: Shape 1861">
              <a:extLst>
                <a:ext uri="{FF2B5EF4-FFF2-40B4-BE49-F238E27FC236}">
                  <a16:creationId xmlns:a16="http://schemas.microsoft.com/office/drawing/2014/main" id="{4C6B8922-3FEC-4BF1-B3E1-8AD978DF34DD}"/>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3" name="Freeform: Shape 1862">
              <a:extLst>
                <a:ext uri="{FF2B5EF4-FFF2-40B4-BE49-F238E27FC236}">
                  <a16:creationId xmlns:a16="http://schemas.microsoft.com/office/drawing/2014/main" id="{C3C24211-C366-492F-8E5D-3C7163307F42}"/>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4" name="Freeform: Shape 1863">
              <a:extLst>
                <a:ext uri="{FF2B5EF4-FFF2-40B4-BE49-F238E27FC236}">
                  <a16:creationId xmlns:a16="http://schemas.microsoft.com/office/drawing/2014/main" id="{26D27F4C-6DAE-44ED-A8B3-9423B4A55A8B}"/>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5" name="Freeform: Shape 1864">
              <a:extLst>
                <a:ext uri="{FF2B5EF4-FFF2-40B4-BE49-F238E27FC236}">
                  <a16:creationId xmlns:a16="http://schemas.microsoft.com/office/drawing/2014/main" id="{1741BE07-17DC-40D0-8EC5-5E2B1F25565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6" name="Freeform: Shape 1865">
              <a:extLst>
                <a:ext uri="{FF2B5EF4-FFF2-40B4-BE49-F238E27FC236}">
                  <a16:creationId xmlns:a16="http://schemas.microsoft.com/office/drawing/2014/main" id="{3B229C7A-C355-4CD5-8D50-3ED0B7528E4E}"/>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7" name="Freeform: Shape 1866">
              <a:extLst>
                <a:ext uri="{FF2B5EF4-FFF2-40B4-BE49-F238E27FC236}">
                  <a16:creationId xmlns:a16="http://schemas.microsoft.com/office/drawing/2014/main" id="{D8B8C34A-13A3-44E9-839D-7416EF675F54}"/>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8" name="Freeform: Shape 1867">
              <a:extLst>
                <a:ext uri="{FF2B5EF4-FFF2-40B4-BE49-F238E27FC236}">
                  <a16:creationId xmlns:a16="http://schemas.microsoft.com/office/drawing/2014/main" id="{274F40D6-361D-4AB7-92F5-D76B353C1F6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69" name="Freeform: Shape 1868">
              <a:extLst>
                <a:ext uri="{FF2B5EF4-FFF2-40B4-BE49-F238E27FC236}">
                  <a16:creationId xmlns:a16="http://schemas.microsoft.com/office/drawing/2014/main" id="{BB0A0244-B9A5-493B-966D-05C6CB10CB5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0" name="Freeform: Shape 1869">
              <a:extLst>
                <a:ext uri="{FF2B5EF4-FFF2-40B4-BE49-F238E27FC236}">
                  <a16:creationId xmlns:a16="http://schemas.microsoft.com/office/drawing/2014/main" id="{B1EBDDE4-3487-4CB2-ADF1-69A42C5B8C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1" name="Freeform: Shape 1870">
              <a:extLst>
                <a:ext uri="{FF2B5EF4-FFF2-40B4-BE49-F238E27FC236}">
                  <a16:creationId xmlns:a16="http://schemas.microsoft.com/office/drawing/2014/main" id="{68A9FBCC-DE16-404A-980D-279EDD71CCB5}"/>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72" name="Graphic 2">
            <a:extLst>
              <a:ext uri="{FF2B5EF4-FFF2-40B4-BE49-F238E27FC236}">
                <a16:creationId xmlns:a16="http://schemas.microsoft.com/office/drawing/2014/main" id="{E4ABA874-60F6-4FC1-A9C0-5ED0617D4A96}"/>
              </a:ext>
            </a:extLst>
          </p:cNvPr>
          <p:cNvGrpSpPr/>
          <p:nvPr/>
        </p:nvGrpSpPr>
        <p:grpSpPr>
          <a:xfrm>
            <a:off x="8071009" y="3964397"/>
            <a:ext cx="196220" cy="300870"/>
            <a:chOff x="5557492" y="4674021"/>
            <a:chExt cx="454548" cy="696974"/>
          </a:xfrm>
          <a:solidFill>
            <a:srgbClr val="A6A6A6"/>
          </a:solidFill>
        </p:grpSpPr>
        <p:sp>
          <p:nvSpPr>
            <p:cNvPr id="1873" name="Freeform: Shape 1872">
              <a:extLst>
                <a:ext uri="{FF2B5EF4-FFF2-40B4-BE49-F238E27FC236}">
                  <a16:creationId xmlns:a16="http://schemas.microsoft.com/office/drawing/2014/main" id="{E2850482-D912-4CEF-BF52-5EBCAEC62783}"/>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4" name="Freeform: Shape 1873">
              <a:extLst>
                <a:ext uri="{FF2B5EF4-FFF2-40B4-BE49-F238E27FC236}">
                  <a16:creationId xmlns:a16="http://schemas.microsoft.com/office/drawing/2014/main" id="{FA19306F-F3A9-4755-B334-CB5BA5FA48D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5" name="Freeform: Shape 1874">
              <a:extLst>
                <a:ext uri="{FF2B5EF4-FFF2-40B4-BE49-F238E27FC236}">
                  <a16:creationId xmlns:a16="http://schemas.microsoft.com/office/drawing/2014/main" id="{0C881A16-7935-40C3-897B-0026205DE66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6" name="Freeform: Shape 1875">
              <a:extLst>
                <a:ext uri="{FF2B5EF4-FFF2-40B4-BE49-F238E27FC236}">
                  <a16:creationId xmlns:a16="http://schemas.microsoft.com/office/drawing/2014/main" id="{DF05139D-3BAF-487B-B5DD-13F17D069022}"/>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7" name="Freeform: Shape 1876">
              <a:extLst>
                <a:ext uri="{FF2B5EF4-FFF2-40B4-BE49-F238E27FC236}">
                  <a16:creationId xmlns:a16="http://schemas.microsoft.com/office/drawing/2014/main" id="{5F27C8D9-8D94-4FC4-B713-C2F70AE95F37}"/>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8" name="Freeform: Shape 1877">
              <a:extLst>
                <a:ext uri="{FF2B5EF4-FFF2-40B4-BE49-F238E27FC236}">
                  <a16:creationId xmlns:a16="http://schemas.microsoft.com/office/drawing/2014/main" id="{A79B96EB-8DF7-4C6D-B204-9079F84A994C}"/>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79" name="Freeform: Shape 1878">
              <a:extLst>
                <a:ext uri="{FF2B5EF4-FFF2-40B4-BE49-F238E27FC236}">
                  <a16:creationId xmlns:a16="http://schemas.microsoft.com/office/drawing/2014/main" id="{5E4B1B04-1B2A-4400-9F57-DA33807610B5}"/>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0" name="Freeform: Shape 1879">
              <a:extLst>
                <a:ext uri="{FF2B5EF4-FFF2-40B4-BE49-F238E27FC236}">
                  <a16:creationId xmlns:a16="http://schemas.microsoft.com/office/drawing/2014/main" id="{14EF8200-A8D0-485B-BB9F-B9963DD54E67}"/>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1" name="Freeform: Shape 1880">
              <a:extLst>
                <a:ext uri="{FF2B5EF4-FFF2-40B4-BE49-F238E27FC236}">
                  <a16:creationId xmlns:a16="http://schemas.microsoft.com/office/drawing/2014/main" id="{7013DEAC-047B-4373-9968-CD6DD99F4FC5}"/>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2" name="Freeform: Shape 1881">
              <a:extLst>
                <a:ext uri="{FF2B5EF4-FFF2-40B4-BE49-F238E27FC236}">
                  <a16:creationId xmlns:a16="http://schemas.microsoft.com/office/drawing/2014/main" id="{C880ED26-887B-4836-94F1-7F737F912B6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3" name="Freeform: Shape 1882">
              <a:extLst>
                <a:ext uri="{FF2B5EF4-FFF2-40B4-BE49-F238E27FC236}">
                  <a16:creationId xmlns:a16="http://schemas.microsoft.com/office/drawing/2014/main" id="{32B13C4E-B436-427A-95E9-7B501E64122C}"/>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884" name="Graphic 2">
            <a:extLst>
              <a:ext uri="{FF2B5EF4-FFF2-40B4-BE49-F238E27FC236}">
                <a16:creationId xmlns:a16="http://schemas.microsoft.com/office/drawing/2014/main" id="{66502B33-4DA6-4098-92F2-32DEC7BDE6F2}"/>
              </a:ext>
            </a:extLst>
          </p:cNvPr>
          <p:cNvGrpSpPr/>
          <p:nvPr/>
        </p:nvGrpSpPr>
        <p:grpSpPr>
          <a:xfrm>
            <a:off x="8273805" y="3911146"/>
            <a:ext cx="196220" cy="300870"/>
            <a:chOff x="5557492" y="4674021"/>
            <a:chExt cx="454548" cy="696974"/>
          </a:xfrm>
          <a:solidFill>
            <a:srgbClr val="A6A6A6"/>
          </a:solidFill>
        </p:grpSpPr>
        <p:sp>
          <p:nvSpPr>
            <p:cNvPr id="1885" name="Freeform: Shape 1884">
              <a:extLst>
                <a:ext uri="{FF2B5EF4-FFF2-40B4-BE49-F238E27FC236}">
                  <a16:creationId xmlns:a16="http://schemas.microsoft.com/office/drawing/2014/main" id="{47C3BACE-3E8B-41DE-9857-48AA4FA51D1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6" name="Freeform: Shape 1885">
              <a:extLst>
                <a:ext uri="{FF2B5EF4-FFF2-40B4-BE49-F238E27FC236}">
                  <a16:creationId xmlns:a16="http://schemas.microsoft.com/office/drawing/2014/main" id="{26666064-3AE2-48DF-9E7D-0FFDD2B64587}"/>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7" name="Freeform: Shape 1886">
              <a:extLst>
                <a:ext uri="{FF2B5EF4-FFF2-40B4-BE49-F238E27FC236}">
                  <a16:creationId xmlns:a16="http://schemas.microsoft.com/office/drawing/2014/main" id="{F810B4D0-146B-48F9-9762-368B990F6421}"/>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8" name="Freeform: Shape 1887">
              <a:extLst>
                <a:ext uri="{FF2B5EF4-FFF2-40B4-BE49-F238E27FC236}">
                  <a16:creationId xmlns:a16="http://schemas.microsoft.com/office/drawing/2014/main" id="{376FC336-C063-4CA3-8E10-A0D376B1C853}"/>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89" name="Freeform: Shape 1888">
              <a:extLst>
                <a:ext uri="{FF2B5EF4-FFF2-40B4-BE49-F238E27FC236}">
                  <a16:creationId xmlns:a16="http://schemas.microsoft.com/office/drawing/2014/main" id="{75696CC6-3EB2-40C1-B6F7-BC0772424068}"/>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0" name="Freeform: Shape 1889">
              <a:extLst>
                <a:ext uri="{FF2B5EF4-FFF2-40B4-BE49-F238E27FC236}">
                  <a16:creationId xmlns:a16="http://schemas.microsoft.com/office/drawing/2014/main" id="{E1A91693-89D5-4BCC-91BE-4B3A03E6744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1" name="Freeform: Shape 1890">
              <a:extLst>
                <a:ext uri="{FF2B5EF4-FFF2-40B4-BE49-F238E27FC236}">
                  <a16:creationId xmlns:a16="http://schemas.microsoft.com/office/drawing/2014/main" id="{20CC6B02-4764-4DEE-A190-5DBA03668ADE}"/>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2" name="Freeform: Shape 1891">
              <a:extLst>
                <a:ext uri="{FF2B5EF4-FFF2-40B4-BE49-F238E27FC236}">
                  <a16:creationId xmlns:a16="http://schemas.microsoft.com/office/drawing/2014/main" id="{88C97E2F-3007-4E63-ABEC-0B22D619E92E}"/>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3" name="Freeform: Shape 1892">
              <a:extLst>
                <a:ext uri="{FF2B5EF4-FFF2-40B4-BE49-F238E27FC236}">
                  <a16:creationId xmlns:a16="http://schemas.microsoft.com/office/drawing/2014/main" id="{12CF70EE-6352-485E-911B-43CCB10CD39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4" name="Freeform: Shape 1893">
              <a:extLst>
                <a:ext uri="{FF2B5EF4-FFF2-40B4-BE49-F238E27FC236}">
                  <a16:creationId xmlns:a16="http://schemas.microsoft.com/office/drawing/2014/main" id="{13947241-3A2A-47A8-A824-59BBB77B25D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895" name="Freeform: Shape 1894">
              <a:extLst>
                <a:ext uri="{FF2B5EF4-FFF2-40B4-BE49-F238E27FC236}">
                  <a16:creationId xmlns:a16="http://schemas.microsoft.com/office/drawing/2014/main" id="{E8955080-C760-4051-B964-BAB9B169C498}"/>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896" name="Freeform 46">
            <a:extLst>
              <a:ext uri="{FF2B5EF4-FFF2-40B4-BE49-F238E27FC236}">
                <a16:creationId xmlns:a16="http://schemas.microsoft.com/office/drawing/2014/main" id="{23ED39F2-D617-4A5D-A8FB-D5EB2770EB99}"/>
              </a:ext>
            </a:extLst>
          </p:cNvPr>
          <p:cNvSpPr>
            <a:spLocks/>
          </p:cNvSpPr>
          <p:nvPr/>
        </p:nvSpPr>
        <p:spPr bwMode="auto">
          <a:xfrm>
            <a:off x="2445625" y="3297369"/>
            <a:ext cx="1282" cy="2566"/>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1898" name="Freeform 46">
            <a:extLst>
              <a:ext uri="{FF2B5EF4-FFF2-40B4-BE49-F238E27FC236}">
                <a16:creationId xmlns:a16="http://schemas.microsoft.com/office/drawing/2014/main" id="{3C80564D-CBD2-4027-B564-EFBB5199D617}"/>
              </a:ext>
            </a:extLst>
          </p:cNvPr>
          <p:cNvSpPr>
            <a:spLocks/>
          </p:cNvSpPr>
          <p:nvPr/>
        </p:nvSpPr>
        <p:spPr bwMode="auto">
          <a:xfrm>
            <a:off x="2535801" y="3197325"/>
            <a:ext cx="927" cy="1855"/>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grpSp>
        <p:nvGrpSpPr>
          <p:cNvPr id="1915" name="Graphic 272">
            <a:extLst>
              <a:ext uri="{FF2B5EF4-FFF2-40B4-BE49-F238E27FC236}">
                <a16:creationId xmlns:a16="http://schemas.microsoft.com/office/drawing/2014/main" id="{DA0E9094-1E46-4F26-9E14-67745E810094}"/>
              </a:ext>
            </a:extLst>
          </p:cNvPr>
          <p:cNvGrpSpPr/>
          <p:nvPr/>
        </p:nvGrpSpPr>
        <p:grpSpPr>
          <a:xfrm>
            <a:off x="8370658" y="2581839"/>
            <a:ext cx="385029" cy="407677"/>
            <a:chOff x="7192138" y="2346248"/>
            <a:chExt cx="417313" cy="441861"/>
          </a:xfrm>
          <a:solidFill>
            <a:schemeClr val="accent1"/>
          </a:solidFill>
        </p:grpSpPr>
        <p:sp>
          <p:nvSpPr>
            <p:cNvPr id="1916" name="Freeform: Shape 1915">
              <a:extLst>
                <a:ext uri="{FF2B5EF4-FFF2-40B4-BE49-F238E27FC236}">
                  <a16:creationId xmlns:a16="http://schemas.microsoft.com/office/drawing/2014/main" id="{4A54BE60-5D4A-4304-9B50-7598C93CD9E1}"/>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solidFill>
              <a:srgbClr val="A6A6A6"/>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7" name="Freeform: Shape 1916">
              <a:extLst>
                <a:ext uri="{FF2B5EF4-FFF2-40B4-BE49-F238E27FC236}">
                  <a16:creationId xmlns:a16="http://schemas.microsoft.com/office/drawing/2014/main" id="{FA25F453-C7FF-4E4D-AF33-F24B4F34639B}"/>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8" name="Freeform: Shape 1917">
              <a:extLst>
                <a:ext uri="{FF2B5EF4-FFF2-40B4-BE49-F238E27FC236}">
                  <a16:creationId xmlns:a16="http://schemas.microsoft.com/office/drawing/2014/main" id="{8297CF9B-EBD4-45B3-B3C8-77B0C1FFABAE}"/>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19" name="Freeform: Shape 1918">
              <a:extLst>
                <a:ext uri="{FF2B5EF4-FFF2-40B4-BE49-F238E27FC236}">
                  <a16:creationId xmlns:a16="http://schemas.microsoft.com/office/drawing/2014/main" id="{B73CC5E0-E93F-4AB2-B7D9-8664CE049A14}"/>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0" name="Freeform: Shape 1919">
              <a:extLst>
                <a:ext uri="{FF2B5EF4-FFF2-40B4-BE49-F238E27FC236}">
                  <a16:creationId xmlns:a16="http://schemas.microsoft.com/office/drawing/2014/main" id="{145C54F8-D943-4FDA-9C37-9355D3576D60}"/>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1" name="Freeform: Shape 1920">
              <a:extLst>
                <a:ext uri="{FF2B5EF4-FFF2-40B4-BE49-F238E27FC236}">
                  <a16:creationId xmlns:a16="http://schemas.microsoft.com/office/drawing/2014/main" id="{707098EB-065B-472C-ACAC-DC14500E9891}"/>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chemeClr val="bg1"/>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42" name="Rectangle 1941">
            <a:extLst>
              <a:ext uri="{FF2B5EF4-FFF2-40B4-BE49-F238E27FC236}">
                <a16:creationId xmlns:a16="http://schemas.microsoft.com/office/drawing/2014/main" id="{0A0CD258-5760-4E33-9BFA-614E357890F2}"/>
              </a:ext>
            </a:extLst>
          </p:cNvPr>
          <p:cNvSpPr/>
          <p:nvPr/>
        </p:nvSpPr>
        <p:spPr bwMode="auto">
          <a:xfrm>
            <a:off x="3313020" y="2927486"/>
            <a:ext cx="235905" cy="106741"/>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6" name="Group 5">
            <a:extLst>
              <a:ext uri="{FF2B5EF4-FFF2-40B4-BE49-F238E27FC236}">
                <a16:creationId xmlns:a16="http://schemas.microsoft.com/office/drawing/2014/main" id="{F7438392-CED4-438B-8158-DB830AF5AFD5}"/>
              </a:ext>
            </a:extLst>
          </p:cNvPr>
          <p:cNvGrpSpPr/>
          <p:nvPr/>
        </p:nvGrpSpPr>
        <p:grpSpPr>
          <a:xfrm>
            <a:off x="3693179" y="2623832"/>
            <a:ext cx="270250" cy="380656"/>
            <a:chOff x="3755027" y="2539151"/>
            <a:chExt cx="329560" cy="464197"/>
          </a:xfrm>
        </p:grpSpPr>
        <p:sp>
          <p:nvSpPr>
            <p:cNvPr id="1943" name="Rectangle 1942">
              <a:extLst>
                <a:ext uri="{FF2B5EF4-FFF2-40B4-BE49-F238E27FC236}">
                  <a16:creationId xmlns:a16="http://schemas.microsoft.com/office/drawing/2014/main" id="{0688F668-81C7-4656-93F7-5F9DB044482D}"/>
                </a:ext>
              </a:extLst>
            </p:cNvPr>
            <p:cNvSpPr/>
            <p:nvPr/>
          </p:nvSpPr>
          <p:spPr bwMode="auto">
            <a:xfrm>
              <a:off x="3772821" y="2553455"/>
              <a:ext cx="308083" cy="43655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44" name="Group 21">
              <a:extLst>
                <a:ext uri="{FF2B5EF4-FFF2-40B4-BE49-F238E27FC236}">
                  <a16:creationId xmlns:a16="http://schemas.microsoft.com/office/drawing/2014/main" id="{124852CB-F7B9-4E9B-9BD8-792BD5BC44EA}"/>
                </a:ext>
              </a:extLst>
            </p:cNvPr>
            <p:cNvGrpSpPr>
              <a:grpSpLocks noChangeAspect="1"/>
            </p:cNvGrpSpPr>
            <p:nvPr/>
          </p:nvGrpSpPr>
          <p:grpSpPr bwMode="auto">
            <a:xfrm>
              <a:off x="3755027" y="2539151"/>
              <a:ext cx="329560" cy="464197"/>
              <a:chOff x="2437" y="818"/>
              <a:chExt cx="164" cy="231"/>
            </a:xfrm>
            <a:solidFill>
              <a:schemeClr val="tx1"/>
            </a:solidFill>
          </p:grpSpPr>
          <p:sp>
            <p:nvSpPr>
              <p:cNvPr id="1945" name="Freeform 22">
                <a:extLst>
                  <a:ext uri="{FF2B5EF4-FFF2-40B4-BE49-F238E27FC236}">
                    <a16:creationId xmlns:a16="http://schemas.microsoft.com/office/drawing/2014/main" id="{2D310D33-1C82-45BC-8194-CB037C24F07B}"/>
                  </a:ext>
                </a:extLst>
              </p:cNvPr>
              <p:cNvSpPr>
                <a:spLocks/>
              </p:cNvSpPr>
              <p:nvPr/>
            </p:nvSpPr>
            <p:spPr bwMode="auto">
              <a:xfrm>
                <a:off x="2556" y="949"/>
                <a:ext cx="32" cy="33"/>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46" name="Freeform 23">
                <a:extLst>
                  <a:ext uri="{FF2B5EF4-FFF2-40B4-BE49-F238E27FC236}">
                    <a16:creationId xmlns:a16="http://schemas.microsoft.com/office/drawing/2014/main" id="{7539BD02-C2A0-46B3-A6BA-99705EDB86E4}"/>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rgbClr val="BFBFBF"/>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sp>
        <p:nvSpPr>
          <p:cNvPr id="1947" name="Freeform 189">
            <a:extLst>
              <a:ext uri="{FF2B5EF4-FFF2-40B4-BE49-F238E27FC236}">
                <a16:creationId xmlns:a16="http://schemas.microsoft.com/office/drawing/2014/main" id="{6A13FF51-878C-4DE2-A025-7C8D660EEFFF}"/>
              </a:ext>
            </a:extLst>
          </p:cNvPr>
          <p:cNvSpPr>
            <a:spLocks noEditPoints="1"/>
          </p:cNvSpPr>
          <p:nvPr/>
        </p:nvSpPr>
        <p:spPr bwMode="auto">
          <a:xfrm>
            <a:off x="3300932" y="2899376"/>
            <a:ext cx="260261" cy="15010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solidFill>
            <a:srgbClr val="A6A6A6"/>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948" name="Freeform: Shape 1947">
            <a:extLst>
              <a:ext uri="{FF2B5EF4-FFF2-40B4-BE49-F238E27FC236}">
                <a16:creationId xmlns:a16="http://schemas.microsoft.com/office/drawing/2014/main" id="{479F84D5-2DB5-4D25-B8DF-AE84F3E142A0}"/>
              </a:ext>
            </a:extLst>
          </p:cNvPr>
          <p:cNvSpPr>
            <a:spLocks/>
          </p:cNvSpPr>
          <p:nvPr/>
        </p:nvSpPr>
        <p:spPr bwMode="auto">
          <a:xfrm>
            <a:off x="3290038" y="2760166"/>
            <a:ext cx="280840" cy="159788"/>
          </a:xfrm>
          <a:custGeom>
            <a:avLst/>
            <a:gdLst>
              <a:gd name="connsiteX0" fmla="*/ 61442 w 286471"/>
              <a:gd name="connsiteY0" fmla="*/ 0 h 162992"/>
              <a:gd name="connsiteX1" fmla="*/ 225030 w 286471"/>
              <a:gd name="connsiteY1" fmla="*/ 0 h 162992"/>
              <a:gd name="connsiteX2" fmla="*/ 225030 w 286471"/>
              <a:gd name="connsiteY2" fmla="*/ 50426 h 162992"/>
              <a:gd name="connsiteX3" fmla="*/ 153604 w 286471"/>
              <a:gd name="connsiteY3" fmla="*/ 50426 h 162992"/>
              <a:gd name="connsiteX4" fmla="*/ 153604 w 286471"/>
              <a:gd name="connsiteY4" fmla="*/ 61122 h 162992"/>
              <a:gd name="connsiteX5" fmla="*/ 245766 w 286471"/>
              <a:gd name="connsiteY5" fmla="*/ 61122 h 162992"/>
              <a:gd name="connsiteX6" fmla="*/ 286471 w 286471"/>
              <a:gd name="connsiteY6" fmla="*/ 122244 h 162992"/>
              <a:gd name="connsiteX7" fmla="*/ 286471 w 286471"/>
              <a:gd name="connsiteY7" fmla="*/ 142234 h 162992"/>
              <a:gd name="connsiteX8" fmla="*/ 276476 w 286471"/>
              <a:gd name="connsiteY8" fmla="*/ 159917 h 162992"/>
              <a:gd name="connsiteX9" fmla="*/ 266482 w 286471"/>
              <a:gd name="connsiteY9" fmla="*/ 162992 h 162992"/>
              <a:gd name="connsiteX10" fmla="*/ 245723 w 286471"/>
              <a:gd name="connsiteY10" fmla="*/ 142234 h 162992"/>
              <a:gd name="connsiteX11" fmla="*/ 224965 w 286471"/>
              <a:gd name="connsiteY11" fmla="*/ 162992 h 162992"/>
              <a:gd name="connsiteX12" fmla="*/ 204975 w 286471"/>
              <a:gd name="connsiteY12" fmla="*/ 142234 h 162992"/>
              <a:gd name="connsiteX13" fmla="*/ 184217 w 286471"/>
              <a:gd name="connsiteY13" fmla="*/ 162992 h 162992"/>
              <a:gd name="connsiteX14" fmla="*/ 164227 w 286471"/>
              <a:gd name="connsiteY14" fmla="*/ 142234 h 162992"/>
              <a:gd name="connsiteX15" fmla="*/ 164227 w 286471"/>
              <a:gd name="connsiteY15" fmla="*/ 122244 h 162992"/>
              <a:gd name="connsiteX16" fmla="*/ 162992 w 286471"/>
              <a:gd name="connsiteY16" fmla="*/ 122244 h 162992"/>
              <a:gd name="connsiteX17" fmla="*/ 162992 w 286471"/>
              <a:gd name="connsiteY17" fmla="*/ 142001 h 162992"/>
              <a:gd name="connsiteX18" fmla="*/ 162992 w 286471"/>
              <a:gd name="connsiteY18" fmla="*/ 142234 h 162992"/>
              <a:gd name="connsiteX19" fmla="*/ 143003 w 286471"/>
              <a:gd name="connsiteY19" fmla="*/ 162992 h 162992"/>
              <a:gd name="connsiteX20" fmla="*/ 122244 w 286471"/>
              <a:gd name="connsiteY20" fmla="*/ 142234 h 162992"/>
              <a:gd name="connsiteX21" fmla="*/ 102115 w 286471"/>
              <a:gd name="connsiteY21" fmla="*/ 162992 h 162992"/>
              <a:gd name="connsiteX22" fmla="*/ 82731 w 286471"/>
              <a:gd name="connsiteY22" fmla="*/ 142234 h 162992"/>
              <a:gd name="connsiteX23" fmla="*/ 61973 w 286471"/>
              <a:gd name="connsiteY23" fmla="*/ 162992 h 162992"/>
              <a:gd name="connsiteX24" fmla="*/ 41983 w 286471"/>
              <a:gd name="connsiteY24" fmla="*/ 142234 h 162992"/>
              <a:gd name="connsiteX25" fmla="*/ 20992 w 286471"/>
              <a:gd name="connsiteY25" fmla="*/ 162992 h 162992"/>
              <a:gd name="connsiteX26" fmla="*/ 10885 w 286471"/>
              <a:gd name="connsiteY26" fmla="*/ 159917 h 162992"/>
              <a:gd name="connsiteX27" fmla="*/ 0 w 286471"/>
              <a:gd name="connsiteY27" fmla="*/ 142234 h 162992"/>
              <a:gd name="connsiteX28" fmla="*/ 0 w 286471"/>
              <a:gd name="connsiteY28" fmla="*/ 122244 h 162992"/>
              <a:gd name="connsiteX29" fmla="*/ 41473 w 286471"/>
              <a:gd name="connsiteY29" fmla="*/ 61122 h 162992"/>
              <a:gd name="connsiteX30" fmla="*/ 133635 w 286471"/>
              <a:gd name="connsiteY30" fmla="*/ 61122 h 162992"/>
              <a:gd name="connsiteX31" fmla="*/ 133635 w 286471"/>
              <a:gd name="connsiteY31" fmla="*/ 50426 h 162992"/>
              <a:gd name="connsiteX32" fmla="*/ 61442 w 286471"/>
              <a:gd name="connsiteY32" fmla="*/ 50426 h 16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6471" h="162992">
                <a:moveTo>
                  <a:pt x="61442" y="0"/>
                </a:moveTo>
                <a:lnTo>
                  <a:pt x="225030" y="0"/>
                </a:lnTo>
                <a:lnTo>
                  <a:pt x="225030" y="50426"/>
                </a:lnTo>
                <a:lnTo>
                  <a:pt x="153604" y="50426"/>
                </a:lnTo>
                <a:lnTo>
                  <a:pt x="153604" y="61122"/>
                </a:lnTo>
                <a:lnTo>
                  <a:pt x="245766" y="61122"/>
                </a:lnTo>
                <a:lnTo>
                  <a:pt x="286471" y="122244"/>
                </a:lnTo>
                <a:lnTo>
                  <a:pt x="286471" y="142234"/>
                </a:lnTo>
                <a:cubicBezTo>
                  <a:pt x="286471" y="149922"/>
                  <a:pt x="282627" y="156841"/>
                  <a:pt x="276476" y="159917"/>
                </a:cubicBezTo>
                <a:cubicBezTo>
                  <a:pt x="273401" y="161454"/>
                  <a:pt x="269557" y="162992"/>
                  <a:pt x="266482" y="162992"/>
                </a:cubicBezTo>
                <a:cubicBezTo>
                  <a:pt x="254949" y="162992"/>
                  <a:pt x="245723" y="153766"/>
                  <a:pt x="245723" y="142234"/>
                </a:cubicBezTo>
                <a:cubicBezTo>
                  <a:pt x="245723" y="153766"/>
                  <a:pt x="236497" y="162992"/>
                  <a:pt x="224965" y="162992"/>
                </a:cubicBezTo>
                <a:cubicBezTo>
                  <a:pt x="214201" y="162992"/>
                  <a:pt x="204975" y="153766"/>
                  <a:pt x="204975" y="142234"/>
                </a:cubicBezTo>
                <a:cubicBezTo>
                  <a:pt x="204975" y="153766"/>
                  <a:pt x="195749" y="162992"/>
                  <a:pt x="184217" y="162992"/>
                </a:cubicBezTo>
                <a:cubicBezTo>
                  <a:pt x="173453" y="162992"/>
                  <a:pt x="164227" y="153766"/>
                  <a:pt x="164227" y="142234"/>
                </a:cubicBezTo>
                <a:lnTo>
                  <a:pt x="164227" y="122244"/>
                </a:lnTo>
                <a:lnTo>
                  <a:pt x="162992" y="122244"/>
                </a:lnTo>
                <a:lnTo>
                  <a:pt x="162992" y="142001"/>
                </a:lnTo>
                <a:lnTo>
                  <a:pt x="162992" y="142234"/>
                </a:lnTo>
                <a:cubicBezTo>
                  <a:pt x="162992" y="153766"/>
                  <a:pt x="153766" y="162992"/>
                  <a:pt x="143003" y="162992"/>
                </a:cubicBezTo>
                <a:cubicBezTo>
                  <a:pt x="131470" y="162992"/>
                  <a:pt x="122244" y="153766"/>
                  <a:pt x="122244" y="142234"/>
                </a:cubicBezTo>
                <a:cubicBezTo>
                  <a:pt x="122244" y="153766"/>
                  <a:pt x="113298" y="162992"/>
                  <a:pt x="102115" y="162992"/>
                </a:cubicBezTo>
                <a:cubicBezTo>
                  <a:pt x="91677" y="162992"/>
                  <a:pt x="82731" y="153766"/>
                  <a:pt x="82731" y="142234"/>
                </a:cubicBezTo>
                <a:cubicBezTo>
                  <a:pt x="82731" y="153766"/>
                  <a:pt x="73505" y="162992"/>
                  <a:pt x="61973" y="162992"/>
                </a:cubicBezTo>
                <a:cubicBezTo>
                  <a:pt x="51209" y="162992"/>
                  <a:pt x="41983" y="153766"/>
                  <a:pt x="41983" y="142234"/>
                </a:cubicBezTo>
                <a:cubicBezTo>
                  <a:pt x="41206" y="153766"/>
                  <a:pt x="32654" y="162992"/>
                  <a:pt x="20992" y="162992"/>
                </a:cubicBezTo>
                <a:cubicBezTo>
                  <a:pt x="17104" y="162992"/>
                  <a:pt x="13994" y="161454"/>
                  <a:pt x="10885" y="159917"/>
                </a:cubicBezTo>
                <a:cubicBezTo>
                  <a:pt x="4665" y="156841"/>
                  <a:pt x="0" y="149922"/>
                  <a:pt x="0" y="142234"/>
                </a:cubicBezTo>
                <a:lnTo>
                  <a:pt x="0" y="122244"/>
                </a:lnTo>
                <a:lnTo>
                  <a:pt x="41473" y="61122"/>
                </a:lnTo>
                <a:lnTo>
                  <a:pt x="133635" y="61122"/>
                </a:lnTo>
                <a:lnTo>
                  <a:pt x="133635" y="50426"/>
                </a:lnTo>
                <a:lnTo>
                  <a:pt x="61442" y="50426"/>
                </a:lnTo>
                <a:close/>
              </a:path>
            </a:pathLst>
          </a:custGeom>
          <a:solidFill>
            <a:srgbClr val="BFBFBF"/>
          </a:solidFill>
          <a:ln w="0">
            <a:noFill/>
            <a:prstDash val="solid"/>
            <a:round/>
            <a:headEnd/>
            <a:tailEnd/>
          </a:ln>
        </p:spPr>
        <p:txBody>
          <a:bodyPr vert="horz" wrap="square" lIns="107571" tIns="53785" rIns="107571" bIns="53785"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1949" name="Freeform: Shape 1948">
            <a:extLst>
              <a:ext uri="{FF2B5EF4-FFF2-40B4-BE49-F238E27FC236}">
                <a16:creationId xmlns:a16="http://schemas.microsoft.com/office/drawing/2014/main" id="{F27A8CE8-8869-42C9-B16C-D6F0E2A154C4}"/>
              </a:ext>
            </a:extLst>
          </p:cNvPr>
          <p:cNvSpPr/>
          <p:nvPr/>
        </p:nvSpPr>
        <p:spPr>
          <a:xfrm>
            <a:off x="1451400" y="3311556"/>
            <a:ext cx="561263" cy="295402"/>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accent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0" name="Freeform: Shape 1949">
            <a:extLst>
              <a:ext uri="{FF2B5EF4-FFF2-40B4-BE49-F238E27FC236}">
                <a16:creationId xmlns:a16="http://schemas.microsoft.com/office/drawing/2014/main" id="{B45CE768-A72E-41CA-957E-2236AE1C2D3A}"/>
              </a:ext>
            </a:extLst>
          </p:cNvPr>
          <p:cNvSpPr/>
          <p:nvPr/>
        </p:nvSpPr>
        <p:spPr>
          <a:xfrm>
            <a:off x="2023002" y="3310079"/>
            <a:ext cx="147700" cy="31017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51" name="Graphic 653">
            <a:extLst>
              <a:ext uri="{FF2B5EF4-FFF2-40B4-BE49-F238E27FC236}">
                <a16:creationId xmlns:a16="http://schemas.microsoft.com/office/drawing/2014/main" id="{CC53C79E-7048-4695-9614-0FE0D2CEDBD7}"/>
              </a:ext>
            </a:extLst>
          </p:cNvPr>
          <p:cNvGrpSpPr/>
          <p:nvPr/>
        </p:nvGrpSpPr>
        <p:grpSpPr>
          <a:xfrm>
            <a:off x="1569561" y="3066372"/>
            <a:ext cx="480027" cy="242229"/>
            <a:chOff x="1718244" y="3581870"/>
            <a:chExt cx="489653" cy="247086"/>
          </a:xfrm>
          <a:solidFill>
            <a:schemeClr val="accent1"/>
          </a:solidFill>
        </p:grpSpPr>
        <p:grpSp>
          <p:nvGrpSpPr>
            <p:cNvPr id="1952" name="Graphic 653">
              <a:extLst>
                <a:ext uri="{FF2B5EF4-FFF2-40B4-BE49-F238E27FC236}">
                  <a16:creationId xmlns:a16="http://schemas.microsoft.com/office/drawing/2014/main" id="{0EFF3BBD-5299-47D5-A4C6-8F829F3187D9}"/>
                </a:ext>
              </a:extLst>
            </p:cNvPr>
            <p:cNvGrpSpPr/>
            <p:nvPr/>
          </p:nvGrpSpPr>
          <p:grpSpPr>
            <a:xfrm>
              <a:off x="1718244" y="3581870"/>
              <a:ext cx="105464" cy="241060"/>
              <a:chOff x="1718244" y="3581870"/>
              <a:chExt cx="105464" cy="241060"/>
            </a:xfrm>
            <a:solidFill>
              <a:schemeClr val="accent1"/>
            </a:solidFill>
          </p:grpSpPr>
          <p:sp>
            <p:nvSpPr>
              <p:cNvPr id="1966" name="Freeform: Shape 1965">
                <a:extLst>
                  <a:ext uri="{FF2B5EF4-FFF2-40B4-BE49-F238E27FC236}">
                    <a16:creationId xmlns:a16="http://schemas.microsoft.com/office/drawing/2014/main" id="{A9A42BED-27AA-48E1-9A88-B89DF9C9E6F5}"/>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rgbClr val="A6A6A6"/>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7" name="Freeform: Shape 1966">
                <a:extLst>
                  <a:ext uri="{FF2B5EF4-FFF2-40B4-BE49-F238E27FC236}">
                    <a16:creationId xmlns:a16="http://schemas.microsoft.com/office/drawing/2014/main" id="{A6E3D58F-32F4-4BFB-B019-BCFD59E6BF9F}"/>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rgbClr val="BFBFBF"/>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3" name="Graphic 653">
              <a:extLst>
                <a:ext uri="{FF2B5EF4-FFF2-40B4-BE49-F238E27FC236}">
                  <a16:creationId xmlns:a16="http://schemas.microsoft.com/office/drawing/2014/main" id="{16B03969-2511-4704-B10C-6F99DE602327}"/>
                </a:ext>
              </a:extLst>
            </p:cNvPr>
            <p:cNvGrpSpPr/>
            <p:nvPr/>
          </p:nvGrpSpPr>
          <p:grpSpPr>
            <a:xfrm>
              <a:off x="1911092" y="3587896"/>
              <a:ext cx="105464" cy="241060"/>
              <a:chOff x="1911092" y="3587896"/>
              <a:chExt cx="105464" cy="241060"/>
            </a:xfrm>
            <a:solidFill>
              <a:schemeClr val="accent1"/>
            </a:solidFill>
          </p:grpSpPr>
          <p:sp>
            <p:nvSpPr>
              <p:cNvPr id="1964" name="Freeform: Shape 1963">
                <a:extLst>
                  <a:ext uri="{FF2B5EF4-FFF2-40B4-BE49-F238E27FC236}">
                    <a16:creationId xmlns:a16="http://schemas.microsoft.com/office/drawing/2014/main" id="{F88647CB-9BFB-4D9B-B17A-0F9BCDD9FBB7}"/>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rgbClr val="A6A6A6"/>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5" name="Freeform: Shape 1964">
                <a:extLst>
                  <a:ext uri="{FF2B5EF4-FFF2-40B4-BE49-F238E27FC236}">
                    <a16:creationId xmlns:a16="http://schemas.microsoft.com/office/drawing/2014/main" id="{7FB75AA9-78D8-4276-8AAC-FE649A74A75F}"/>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rgbClr val="BFBFBF"/>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1954" name="Graphic 653">
              <a:extLst>
                <a:ext uri="{FF2B5EF4-FFF2-40B4-BE49-F238E27FC236}">
                  <a16:creationId xmlns:a16="http://schemas.microsoft.com/office/drawing/2014/main" id="{191C0461-6AB0-4BA8-93E2-977FCD104EEA}"/>
                </a:ext>
              </a:extLst>
            </p:cNvPr>
            <p:cNvGrpSpPr/>
            <p:nvPr/>
          </p:nvGrpSpPr>
          <p:grpSpPr>
            <a:xfrm>
              <a:off x="2102433" y="3584883"/>
              <a:ext cx="105464" cy="241060"/>
              <a:chOff x="2102433" y="3584883"/>
              <a:chExt cx="105464" cy="241060"/>
            </a:xfrm>
            <a:solidFill>
              <a:schemeClr val="accent1"/>
            </a:solidFill>
          </p:grpSpPr>
          <p:sp>
            <p:nvSpPr>
              <p:cNvPr id="1962" name="Freeform: Shape 1961">
                <a:extLst>
                  <a:ext uri="{FF2B5EF4-FFF2-40B4-BE49-F238E27FC236}">
                    <a16:creationId xmlns:a16="http://schemas.microsoft.com/office/drawing/2014/main" id="{19B694C9-1888-4B94-A858-5D83808F58E9}"/>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rgbClr val="A6A6A6"/>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3" name="Freeform: Shape 1962">
                <a:extLst>
                  <a:ext uri="{FF2B5EF4-FFF2-40B4-BE49-F238E27FC236}">
                    <a16:creationId xmlns:a16="http://schemas.microsoft.com/office/drawing/2014/main" id="{D99898AE-8700-47CF-BB25-0FD79F95E6FA}"/>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rgbClr val="BFBFBF"/>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55" name="Freeform: Shape 1954">
              <a:extLst>
                <a:ext uri="{FF2B5EF4-FFF2-40B4-BE49-F238E27FC236}">
                  <a16:creationId xmlns:a16="http://schemas.microsoft.com/office/drawing/2014/main" id="{E65570CD-65FC-4518-BB11-191A7AE01C85}"/>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rgbClr val="A6A6A6"/>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6" name="Freeform: Shape 1955">
              <a:extLst>
                <a:ext uri="{FF2B5EF4-FFF2-40B4-BE49-F238E27FC236}">
                  <a16:creationId xmlns:a16="http://schemas.microsoft.com/office/drawing/2014/main" id="{29F39780-0D61-4FA3-9118-9D38A24B2D5E}"/>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7" name="Freeform: Shape 1956">
              <a:extLst>
                <a:ext uri="{FF2B5EF4-FFF2-40B4-BE49-F238E27FC236}">
                  <a16:creationId xmlns:a16="http://schemas.microsoft.com/office/drawing/2014/main" id="{A8920539-E7D2-4A00-8B38-0C327D32A1DE}"/>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8" name="Freeform: Shape 1957">
              <a:extLst>
                <a:ext uri="{FF2B5EF4-FFF2-40B4-BE49-F238E27FC236}">
                  <a16:creationId xmlns:a16="http://schemas.microsoft.com/office/drawing/2014/main" id="{72E094E1-120F-4A9A-948E-0DA25CBB38C8}"/>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59" name="Freeform: Shape 1958">
              <a:extLst>
                <a:ext uri="{FF2B5EF4-FFF2-40B4-BE49-F238E27FC236}">
                  <a16:creationId xmlns:a16="http://schemas.microsoft.com/office/drawing/2014/main" id="{DA7DFA3B-F951-47D7-8C28-7D780B6E0CB4}"/>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0" name="Freeform: Shape 1959">
              <a:extLst>
                <a:ext uri="{FF2B5EF4-FFF2-40B4-BE49-F238E27FC236}">
                  <a16:creationId xmlns:a16="http://schemas.microsoft.com/office/drawing/2014/main" id="{7DF18ADF-5607-40A9-AFF8-E444671B3C37}"/>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61" name="Freeform: Shape 1960">
              <a:extLst>
                <a:ext uri="{FF2B5EF4-FFF2-40B4-BE49-F238E27FC236}">
                  <a16:creationId xmlns:a16="http://schemas.microsoft.com/office/drawing/2014/main" id="{53538371-4CC3-4E93-99BA-EC00F08CE088}"/>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rgbClr val="BFBFBF"/>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 name="Title 2">
            <a:extLst>
              <a:ext uri="{FF2B5EF4-FFF2-40B4-BE49-F238E27FC236}">
                <a16:creationId xmlns:a16="http://schemas.microsoft.com/office/drawing/2014/main" id="{C82E3662-0412-4FE3-B185-562776639765}"/>
              </a:ext>
            </a:extLst>
          </p:cNvPr>
          <p:cNvSpPr>
            <a:spLocks noGrp="1"/>
          </p:cNvSpPr>
          <p:nvPr>
            <p:ph type="title"/>
          </p:nvPr>
        </p:nvSpPr>
        <p:spPr>
          <a:xfrm>
            <a:off x="455995" y="620428"/>
            <a:ext cx="11306469" cy="397545"/>
          </a:xfrm>
        </p:spPr>
        <p:txBody>
          <a:bodyPr/>
          <a:lstStyle/>
          <a:p>
            <a:r>
              <a:rPr lang="en-US" sz="2800">
                <a:solidFill>
                  <a:schemeClr val="bg1"/>
                </a:solidFill>
              </a:rPr>
              <a:t>Where does IoT come from? </a:t>
            </a:r>
            <a:endParaRPr lang="en-US" spc="0">
              <a:solidFill>
                <a:schemeClr val="bg1"/>
              </a:solidFill>
              <a:latin typeface="+mn-lt"/>
            </a:endParaRPr>
          </a:p>
        </p:txBody>
      </p:sp>
      <p:sp>
        <p:nvSpPr>
          <p:cNvPr id="799" name="Oval 798">
            <a:extLst>
              <a:ext uri="{FF2B5EF4-FFF2-40B4-BE49-F238E27FC236}">
                <a16:creationId xmlns:a16="http://schemas.microsoft.com/office/drawing/2014/main" id="{5DF61AB9-46AD-4354-A601-4CD9737751AF}"/>
              </a:ext>
            </a:extLst>
          </p:cNvPr>
          <p:cNvSpPr/>
          <p:nvPr/>
        </p:nvSpPr>
        <p:spPr bwMode="auto">
          <a:xfrm>
            <a:off x="9967649" y="2745996"/>
            <a:ext cx="516984" cy="51698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01" name="Graphic 56">
            <a:extLst>
              <a:ext uri="{FF2B5EF4-FFF2-40B4-BE49-F238E27FC236}">
                <a16:creationId xmlns:a16="http://schemas.microsoft.com/office/drawing/2014/main" id="{840C3BFF-D3EB-48BE-B887-04EE7B6D899B}"/>
              </a:ext>
            </a:extLst>
          </p:cNvPr>
          <p:cNvGrpSpPr/>
          <p:nvPr/>
        </p:nvGrpSpPr>
        <p:grpSpPr>
          <a:xfrm flipH="1">
            <a:off x="4400582" y="3999023"/>
            <a:ext cx="439013" cy="251998"/>
            <a:chOff x="9027932" y="2381633"/>
            <a:chExt cx="791527" cy="454343"/>
          </a:xfrm>
          <a:solidFill>
            <a:srgbClr val="50E6FF"/>
          </a:solidFill>
        </p:grpSpPr>
        <p:sp>
          <p:nvSpPr>
            <p:cNvPr id="1902" name="Freeform: Shape 1901">
              <a:extLst>
                <a:ext uri="{FF2B5EF4-FFF2-40B4-BE49-F238E27FC236}">
                  <a16:creationId xmlns:a16="http://schemas.microsoft.com/office/drawing/2014/main" id="{1127D5B8-D49E-4650-A787-C7A77F1BE44F}"/>
                </a:ext>
              </a:extLst>
            </p:cNvPr>
            <p:cNvSpPr/>
            <p:nvPr/>
          </p:nvSpPr>
          <p:spPr>
            <a:xfrm>
              <a:off x="9027932" y="2381633"/>
              <a:ext cx="581025" cy="400048"/>
            </a:xfrm>
            <a:custGeom>
              <a:avLst/>
              <a:gdLst>
                <a:gd name="connsiteX0" fmla="*/ 0 w 581025"/>
                <a:gd name="connsiteY0" fmla="*/ 0 h 400050"/>
                <a:gd name="connsiteX1" fmla="*/ 0 w 581025"/>
                <a:gd name="connsiteY1" fmla="*/ 406718 h 400050"/>
                <a:gd name="connsiteX2" fmla="*/ 46673 w 581025"/>
                <a:gd name="connsiteY2" fmla="*/ 406718 h 400050"/>
                <a:gd name="connsiteX3" fmla="*/ 116205 w 581025"/>
                <a:gd name="connsiteY3" fmla="*/ 341948 h 400050"/>
                <a:gd name="connsiteX4" fmla="*/ 185738 w 581025"/>
                <a:gd name="connsiteY4" fmla="*/ 406718 h 400050"/>
                <a:gd name="connsiteX5" fmla="*/ 581025 w 581025"/>
                <a:gd name="connsiteY5" fmla="*/ 406718 h 400050"/>
                <a:gd name="connsiteX6" fmla="*/ 581025 w 581025"/>
                <a:gd name="connsiteY6" fmla="*/ 0 h 400050"/>
                <a:gd name="connsiteX7" fmla="*/ 0 w 581025"/>
                <a:gd name="connsiteY7" fmla="*/ 0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81025" h="400050">
                  <a:moveTo>
                    <a:pt x="0" y="0"/>
                  </a:moveTo>
                  <a:lnTo>
                    <a:pt x="0" y="406718"/>
                  </a:lnTo>
                  <a:lnTo>
                    <a:pt x="46673" y="406718"/>
                  </a:lnTo>
                  <a:cubicBezTo>
                    <a:pt x="49530" y="370523"/>
                    <a:pt x="79058" y="341948"/>
                    <a:pt x="116205" y="341948"/>
                  </a:cubicBezTo>
                  <a:cubicBezTo>
                    <a:pt x="153353" y="341948"/>
                    <a:pt x="182880" y="370523"/>
                    <a:pt x="185738" y="406718"/>
                  </a:cubicBezTo>
                  <a:lnTo>
                    <a:pt x="581025" y="406718"/>
                  </a:lnTo>
                  <a:lnTo>
                    <a:pt x="581025" y="0"/>
                  </a:lnTo>
                  <a:lnTo>
                    <a:pt x="0" y="0"/>
                  </a:lnTo>
                  <a:close/>
                </a:path>
              </a:pathLst>
            </a:custGeom>
            <a:solidFill>
              <a:schemeClr val="bg1">
                <a:lumMod val="9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3" name="Freeform: Shape 1902">
              <a:extLst>
                <a:ext uri="{FF2B5EF4-FFF2-40B4-BE49-F238E27FC236}">
                  <a16:creationId xmlns:a16="http://schemas.microsoft.com/office/drawing/2014/main" id="{16222E14-1BBA-4807-B17F-BC423ACB6858}"/>
                </a:ext>
              </a:extLst>
            </p:cNvPr>
            <p:cNvSpPr/>
            <p:nvPr/>
          </p:nvSpPr>
          <p:spPr>
            <a:xfrm>
              <a:off x="9093654" y="2740724"/>
              <a:ext cx="95250" cy="95250"/>
            </a:xfrm>
            <a:custGeom>
              <a:avLst/>
              <a:gdLst>
                <a:gd name="connsiteX0" fmla="*/ 100965 w 95250"/>
                <a:gd name="connsiteY0" fmla="*/ 50483 h 95250"/>
                <a:gd name="connsiteX1" fmla="*/ 50483 w 95250"/>
                <a:gd name="connsiteY1" fmla="*/ 100965 h 95250"/>
                <a:gd name="connsiteX2" fmla="*/ 0 w 95250"/>
                <a:gd name="connsiteY2" fmla="*/ 50483 h 95250"/>
                <a:gd name="connsiteX3" fmla="*/ 50483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3" y="100965"/>
                  </a:cubicBezTo>
                  <a:cubicBezTo>
                    <a:pt x="22602" y="100965"/>
                    <a:pt x="0" y="78363"/>
                    <a:pt x="0" y="50483"/>
                  </a:cubicBezTo>
                  <a:cubicBezTo>
                    <a:pt x="0" y="22602"/>
                    <a:pt x="22602" y="0"/>
                    <a:pt x="50483"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4" name="Freeform: Shape 1903">
              <a:extLst>
                <a:ext uri="{FF2B5EF4-FFF2-40B4-BE49-F238E27FC236}">
                  <a16:creationId xmlns:a16="http://schemas.microsoft.com/office/drawing/2014/main" id="{5E78C6F7-D40C-4A11-B289-4A9676C30642}"/>
                </a:ext>
              </a:extLst>
            </p:cNvPr>
            <p:cNvSpPr/>
            <p:nvPr/>
          </p:nvSpPr>
          <p:spPr>
            <a:xfrm>
              <a:off x="9609910" y="2457833"/>
              <a:ext cx="209549" cy="323850"/>
            </a:xfrm>
            <a:custGeom>
              <a:avLst/>
              <a:gdLst>
                <a:gd name="connsiteX0" fmla="*/ 213360 w 209550"/>
                <a:gd name="connsiteY0" fmla="*/ 172403 h 323850"/>
                <a:gd name="connsiteX1" fmla="*/ 40958 w 209550"/>
                <a:gd name="connsiteY1" fmla="*/ 0 h 323850"/>
                <a:gd name="connsiteX2" fmla="*/ 0 w 209550"/>
                <a:gd name="connsiteY2" fmla="*/ 0 h 323850"/>
                <a:gd name="connsiteX3" fmla="*/ 0 w 209550"/>
                <a:gd name="connsiteY3" fmla="*/ 330518 h 323850"/>
                <a:gd name="connsiteX4" fmla="*/ 35243 w 209550"/>
                <a:gd name="connsiteY4" fmla="*/ 330518 h 323850"/>
                <a:gd name="connsiteX5" fmla="*/ 104775 w 209550"/>
                <a:gd name="connsiteY5" fmla="*/ 263843 h 323850"/>
                <a:gd name="connsiteX6" fmla="*/ 174308 w 209550"/>
                <a:gd name="connsiteY6" fmla="*/ 330518 h 323850"/>
                <a:gd name="connsiteX7" fmla="*/ 212408 w 209550"/>
                <a:gd name="connsiteY7" fmla="*/ 330518 h 323850"/>
                <a:gd name="connsiteX8" fmla="*/ 212408 w 209550"/>
                <a:gd name="connsiteY8" fmla="*/ 172403 h 323850"/>
                <a:gd name="connsiteX9" fmla="*/ 159068 w 209550"/>
                <a:gd name="connsiteY9" fmla="*/ 136208 h 323850"/>
                <a:gd name="connsiteX10" fmla="*/ 71438 w 209550"/>
                <a:gd name="connsiteY10" fmla="*/ 136208 h 323850"/>
                <a:gd name="connsiteX11" fmla="*/ 71438 w 209550"/>
                <a:gd name="connsiteY11" fmla="*/ 45720 h 323850"/>
                <a:gd name="connsiteX12" fmla="*/ 159068 w 209550"/>
                <a:gd name="connsiteY12" fmla="*/ 133350 h 323850"/>
                <a:gd name="connsiteX13" fmla="*/ 159068 w 209550"/>
                <a:gd name="connsiteY13" fmla="*/ 136208 h 3238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09550" h="323850">
                  <a:moveTo>
                    <a:pt x="213360" y="172403"/>
                  </a:moveTo>
                  <a:cubicBezTo>
                    <a:pt x="213360" y="77152"/>
                    <a:pt x="136208" y="0"/>
                    <a:pt x="40958" y="0"/>
                  </a:cubicBezTo>
                  <a:lnTo>
                    <a:pt x="0" y="0"/>
                  </a:lnTo>
                  <a:lnTo>
                    <a:pt x="0" y="330518"/>
                  </a:lnTo>
                  <a:lnTo>
                    <a:pt x="35243" y="330518"/>
                  </a:lnTo>
                  <a:cubicBezTo>
                    <a:pt x="37148" y="293370"/>
                    <a:pt x="67627" y="263843"/>
                    <a:pt x="104775" y="263843"/>
                  </a:cubicBezTo>
                  <a:cubicBezTo>
                    <a:pt x="141923" y="263843"/>
                    <a:pt x="172402" y="293370"/>
                    <a:pt x="174308" y="330518"/>
                  </a:cubicBezTo>
                  <a:lnTo>
                    <a:pt x="212408" y="330518"/>
                  </a:lnTo>
                  <a:lnTo>
                    <a:pt x="212408" y="172403"/>
                  </a:lnTo>
                  <a:close/>
                  <a:moveTo>
                    <a:pt x="159068" y="136208"/>
                  </a:moveTo>
                  <a:lnTo>
                    <a:pt x="71438" y="136208"/>
                  </a:lnTo>
                  <a:lnTo>
                    <a:pt x="71438" y="45720"/>
                  </a:lnTo>
                  <a:cubicBezTo>
                    <a:pt x="120015" y="45720"/>
                    <a:pt x="159068" y="84773"/>
                    <a:pt x="159068" y="133350"/>
                  </a:cubicBezTo>
                  <a:lnTo>
                    <a:pt x="159068" y="136208"/>
                  </a:lnTo>
                  <a:close/>
                </a:path>
              </a:pathLst>
            </a:custGeom>
            <a:solidFill>
              <a:schemeClr val="bg1">
                <a:lumMod val="95000"/>
              </a:schemeClr>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05" name="Freeform: Shape 1904">
              <a:extLst>
                <a:ext uri="{FF2B5EF4-FFF2-40B4-BE49-F238E27FC236}">
                  <a16:creationId xmlns:a16="http://schemas.microsoft.com/office/drawing/2014/main" id="{B3FFC247-E780-40E9-9A7B-5010A9415295}"/>
                </a:ext>
              </a:extLst>
            </p:cNvPr>
            <p:cNvSpPr/>
            <p:nvPr/>
          </p:nvSpPr>
          <p:spPr>
            <a:xfrm>
              <a:off x="9665154" y="2740726"/>
              <a:ext cx="95250" cy="95250"/>
            </a:xfrm>
            <a:custGeom>
              <a:avLst/>
              <a:gdLst>
                <a:gd name="connsiteX0" fmla="*/ 100965 w 95250"/>
                <a:gd name="connsiteY0" fmla="*/ 50483 h 95250"/>
                <a:gd name="connsiteX1" fmla="*/ 50482 w 95250"/>
                <a:gd name="connsiteY1" fmla="*/ 100965 h 95250"/>
                <a:gd name="connsiteX2" fmla="*/ 0 w 95250"/>
                <a:gd name="connsiteY2" fmla="*/ 50483 h 95250"/>
                <a:gd name="connsiteX3" fmla="*/ 50482 w 95250"/>
                <a:gd name="connsiteY3" fmla="*/ 0 h 95250"/>
                <a:gd name="connsiteX4" fmla="*/ 100965 w 95250"/>
                <a:gd name="connsiteY4" fmla="*/ 50483 h 952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250" h="95250">
                  <a:moveTo>
                    <a:pt x="100965" y="50483"/>
                  </a:moveTo>
                  <a:cubicBezTo>
                    <a:pt x="100965" y="78363"/>
                    <a:pt x="78363" y="100965"/>
                    <a:pt x="50482" y="100965"/>
                  </a:cubicBezTo>
                  <a:cubicBezTo>
                    <a:pt x="22602" y="100965"/>
                    <a:pt x="0" y="78363"/>
                    <a:pt x="0" y="50483"/>
                  </a:cubicBezTo>
                  <a:cubicBezTo>
                    <a:pt x="0" y="22602"/>
                    <a:pt x="22602" y="0"/>
                    <a:pt x="50482" y="0"/>
                  </a:cubicBezTo>
                  <a:cubicBezTo>
                    <a:pt x="78363" y="0"/>
                    <a:pt x="100965" y="22602"/>
                    <a:pt x="100965" y="50483"/>
                  </a:cubicBez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922" name="Oval 1921">
            <a:extLst>
              <a:ext uri="{FF2B5EF4-FFF2-40B4-BE49-F238E27FC236}">
                <a16:creationId xmlns:a16="http://schemas.microsoft.com/office/drawing/2014/main" id="{03911537-5E28-44ED-A9C6-C33A99DA4F66}"/>
              </a:ext>
            </a:extLst>
          </p:cNvPr>
          <p:cNvSpPr/>
          <p:nvPr/>
        </p:nvSpPr>
        <p:spPr bwMode="auto">
          <a:xfrm>
            <a:off x="9189181" y="2900413"/>
            <a:ext cx="486554" cy="48655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1923" name="Freeform: Shape 1922">
            <a:extLst>
              <a:ext uri="{FF2B5EF4-FFF2-40B4-BE49-F238E27FC236}">
                <a16:creationId xmlns:a16="http://schemas.microsoft.com/office/drawing/2014/main" id="{80C210D8-48AB-4A33-B52C-5348C03C3601}"/>
              </a:ext>
            </a:extLst>
          </p:cNvPr>
          <p:cNvSpPr/>
          <p:nvPr/>
        </p:nvSpPr>
        <p:spPr>
          <a:xfrm>
            <a:off x="10591082" y="3304729"/>
            <a:ext cx="19242" cy="303417"/>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8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4" name="Freeform: Shape 1923">
            <a:extLst>
              <a:ext uri="{FF2B5EF4-FFF2-40B4-BE49-F238E27FC236}">
                <a16:creationId xmlns:a16="http://schemas.microsoft.com/office/drawing/2014/main" id="{BD826A54-F6E7-41C1-ABF8-692ABD8AA10E}"/>
              </a:ext>
            </a:extLst>
          </p:cNvPr>
          <p:cNvSpPr/>
          <p:nvPr/>
        </p:nvSpPr>
        <p:spPr>
          <a:xfrm>
            <a:off x="9425960" y="3149079"/>
            <a:ext cx="19242" cy="303417"/>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8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6" name="Freeform: Shape 1925">
            <a:extLst>
              <a:ext uri="{FF2B5EF4-FFF2-40B4-BE49-F238E27FC236}">
                <a16:creationId xmlns:a16="http://schemas.microsoft.com/office/drawing/2014/main" id="{1CD333BA-AAFF-491F-A24F-BBB7F41A2EDB}"/>
              </a:ext>
            </a:extLst>
          </p:cNvPr>
          <p:cNvSpPr/>
          <p:nvPr/>
        </p:nvSpPr>
        <p:spPr>
          <a:xfrm>
            <a:off x="10213448" y="3026859"/>
            <a:ext cx="19242" cy="303417"/>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8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27" name="Oval 1926">
            <a:extLst>
              <a:ext uri="{FF2B5EF4-FFF2-40B4-BE49-F238E27FC236}">
                <a16:creationId xmlns:a16="http://schemas.microsoft.com/office/drawing/2014/main" id="{7E9E1FBA-9496-4F94-9EC8-9BF998D4A770}"/>
              </a:ext>
            </a:extLst>
          </p:cNvPr>
          <p:cNvSpPr/>
          <p:nvPr/>
        </p:nvSpPr>
        <p:spPr bwMode="auto">
          <a:xfrm>
            <a:off x="9175492" y="2871164"/>
            <a:ext cx="516984" cy="516984"/>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982" name="Group 1981">
            <a:extLst>
              <a:ext uri="{FF2B5EF4-FFF2-40B4-BE49-F238E27FC236}">
                <a16:creationId xmlns:a16="http://schemas.microsoft.com/office/drawing/2014/main" id="{D2A6E0E5-D08C-4EA4-9ED5-5DAE27090A8A}"/>
              </a:ext>
            </a:extLst>
          </p:cNvPr>
          <p:cNvGrpSpPr/>
          <p:nvPr/>
        </p:nvGrpSpPr>
        <p:grpSpPr>
          <a:xfrm>
            <a:off x="5848668" y="2005358"/>
            <a:ext cx="442497" cy="473164"/>
            <a:chOff x="5053306" y="1491539"/>
            <a:chExt cx="653224" cy="698497"/>
          </a:xfrm>
        </p:grpSpPr>
        <p:grpSp>
          <p:nvGrpSpPr>
            <p:cNvPr id="1983" name="Group 11">
              <a:extLst>
                <a:ext uri="{FF2B5EF4-FFF2-40B4-BE49-F238E27FC236}">
                  <a16:creationId xmlns:a16="http://schemas.microsoft.com/office/drawing/2014/main" id="{0E08A7B6-CB3D-4361-AC7E-9C0227C16571}"/>
                </a:ext>
              </a:extLst>
            </p:cNvPr>
            <p:cNvGrpSpPr>
              <a:grpSpLocks noChangeAspect="1"/>
            </p:cNvGrpSpPr>
            <p:nvPr/>
          </p:nvGrpSpPr>
          <p:grpSpPr bwMode="auto">
            <a:xfrm>
              <a:off x="5053306" y="1491539"/>
              <a:ext cx="653224" cy="698497"/>
              <a:chOff x="1574" y="821"/>
              <a:chExt cx="202" cy="216"/>
            </a:xfrm>
            <a:solidFill>
              <a:schemeClr val="tx2"/>
            </a:solidFill>
          </p:grpSpPr>
          <p:sp>
            <p:nvSpPr>
              <p:cNvPr id="1986" name="Freeform 12">
                <a:extLst>
                  <a:ext uri="{FF2B5EF4-FFF2-40B4-BE49-F238E27FC236}">
                    <a16:creationId xmlns:a16="http://schemas.microsoft.com/office/drawing/2014/main" id="{6BF6E95C-F52B-4965-9323-F66CD87FF4E3}"/>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87" name="Freeform 13">
                <a:extLst>
                  <a:ext uri="{FF2B5EF4-FFF2-40B4-BE49-F238E27FC236}">
                    <a16:creationId xmlns:a16="http://schemas.microsoft.com/office/drawing/2014/main" id="{A796F397-D02A-457A-8DE7-C4A7FE9FF79A}"/>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88" name="Freeform 14">
                <a:extLst>
                  <a:ext uri="{FF2B5EF4-FFF2-40B4-BE49-F238E27FC236}">
                    <a16:creationId xmlns:a16="http://schemas.microsoft.com/office/drawing/2014/main" id="{DEB46113-05F4-4267-BE40-AE49E5D70191}"/>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89" name="Freeform 15">
                <a:extLst>
                  <a:ext uri="{FF2B5EF4-FFF2-40B4-BE49-F238E27FC236}">
                    <a16:creationId xmlns:a16="http://schemas.microsoft.com/office/drawing/2014/main" id="{765FCC76-F62E-4651-855C-626375FBAC1B}"/>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1990" name="Freeform 16">
                <a:extLst>
                  <a:ext uri="{FF2B5EF4-FFF2-40B4-BE49-F238E27FC236}">
                    <a16:creationId xmlns:a16="http://schemas.microsoft.com/office/drawing/2014/main" id="{3D5723D8-76ED-4265-ABD1-F50A3C371064}"/>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sp>
          <p:nvSpPr>
            <p:cNvPr id="1984" name="Rectangle 1983">
              <a:extLst>
                <a:ext uri="{FF2B5EF4-FFF2-40B4-BE49-F238E27FC236}">
                  <a16:creationId xmlns:a16="http://schemas.microsoft.com/office/drawing/2014/main" id="{169DF2BD-CC0C-44EB-976D-16BFD354E5F8}"/>
                </a:ext>
              </a:extLst>
            </p:cNvPr>
            <p:cNvSpPr/>
            <p:nvPr/>
          </p:nvSpPr>
          <p:spPr bwMode="auto">
            <a:xfrm>
              <a:off x="5297765" y="1774946"/>
              <a:ext cx="196052" cy="18489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85" name="Graphic 1984">
              <a:extLst>
                <a:ext uri="{FF2B5EF4-FFF2-40B4-BE49-F238E27FC236}">
                  <a16:creationId xmlns:a16="http://schemas.microsoft.com/office/drawing/2014/main" id="{4FF2F51D-E03E-4930-8685-D9C7D29C16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325805" y="1795622"/>
              <a:ext cx="163198" cy="163198"/>
            </a:xfrm>
            <a:prstGeom prst="rect">
              <a:avLst/>
            </a:prstGeom>
          </p:spPr>
        </p:pic>
      </p:grpSp>
      <p:grpSp>
        <p:nvGrpSpPr>
          <p:cNvPr id="1992" name="Wind 1">
            <a:extLst>
              <a:ext uri="{FF2B5EF4-FFF2-40B4-BE49-F238E27FC236}">
                <a16:creationId xmlns:a16="http://schemas.microsoft.com/office/drawing/2014/main" id="{96015166-099A-4DAF-8ADF-62986D2DED05}"/>
              </a:ext>
            </a:extLst>
          </p:cNvPr>
          <p:cNvGrpSpPr/>
          <p:nvPr/>
        </p:nvGrpSpPr>
        <p:grpSpPr>
          <a:xfrm>
            <a:off x="9175492" y="2871164"/>
            <a:ext cx="516984" cy="516984"/>
            <a:chOff x="9260891" y="2203899"/>
            <a:chExt cx="527351" cy="527351"/>
          </a:xfrm>
        </p:grpSpPr>
        <p:sp>
          <p:nvSpPr>
            <p:cNvPr id="1993" name="Oval 1992">
              <a:extLst>
                <a:ext uri="{FF2B5EF4-FFF2-40B4-BE49-F238E27FC236}">
                  <a16:creationId xmlns:a16="http://schemas.microsoft.com/office/drawing/2014/main" id="{86E7E5BD-4FBC-46D8-8A94-FD24D655276A}"/>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94" name="Graphic 1993">
              <a:extLst>
                <a:ext uri="{FF2B5EF4-FFF2-40B4-BE49-F238E27FC236}">
                  <a16:creationId xmlns:a16="http://schemas.microsoft.com/office/drawing/2014/main" id="{4CFB54F8-7DE9-4723-BE37-7CC3A306DF8D}"/>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01114" y="2219529"/>
              <a:ext cx="446905" cy="375400"/>
            </a:xfrm>
            <a:prstGeom prst="rect">
              <a:avLst/>
            </a:prstGeom>
          </p:spPr>
        </p:pic>
      </p:grpSp>
      <p:grpSp>
        <p:nvGrpSpPr>
          <p:cNvPr id="1995" name="Wind 2">
            <a:extLst>
              <a:ext uri="{FF2B5EF4-FFF2-40B4-BE49-F238E27FC236}">
                <a16:creationId xmlns:a16="http://schemas.microsoft.com/office/drawing/2014/main" id="{E467FCE6-A7F0-434C-A77D-896960886CE9}"/>
              </a:ext>
            </a:extLst>
          </p:cNvPr>
          <p:cNvGrpSpPr/>
          <p:nvPr/>
        </p:nvGrpSpPr>
        <p:grpSpPr>
          <a:xfrm>
            <a:off x="9967649" y="2745996"/>
            <a:ext cx="516984" cy="516984"/>
            <a:chOff x="9260891" y="2203899"/>
            <a:chExt cx="527351" cy="527351"/>
          </a:xfrm>
        </p:grpSpPr>
        <p:sp>
          <p:nvSpPr>
            <p:cNvPr id="1996" name="Oval 1995">
              <a:extLst>
                <a:ext uri="{FF2B5EF4-FFF2-40B4-BE49-F238E27FC236}">
                  <a16:creationId xmlns:a16="http://schemas.microsoft.com/office/drawing/2014/main" id="{722F0270-C6E6-4E46-9598-DE1AEFEDB2ED}"/>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997" name="Graphic 1996">
              <a:extLst>
                <a:ext uri="{FF2B5EF4-FFF2-40B4-BE49-F238E27FC236}">
                  <a16:creationId xmlns:a16="http://schemas.microsoft.com/office/drawing/2014/main" id="{E1E98755-5E5B-49BF-8AC4-62EF66A04D5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01114" y="2219529"/>
              <a:ext cx="446905" cy="375400"/>
            </a:xfrm>
            <a:prstGeom prst="rect">
              <a:avLst/>
            </a:prstGeom>
          </p:spPr>
        </p:pic>
      </p:grpSp>
      <p:grpSp>
        <p:nvGrpSpPr>
          <p:cNvPr id="1998" name="Wind 3">
            <a:extLst>
              <a:ext uri="{FF2B5EF4-FFF2-40B4-BE49-F238E27FC236}">
                <a16:creationId xmlns:a16="http://schemas.microsoft.com/office/drawing/2014/main" id="{3616AB13-606F-4EF8-B382-8CB29FDBF489}"/>
              </a:ext>
            </a:extLst>
          </p:cNvPr>
          <p:cNvGrpSpPr/>
          <p:nvPr/>
        </p:nvGrpSpPr>
        <p:grpSpPr>
          <a:xfrm>
            <a:off x="10350615" y="3022535"/>
            <a:ext cx="516984" cy="516984"/>
            <a:chOff x="9260891" y="2203899"/>
            <a:chExt cx="527351" cy="527351"/>
          </a:xfrm>
        </p:grpSpPr>
        <p:sp>
          <p:nvSpPr>
            <p:cNvPr id="1999" name="Oval 1998">
              <a:extLst>
                <a:ext uri="{FF2B5EF4-FFF2-40B4-BE49-F238E27FC236}">
                  <a16:creationId xmlns:a16="http://schemas.microsoft.com/office/drawing/2014/main" id="{6EDDA41A-767F-4ACA-A9A0-7FBBD288E1CC}"/>
                </a:ext>
              </a:extLst>
            </p:cNvPr>
            <p:cNvSpPr/>
            <p:nvPr/>
          </p:nvSpPr>
          <p:spPr bwMode="auto">
            <a:xfrm>
              <a:off x="9260891" y="2203899"/>
              <a:ext cx="527351" cy="527351"/>
            </a:xfrm>
            <a:prstGeom prst="ellipse">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2000" name="Graphic 1999">
              <a:extLst>
                <a:ext uri="{FF2B5EF4-FFF2-40B4-BE49-F238E27FC236}">
                  <a16:creationId xmlns:a16="http://schemas.microsoft.com/office/drawing/2014/main" id="{CA09798A-F6DC-41E0-81D6-BA1F88259330}"/>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9301114" y="2219529"/>
              <a:ext cx="446905" cy="375400"/>
            </a:xfrm>
            <a:prstGeom prst="rect">
              <a:avLst/>
            </a:prstGeom>
          </p:spPr>
        </p:pic>
      </p:grpSp>
      <p:sp>
        <p:nvSpPr>
          <p:cNvPr id="2001" name="Smoke">
            <a:extLst>
              <a:ext uri="{FF2B5EF4-FFF2-40B4-BE49-F238E27FC236}">
                <a16:creationId xmlns:a16="http://schemas.microsoft.com/office/drawing/2014/main" id="{23486AFD-39E6-4110-A2B7-C6B7520096BE}"/>
              </a:ext>
            </a:extLst>
          </p:cNvPr>
          <p:cNvSpPr/>
          <p:nvPr/>
        </p:nvSpPr>
        <p:spPr bwMode="auto">
          <a:xfrm flipH="1">
            <a:off x="7021563" y="3876887"/>
            <a:ext cx="71972" cy="57442"/>
          </a:xfrm>
          <a:custGeom>
            <a:avLst/>
            <a:gdLst>
              <a:gd name="connsiteX0" fmla="*/ 376727 w 1166078"/>
              <a:gd name="connsiteY0" fmla="*/ 0 h 930665"/>
              <a:gd name="connsiteX1" fmla="*/ 553797 w 1166078"/>
              <a:gd name="connsiteY1" fmla="*/ 63566 h 930665"/>
              <a:gd name="connsiteX2" fmla="*/ 572522 w 1166078"/>
              <a:gd name="connsiteY2" fmla="*/ 85195 h 930665"/>
              <a:gd name="connsiteX3" fmla="*/ 597236 w 1166078"/>
              <a:gd name="connsiteY3" fmla="*/ 71781 h 930665"/>
              <a:gd name="connsiteX4" fmla="*/ 705590 w 1166078"/>
              <a:gd name="connsiteY4" fmla="*/ 49905 h 930665"/>
              <a:gd name="connsiteX5" fmla="*/ 978305 w 1166078"/>
              <a:gd name="connsiteY5" fmla="*/ 272174 h 930665"/>
              <a:gd name="connsiteX6" fmla="*/ 978901 w 1166078"/>
              <a:gd name="connsiteY6" fmla="*/ 278087 h 930665"/>
              <a:gd name="connsiteX7" fmla="*/ 1013288 w 1166078"/>
              <a:gd name="connsiteY7" fmla="*/ 296752 h 930665"/>
              <a:gd name="connsiteX8" fmla="*/ 1166078 w 1166078"/>
              <a:gd name="connsiteY8" fmla="*/ 584116 h 930665"/>
              <a:gd name="connsiteX9" fmla="*/ 819529 w 1166078"/>
              <a:gd name="connsiteY9" fmla="*/ 930665 h 930665"/>
              <a:gd name="connsiteX10" fmla="*/ 532165 w 1166078"/>
              <a:gd name="connsiteY10" fmla="*/ 777875 h 930665"/>
              <a:gd name="connsiteX11" fmla="*/ 530507 w 1166078"/>
              <a:gd name="connsiteY11" fmla="*/ 774820 h 930665"/>
              <a:gd name="connsiteX12" fmla="*/ 513085 w 1166078"/>
              <a:gd name="connsiteY12" fmla="*/ 777454 h 930665"/>
              <a:gd name="connsiteX13" fmla="*/ 357446 w 1166078"/>
              <a:gd name="connsiteY13" fmla="*/ 729913 h 930665"/>
              <a:gd name="connsiteX14" fmla="*/ 341118 w 1166078"/>
              <a:gd name="connsiteY14" fmla="*/ 716442 h 930665"/>
              <a:gd name="connsiteX15" fmla="*/ 280864 w 1166078"/>
              <a:gd name="connsiteY15" fmla="*/ 757066 h 930665"/>
              <a:gd name="connsiteX16" fmla="*/ 202170 w 1166078"/>
              <a:gd name="connsiteY16" fmla="*/ 772954 h 930665"/>
              <a:gd name="connsiteX17" fmla="*/ 0 w 1166078"/>
              <a:gd name="connsiteY17" fmla="*/ 570784 h 930665"/>
              <a:gd name="connsiteX18" fmla="*/ 59215 w 1166078"/>
              <a:gd name="connsiteY18" fmla="*/ 427828 h 930665"/>
              <a:gd name="connsiteX19" fmla="*/ 120224 w 1166078"/>
              <a:gd name="connsiteY19" fmla="*/ 386695 h 930665"/>
              <a:gd name="connsiteX20" fmla="*/ 104013 w 1166078"/>
              <a:gd name="connsiteY20" fmla="*/ 334471 h 930665"/>
              <a:gd name="connsiteX21" fmla="*/ 98357 w 1166078"/>
              <a:gd name="connsiteY21" fmla="*/ 278370 h 930665"/>
              <a:gd name="connsiteX22" fmla="*/ 376727 w 1166078"/>
              <a:gd name="connsiteY22" fmla="*/ 0 h 9306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166078" h="930665">
                <a:moveTo>
                  <a:pt x="376727" y="0"/>
                </a:moveTo>
                <a:cubicBezTo>
                  <a:pt x="443989" y="0"/>
                  <a:pt x="505678" y="23855"/>
                  <a:pt x="553797" y="63566"/>
                </a:cubicBezTo>
                <a:lnTo>
                  <a:pt x="572522" y="85195"/>
                </a:lnTo>
                <a:lnTo>
                  <a:pt x="597236" y="71781"/>
                </a:lnTo>
                <a:cubicBezTo>
                  <a:pt x="630540" y="57694"/>
                  <a:pt x="667155" y="49905"/>
                  <a:pt x="705590" y="49905"/>
                </a:cubicBezTo>
                <a:cubicBezTo>
                  <a:pt x="840113" y="49905"/>
                  <a:pt x="952348" y="145325"/>
                  <a:pt x="978305" y="272174"/>
                </a:cubicBezTo>
                <a:lnTo>
                  <a:pt x="978901" y="278087"/>
                </a:lnTo>
                <a:lnTo>
                  <a:pt x="1013288" y="296752"/>
                </a:lnTo>
                <a:cubicBezTo>
                  <a:pt x="1105471" y="359029"/>
                  <a:pt x="1166078" y="464495"/>
                  <a:pt x="1166078" y="584116"/>
                </a:cubicBezTo>
                <a:cubicBezTo>
                  <a:pt x="1166078" y="775510"/>
                  <a:pt x="1010923" y="930665"/>
                  <a:pt x="819529" y="930665"/>
                </a:cubicBezTo>
                <a:cubicBezTo>
                  <a:pt x="699908" y="930665"/>
                  <a:pt x="594443" y="870058"/>
                  <a:pt x="532165" y="777875"/>
                </a:cubicBezTo>
                <a:lnTo>
                  <a:pt x="530507" y="774820"/>
                </a:lnTo>
                <a:lnTo>
                  <a:pt x="513085" y="777454"/>
                </a:lnTo>
                <a:cubicBezTo>
                  <a:pt x="455433" y="777454"/>
                  <a:pt x="401874" y="759928"/>
                  <a:pt x="357446" y="729913"/>
                </a:cubicBezTo>
                <a:lnTo>
                  <a:pt x="341118" y="716442"/>
                </a:lnTo>
                <a:lnTo>
                  <a:pt x="280864" y="757066"/>
                </a:lnTo>
                <a:cubicBezTo>
                  <a:pt x="256677" y="767297"/>
                  <a:pt x="230084" y="772954"/>
                  <a:pt x="202170" y="772954"/>
                </a:cubicBezTo>
                <a:cubicBezTo>
                  <a:pt x="90515" y="772954"/>
                  <a:pt x="0" y="682439"/>
                  <a:pt x="0" y="570784"/>
                </a:cubicBezTo>
                <a:cubicBezTo>
                  <a:pt x="0" y="514957"/>
                  <a:pt x="22629" y="464414"/>
                  <a:pt x="59215" y="427828"/>
                </a:cubicBezTo>
                <a:lnTo>
                  <a:pt x="120224" y="386695"/>
                </a:lnTo>
                <a:lnTo>
                  <a:pt x="104013" y="334471"/>
                </a:lnTo>
                <a:cubicBezTo>
                  <a:pt x="100305" y="316350"/>
                  <a:pt x="98357" y="297587"/>
                  <a:pt x="98357" y="278370"/>
                </a:cubicBezTo>
                <a:cubicBezTo>
                  <a:pt x="98357" y="124630"/>
                  <a:pt x="222987" y="0"/>
                  <a:pt x="376727" y="0"/>
                </a:cubicBezTo>
                <a:close/>
              </a:path>
            </a:pathLst>
          </a:custGeom>
          <a:solidFill>
            <a:schemeClr val="bg1">
              <a:lumMod val="65000"/>
            </a:schemeClr>
          </a:solidFill>
          <a:ln w="15875" cap="flat">
            <a:noFill/>
            <a:prstDash val="solid"/>
            <a:miter lim="800000"/>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a:ea typeface="+mn-ea"/>
              <a:cs typeface="+mn-cs"/>
            </a:endParaRPr>
          </a:p>
        </p:txBody>
      </p:sp>
      <p:sp>
        <p:nvSpPr>
          <p:cNvPr id="2002" name="Smoke">
            <a:extLst>
              <a:ext uri="{FF2B5EF4-FFF2-40B4-BE49-F238E27FC236}">
                <a16:creationId xmlns:a16="http://schemas.microsoft.com/office/drawing/2014/main" id="{AC1AA795-299A-447A-ADD8-D7A962E907F5}"/>
              </a:ext>
            </a:extLst>
          </p:cNvPr>
          <p:cNvSpPr/>
          <p:nvPr/>
        </p:nvSpPr>
        <p:spPr bwMode="auto">
          <a:xfrm rot="11025609" flipH="1">
            <a:off x="7037957" y="3896727"/>
            <a:ext cx="54248" cy="42315"/>
          </a:xfrm>
          <a:custGeom>
            <a:avLst/>
            <a:gdLst>
              <a:gd name="connsiteX0" fmla="*/ 118093 w 580130"/>
              <a:gd name="connsiteY0" fmla="*/ 0 h 452514"/>
              <a:gd name="connsiteX1" fmla="*/ 164060 w 580130"/>
              <a:gd name="connsiteY1" fmla="*/ 9280 h 452514"/>
              <a:gd name="connsiteX2" fmla="*/ 196223 w 580130"/>
              <a:gd name="connsiteY2" fmla="*/ 30965 h 452514"/>
              <a:gd name="connsiteX3" fmla="*/ 220732 w 580130"/>
              <a:gd name="connsiteY3" fmla="*/ 26017 h 452514"/>
              <a:gd name="connsiteX4" fmla="*/ 327253 w 580130"/>
              <a:gd name="connsiteY4" fmla="*/ 70140 h 452514"/>
              <a:gd name="connsiteX5" fmla="*/ 328116 w 580130"/>
              <a:gd name="connsiteY5" fmla="*/ 71420 h 452514"/>
              <a:gd name="connsiteX6" fmla="*/ 367322 w 580130"/>
              <a:gd name="connsiteY6" fmla="*/ 63504 h 452514"/>
              <a:gd name="connsiteX7" fmla="*/ 506128 w 580130"/>
              <a:gd name="connsiteY7" fmla="*/ 155511 h 452514"/>
              <a:gd name="connsiteX8" fmla="*/ 512455 w 580130"/>
              <a:gd name="connsiteY8" fmla="*/ 186849 h 452514"/>
              <a:gd name="connsiteX9" fmla="*/ 543631 w 580130"/>
              <a:gd name="connsiteY9" fmla="*/ 207869 h 452514"/>
              <a:gd name="connsiteX10" fmla="*/ 580130 w 580130"/>
              <a:gd name="connsiteY10" fmla="*/ 295985 h 452514"/>
              <a:gd name="connsiteX11" fmla="*/ 455515 w 580130"/>
              <a:gd name="connsiteY11" fmla="*/ 420600 h 452514"/>
              <a:gd name="connsiteX12" fmla="*/ 367399 w 580130"/>
              <a:gd name="connsiteY12" fmla="*/ 384101 h 452514"/>
              <a:gd name="connsiteX13" fmla="*/ 358608 w 580130"/>
              <a:gd name="connsiteY13" fmla="*/ 371063 h 452514"/>
              <a:gd name="connsiteX14" fmla="*/ 357530 w 580130"/>
              <a:gd name="connsiteY14" fmla="*/ 376405 h 452514"/>
              <a:gd name="connsiteX15" fmla="*/ 242708 w 580130"/>
              <a:gd name="connsiteY15" fmla="*/ 452514 h 452514"/>
              <a:gd name="connsiteX16" fmla="*/ 118093 w 580130"/>
              <a:gd name="connsiteY16" fmla="*/ 327899 h 452514"/>
              <a:gd name="connsiteX17" fmla="*/ 123695 w 580130"/>
              <a:gd name="connsiteY17" fmla="*/ 290843 h 452514"/>
              <a:gd name="connsiteX18" fmla="*/ 124155 w 580130"/>
              <a:gd name="connsiteY18" fmla="*/ 289887 h 452514"/>
              <a:gd name="connsiteX19" fmla="*/ 114211 w 580130"/>
              <a:gd name="connsiteY19" fmla="*/ 283182 h 452514"/>
              <a:gd name="connsiteX20" fmla="*/ 81926 w 580130"/>
              <a:gd name="connsiteY20" fmla="*/ 235298 h 452514"/>
              <a:gd name="connsiteX21" fmla="*/ 80576 w 580130"/>
              <a:gd name="connsiteY21" fmla="*/ 228612 h 452514"/>
              <a:gd name="connsiteX22" fmla="*/ 72126 w 580130"/>
              <a:gd name="connsiteY22" fmla="*/ 226906 h 452514"/>
              <a:gd name="connsiteX23" fmla="*/ 0 w 580130"/>
              <a:gd name="connsiteY23" fmla="*/ 118093 h 452514"/>
              <a:gd name="connsiteX24" fmla="*/ 118093 w 580130"/>
              <a:gd name="connsiteY24" fmla="*/ 0 h 452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80130" h="452514">
                <a:moveTo>
                  <a:pt x="118093" y="0"/>
                </a:moveTo>
                <a:cubicBezTo>
                  <a:pt x="134398" y="0"/>
                  <a:pt x="149932" y="3304"/>
                  <a:pt x="164060" y="9280"/>
                </a:cubicBezTo>
                <a:lnTo>
                  <a:pt x="196223" y="30965"/>
                </a:lnTo>
                <a:lnTo>
                  <a:pt x="220732" y="26017"/>
                </a:lnTo>
                <a:cubicBezTo>
                  <a:pt x="262331" y="26017"/>
                  <a:pt x="299992" y="42879"/>
                  <a:pt x="327253" y="70140"/>
                </a:cubicBezTo>
                <a:lnTo>
                  <a:pt x="328116" y="71420"/>
                </a:lnTo>
                <a:lnTo>
                  <a:pt x="367322" y="63504"/>
                </a:lnTo>
                <a:cubicBezTo>
                  <a:pt x="429721" y="63504"/>
                  <a:pt x="483259" y="101443"/>
                  <a:pt x="506128" y="155511"/>
                </a:cubicBezTo>
                <a:lnTo>
                  <a:pt x="512455" y="186849"/>
                </a:lnTo>
                <a:lnTo>
                  <a:pt x="543631" y="207869"/>
                </a:lnTo>
                <a:cubicBezTo>
                  <a:pt x="566182" y="230420"/>
                  <a:pt x="580130" y="261574"/>
                  <a:pt x="580130" y="295985"/>
                </a:cubicBezTo>
                <a:cubicBezTo>
                  <a:pt x="580130" y="364808"/>
                  <a:pt x="524338" y="420600"/>
                  <a:pt x="455515" y="420600"/>
                </a:cubicBezTo>
                <a:cubicBezTo>
                  <a:pt x="421103" y="420600"/>
                  <a:pt x="389950" y="406652"/>
                  <a:pt x="367399" y="384101"/>
                </a:cubicBezTo>
                <a:lnTo>
                  <a:pt x="358608" y="371063"/>
                </a:lnTo>
                <a:lnTo>
                  <a:pt x="357530" y="376405"/>
                </a:lnTo>
                <a:cubicBezTo>
                  <a:pt x="338613" y="421131"/>
                  <a:pt x="294325" y="452514"/>
                  <a:pt x="242708" y="452514"/>
                </a:cubicBezTo>
                <a:cubicBezTo>
                  <a:pt x="173885" y="452514"/>
                  <a:pt x="118093" y="396722"/>
                  <a:pt x="118093" y="327899"/>
                </a:cubicBezTo>
                <a:cubicBezTo>
                  <a:pt x="118093" y="314995"/>
                  <a:pt x="120054" y="302549"/>
                  <a:pt x="123695" y="290843"/>
                </a:cubicBezTo>
                <a:lnTo>
                  <a:pt x="124155" y="289887"/>
                </a:lnTo>
                <a:lnTo>
                  <a:pt x="114211" y="283182"/>
                </a:lnTo>
                <a:cubicBezTo>
                  <a:pt x="100580" y="269552"/>
                  <a:pt x="89549" y="253321"/>
                  <a:pt x="81926" y="235298"/>
                </a:cubicBezTo>
                <a:lnTo>
                  <a:pt x="80576" y="228612"/>
                </a:lnTo>
                <a:lnTo>
                  <a:pt x="72126" y="226906"/>
                </a:lnTo>
                <a:cubicBezTo>
                  <a:pt x="29741" y="208978"/>
                  <a:pt x="0" y="167009"/>
                  <a:pt x="0" y="118093"/>
                </a:cubicBezTo>
                <a:cubicBezTo>
                  <a:pt x="0" y="52872"/>
                  <a:pt x="52872" y="0"/>
                  <a:pt x="118093" y="0"/>
                </a:cubicBezTo>
                <a:close/>
              </a:path>
            </a:pathLst>
          </a:custGeom>
          <a:solidFill>
            <a:schemeClr val="bg1">
              <a:lumMod val="65000"/>
            </a:schemeClr>
          </a:solidFill>
          <a:ln w="15875" cap="flat">
            <a:noFill/>
            <a:prstDash val="solid"/>
            <a:miter lim="800000"/>
            <a:headEnd/>
            <a:tailEnd/>
          </a:ln>
        </p:spPr>
        <p:txBody>
          <a:bodyPr rot="0" spcFirstLastPara="0" vertOverflow="overflow" horzOverflow="overflow" vert="horz" wrap="square" lIns="89642" tIns="44821" rIns="89642" bIns="44821" numCol="1" spcCol="0" rtlCol="0" fromWordArt="0" anchor="t" anchorCtr="0" forceAA="0" compatLnSpc="1">
            <a:prstTxWarp prst="textNoShape">
              <a:avLst/>
            </a:prstTxWarp>
            <a:noAutofit/>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882" b="0" i="0" u="none" strike="noStrike" kern="1200" cap="none" spc="0" normalizeH="0" baseline="0" noProof="0" err="1">
              <a:ln>
                <a:noFill/>
              </a:ln>
              <a:gradFill>
                <a:gsLst>
                  <a:gs pos="0">
                    <a:srgbClr val="505050"/>
                  </a:gs>
                  <a:gs pos="100000">
                    <a:srgbClr val="505050"/>
                  </a:gs>
                </a:gsLst>
                <a:lin ang="5400000" scaled="1"/>
              </a:gradFill>
              <a:effectLst/>
              <a:uLnTx/>
              <a:uFillTx/>
              <a:latin typeface="Segoe UI"/>
              <a:ea typeface="+mn-ea"/>
              <a:cs typeface="+mn-cs"/>
            </a:endParaRPr>
          </a:p>
        </p:txBody>
      </p:sp>
      <p:grpSp>
        <p:nvGrpSpPr>
          <p:cNvPr id="2" name="Group 1">
            <a:extLst>
              <a:ext uri="{FF2B5EF4-FFF2-40B4-BE49-F238E27FC236}">
                <a16:creationId xmlns:a16="http://schemas.microsoft.com/office/drawing/2014/main" id="{BE6AD4EF-CA18-4DFF-8D9A-88230285556F}"/>
              </a:ext>
            </a:extLst>
          </p:cNvPr>
          <p:cNvGrpSpPr/>
          <p:nvPr/>
        </p:nvGrpSpPr>
        <p:grpSpPr>
          <a:xfrm>
            <a:off x="4025966" y="2626510"/>
            <a:ext cx="741315" cy="602971"/>
            <a:chOff x="4130757" y="2648859"/>
            <a:chExt cx="756180" cy="615062"/>
          </a:xfrm>
        </p:grpSpPr>
        <p:pic>
          <p:nvPicPr>
            <p:cNvPr id="2008" name="Graphic 2007">
              <a:extLst>
                <a:ext uri="{FF2B5EF4-FFF2-40B4-BE49-F238E27FC236}">
                  <a16:creationId xmlns:a16="http://schemas.microsoft.com/office/drawing/2014/main" id="{44BC578F-6454-4FA2-8164-4DB384AD9D4B}"/>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4130757" y="2993662"/>
              <a:ext cx="300288" cy="270259"/>
            </a:xfrm>
            <a:prstGeom prst="rect">
              <a:avLst/>
            </a:prstGeom>
            <a:scene3d>
              <a:camera prst="isometricLeftDown">
                <a:rot lat="1200000" lon="1800000" rev="0"/>
              </a:camera>
              <a:lightRig rig="threePt" dir="t"/>
            </a:scene3d>
          </p:spPr>
        </p:pic>
        <p:sp>
          <p:nvSpPr>
            <p:cNvPr id="2009" name="Freeform: Shape 2008">
              <a:extLst>
                <a:ext uri="{FF2B5EF4-FFF2-40B4-BE49-F238E27FC236}">
                  <a16:creationId xmlns:a16="http://schemas.microsoft.com/office/drawing/2014/main" id="{E3000D4F-FBAE-4AAF-946E-69DF23133EBB}"/>
                </a:ext>
              </a:extLst>
            </p:cNvPr>
            <p:cNvSpPr/>
            <p:nvPr/>
          </p:nvSpPr>
          <p:spPr>
            <a:xfrm>
              <a:off x="4586649" y="2648859"/>
              <a:ext cx="300288" cy="150144"/>
            </a:xfrm>
            <a:custGeom>
              <a:avLst/>
              <a:gdLst>
                <a:gd name="connsiteX0" fmla="*/ 304792 w 300288"/>
                <a:gd name="connsiteY0" fmla="*/ 0 h 150143"/>
                <a:gd name="connsiteX1" fmla="*/ 304792 w 300288"/>
                <a:gd name="connsiteY1" fmla="*/ 151645 h 150143"/>
                <a:gd name="connsiteX2" fmla="*/ 0 w 300288"/>
                <a:gd name="connsiteY2" fmla="*/ 151645 h 150143"/>
                <a:gd name="connsiteX3" fmla="*/ 0 w 300288"/>
                <a:gd name="connsiteY3" fmla="*/ 0 h 150143"/>
                <a:gd name="connsiteX4" fmla="*/ 0 w 300288"/>
                <a:gd name="connsiteY4" fmla="*/ 0 h 15014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288" h="150143">
                  <a:moveTo>
                    <a:pt x="304792" y="0"/>
                  </a:moveTo>
                  <a:lnTo>
                    <a:pt x="304792" y="151645"/>
                  </a:lnTo>
                  <a:lnTo>
                    <a:pt x="0" y="151645"/>
                  </a:lnTo>
                  <a:lnTo>
                    <a:pt x="0" y="0"/>
                  </a:lnTo>
                  <a:lnTo>
                    <a:pt x="0" y="0"/>
                  </a:lnTo>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0" name="Freeform: Shape 2009">
              <a:extLst>
                <a:ext uri="{FF2B5EF4-FFF2-40B4-BE49-F238E27FC236}">
                  <a16:creationId xmlns:a16="http://schemas.microsoft.com/office/drawing/2014/main" id="{FEC3DC82-5792-4555-BEEA-501BCD514AD5}"/>
                </a:ext>
              </a:extLst>
            </p:cNvPr>
            <p:cNvSpPr/>
            <p:nvPr/>
          </p:nvSpPr>
          <p:spPr>
            <a:xfrm>
              <a:off x="4721779" y="2730118"/>
              <a:ext cx="30029" cy="457200"/>
            </a:xfrm>
            <a:custGeom>
              <a:avLst/>
              <a:gdLst>
                <a:gd name="connsiteX0" fmla="*/ 0 w 30028"/>
                <a:gd name="connsiteY0" fmla="*/ 0 h 105100"/>
                <a:gd name="connsiteX1" fmla="*/ 30029 w 30028"/>
                <a:gd name="connsiteY1" fmla="*/ 0 h 105100"/>
                <a:gd name="connsiteX2" fmla="*/ 30029 w 30028"/>
                <a:gd name="connsiteY2" fmla="*/ 114109 h 105100"/>
                <a:gd name="connsiteX3" fmla="*/ 0 w 30028"/>
                <a:gd name="connsiteY3" fmla="*/ 114109 h 105100"/>
              </a:gdLst>
              <a:ahLst/>
              <a:cxnLst>
                <a:cxn ang="0">
                  <a:pos x="connsiteX0" y="connsiteY0"/>
                </a:cxn>
                <a:cxn ang="0">
                  <a:pos x="connsiteX1" y="connsiteY1"/>
                </a:cxn>
                <a:cxn ang="0">
                  <a:pos x="connsiteX2" y="connsiteY2"/>
                </a:cxn>
                <a:cxn ang="0">
                  <a:pos x="connsiteX3" y="connsiteY3"/>
                </a:cxn>
              </a:cxnLst>
              <a:rect l="l" t="t" r="r" b="b"/>
              <a:pathLst>
                <a:path w="30028" h="105100">
                  <a:moveTo>
                    <a:pt x="0" y="0"/>
                  </a:moveTo>
                  <a:lnTo>
                    <a:pt x="30029" y="0"/>
                  </a:lnTo>
                  <a:lnTo>
                    <a:pt x="30029" y="114109"/>
                  </a:lnTo>
                  <a:lnTo>
                    <a:pt x="0" y="114109"/>
                  </a:lnTo>
                  <a:close/>
                </a:path>
              </a:pathLst>
            </a:custGeom>
            <a:solidFill>
              <a:schemeClr val="tx2"/>
            </a:solidFill>
            <a:ln w="14764" cap="flat">
              <a:noFill/>
              <a:prstDash val="solid"/>
              <a:miter/>
            </a:ln>
            <a:scene3d>
              <a:camera prst="isometricLeftDown">
                <a:rot lat="1200000" lon="1800000" rev="0"/>
              </a:camera>
              <a:lightRig rig="threePt" dir="t"/>
            </a:scene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2011" name="Price Tag">
            <a:extLst>
              <a:ext uri="{FF2B5EF4-FFF2-40B4-BE49-F238E27FC236}">
                <a16:creationId xmlns:a16="http://schemas.microsoft.com/office/drawing/2014/main" id="{D0F2A0FF-BDB5-4488-AC45-7D61779358E0}"/>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4543010" y="2650021"/>
            <a:ext cx="140497" cy="101738"/>
          </a:xfrm>
          <a:prstGeom prst="rect">
            <a:avLst/>
          </a:prstGeom>
          <a:scene3d>
            <a:camera prst="orthographicFront">
              <a:rot lat="1800000" lon="1800000" rev="0"/>
            </a:camera>
            <a:lightRig rig="threePt" dir="t"/>
          </a:scene3d>
        </p:spPr>
      </p:pic>
      <p:grpSp>
        <p:nvGrpSpPr>
          <p:cNvPr id="2014" name="Umbrella">
            <a:extLst>
              <a:ext uri="{FF2B5EF4-FFF2-40B4-BE49-F238E27FC236}">
                <a16:creationId xmlns:a16="http://schemas.microsoft.com/office/drawing/2014/main" id="{23D5617C-FB93-401A-ADDE-F7ED3CD61740}"/>
              </a:ext>
            </a:extLst>
          </p:cNvPr>
          <p:cNvGrpSpPr/>
          <p:nvPr/>
        </p:nvGrpSpPr>
        <p:grpSpPr>
          <a:xfrm rot="1012201">
            <a:off x="4128198" y="3002828"/>
            <a:ext cx="97899" cy="93184"/>
            <a:chOff x="10650537" y="5483226"/>
            <a:chExt cx="560388" cy="533400"/>
          </a:xfrm>
          <a:scene3d>
            <a:camera prst="orthographicFront">
              <a:rot lat="1200000" lon="1200000" rev="0"/>
            </a:camera>
            <a:lightRig rig="threePt" dir="t"/>
          </a:scene3d>
        </p:grpSpPr>
        <p:sp>
          <p:nvSpPr>
            <p:cNvPr id="2015" name="Freeform 5">
              <a:extLst>
                <a:ext uri="{FF2B5EF4-FFF2-40B4-BE49-F238E27FC236}">
                  <a16:creationId xmlns:a16="http://schemas.microsoft.com/office/drawing/2014/main" id="{BA993C64-2305-443B-A97C-58AAB62A0F96}"/>
                </a:ext>
              </a:extLst>
            </p:cNvPr>
            <p:cNvSpPr>
              <a:spLocks/>
            </p:cNvSpPr>
            <p:nvPr/>
          </p:nvSpPr>
          <p:spPr bwMode="auto">
            <a:xfrm>
              <a:off x="10806113" y="5684838"/>
              <a:ext cx="127000" cy="331788"/>
            </a:xfrm>
            <a:custGeom>
              <a:avLst/>
              <a:gdLst>
                <a:gd name="T0" fmla="*/ 0 w 25"/>
                <a:gd name="T1" fmla="*/ 46 h 66"/>
                <a:gd name="T2" fmla="*/ 0 w 25"/>
                <a:gd name="T3" fmla="*/ 53 h 66"/>
                <a:gd name="T4" fmla="*/ 13 w 25"/>
                <a:gd name="T5" fmla="*/ 66 h 66"/>
                <a:gd name="T6" fmla="*/ 25 w 25"/>
                <a:gd name="T7" fmla="*/ 53 h 66"/>
                <a:gd name="T8" fmla="*/ 25 w 25"/>
                <a:gd name="T9" fmla="*/ 0 h 66"/>
              </a:gdLst>
              <a:ahLst/>
              <a:cxnLst>
                <a:cxn ang="0">
                  <a:pos x="T0" y="T1"/>
                </a:cxn>
                <a:cxn ang="0">
                  <a:pos x="T2" y="T3"/>
                </a:cxn>
                <a:cxn ang="0">
                  <a:pos x="T4" y="T5"/>
                </a:cxn>
                <a:cxn ang="0">
                  <a:pos x="T6" y="T7"/>
                </a:cxn>
                <a:cxn ang="0">
                  <a:pos x="T8" y="T9"/>
                </a:cxn>
              </a:cxnLst>
              <a:rect l="0" t="0" r="r" b="b"/>
              <a:pathLst>
                <a:path w="25" h="66">
                  <a:moveTo>
                    <a:pt x="0" y="46"/>
                  </a:moveTo>
                  <a:cubicBezTo>
                    <a:pt x="0" y="53"/>
                    <a:pt x="0" y="53"/>
                    <a:pt x="0" y="53"/>
                  </a:cubicBezTo>
                  <a:cubicBezTo>
                    <a:pt x="0" y="60"/>
                    <a:pt x="6" y="66"/>
                    <a:pt x="13" y="66"/>
                  </a:cubicBezTo>
                  <a:cubicBezTo>
                    <a:pt x="19" y="66"/>
                    <a:pt x="25" y="60"/>
                    <a:pt x="25" y="53"/>
                  </a:cubicBezTo>
                  <a:cubicBezTo>
                    <a:pt x="25" y="0"/>
                    <a:pt x="25" y="0"/>
                    <a:pt x="25" y="0"/>
                  </a:cubicBezTo>
                </a:path>
              </a:pathLst>
            </a:custGeom>
            <a:noFill/>
            <a:ln w="6350"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6" name="Freeform 6">
              <a:extLst>
                <a:ext uri="{FF2B5EF4-FFF2-40B4-BE49-F238E27FC236}">
                  <a16:creationId xmlns:a16="http://schemas.microsoft.com/office/drawing/2014/main" id="{1F799350-9CBC-4EC3-BFA4-67665A4645D0}"/>
                </a:ext>
              </a:extLst>
            </p:cNvPr>
            <p:cNvSpPr>
              <a:spLocks/>
            </p:cNvSpPr>
            <p:nvPr/>
          </p:nvSpPr>
          <p:spPr bwMode="auto">
            <a:xfrm>
              <a:off x="10650537" y="5483226"/>
              <a:ext cx="560388" cy="296863"/>
            </a:xfrm>
            <a:custGeom>
              <a:avLst/>
              <a:gdLst>
                <a:gd name="T0" fmla="*/ 0 w 111"/>
                <a:gd name="T1" fmla="*/ 59 h 59"/>
                <a:gd name="T2" fmla="*/ 18 w 111"/>
                <a:gd name="T3" fmla="*/ 40 h 59"/>
                <a:gd name="T4" fmla="*/ 37 w 111"/>
                <a:gd name="T5" fmla="*/ 59 h 59"/>
                <a:gd name="T6" fmla="*/ 55 w 111"/>
                <a:gd name="T7" fmla="*/ 40 h 59"/>
                <a:gd name="T8" fmla="*/ 74 w 111"/>
                <a:gd name="T9" fmla="*/ 59 h 59"/>
                <a:gd name="T10" fmla="*/ 92 w 111"/>
                <a:gd name="T11" fmla="*/ 40 h 59"/>
                <a:gd name="T12" fmla="*/ 111 w 111"/>
                <a:gd name="T13" fmla="*/ 59 h 59"/>
                <a:gd name="T14" fmla="*/ 111 w 111"/>
                <a:gd name="T15" fmla="*/ 57 h 59"/>
                <a:gd name="T16" fmla="*/ 55 w 111"/>
                <a:gd name="T17" fmla="*/ 0 h 59"/>
                <a:gd name="T18" fmla="*/ 0 w 111"/>
                <a:gd name="T19" fmla="*/ 57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1" h="59">
                  <a:moveTo>
                    <a:pt x="0" y="59"/>
                  </a:moveTo>
                  <a:cubicBezTo>
                    <a:pt x="0" y="48"/>
                    <a:pt x="8" y="40"/>
                    <a:pt x="18" y="40"/>
                  </a:cubicBezTo>
                  <a:cubicBezTo>
                    <a:pt x="28" y="40"/>
                    <a:pt x="37" y="48"/>
                    <a:pt x="37" y="59"/>
                  </a:cubicBezTo>
                  <a:cubicBezTo>
                    <a:pt x="37" y="48"/>
                    <a:pt x="45" y="40"/>
                    <a:pt x="55" y="40"/>
                  </a:cubicBezTo>
                  <a:cubicBezTo>
                    <a:pt x="66" y="40"/>
                    <a:pt x="74" y="48"/>
                    <a:pt x="74" y="59"/>
                  </a:cubicBezTo>
                  <a:cubicBezTo>
                    <a:pt x="74" y="48"/>
                    <a:pt x="82" y="40"/>
                    <a:pt x="92" y="40"/>
                  </a:cubicBezTo>
                  <a:cubicBezTo>
                    <a:pt x="103" y="40"/>
                    <a:pt x="111" y="48"/>
                    <a:pt x="111" y="59"/>
                  </a:cubicBezTo>
                  <a:cubicBezTo>
                    <a:pt x="111" y="57"/>
                    <a:pt x="111" y="57"/>
                    <a:pt x="111" y="57"/>
                  </a:cubicBezTo>
                  <a:cubicBezTo>
                    <a:pt x="111" y="26"/>
                    <a:pt x="86" y="0"/>
                    <a:pt x="55" y="0"/>
                  </a:cubicBezTo>
                  <a:cubicBezTo>
                    <a:pt x="24" y="0"/>
                    <a:pt x="0" y="26"/>
                    <a:pt x="0" y="57"/>
                  </a:cubicBezTo>
                </a:path>
              </a:pathLst>
            </a:custGeom>
            <a:solidFill>
              <a:schemeClr val="accent1"/>
            </a:solidFill>
            <a:ln w="6350">
              <a:solidFill>
                <a:schemeClr val="bg1"/>
              </a:solidFill>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2017" name="Wireless 4">
            <a:extLst>
              <a:ext uri="{FF2B5EF4-FFF2-40B4-BE49-F238E27FC236}">
                <a16:creationId xmlns:a16="http://schemas.microsoft.com/office/drawing/2014/main" id="{A97DC7F5-F619-4B38-8581-81EA87EA2109}"/>
              </a:ext>
            </a:extLst>
          </p:cNvPr>
          <p:cNvSpPr/>
          <p:nvPr/>
        </p:nvSpPr>
        <p:spPr>
          <a:xfrm>
            <a:off x="7339136" y="2622746"/>
            <a:ext cx="48711" cy="24357"/>
          </a:xfrm>
          <a:custGeom>
            <a:avLst/>
            <a:gdLst>
              <a:gd name="connsiteX0" fmla="*/ 63112 w 61875"/>
              <a:gd name="connsiteY0" fmla="*/ 17944 h 30937"/>
              <a:gd name="connsiteX1" fmla="*/ 31556 w 61875"/>
              <a:gd name="connsiteY1" fmla="*/ 35888 h 30937"/>
              <a:gd name="connsiteX2" fmla="*/ 0 w 61875"/>
              <a:gd name="connsiteY2" fmla="*/ 17944 h 30937"/>
              <a:gd name="connsiteX3" fmla="*/ 31556 w 61875"/>
              <a:gd name="connsiteY3" fmla="*/ 0 h 30937"/>
              <a:gd name="connsiteX4" fmla="*/ 63112 w 61875"/>
              <a:gd name="connsiteY4" fmla="*/ 17944 h 309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1875" h="30937">
                <a:moveTo>
                  <a:pt x="63112" y="17944"/>
                </a:moveTo>
                <a:cubicBezTo>
                  <a:pt x="63112" y="27854"/>
                  <a:pt x="48984" y="35888"/>
                  <a:pt x="31556" y="35888"/>
                </a:cubicBezTo>
                <a:cubicBezTo>
                  <a:pt x="14128" y="35888"/>
                  <a:pt x="0" y="27854"/>
                  <a:pt x="0" y="17944"/>
                </a:cubicBezTo>
                <a:cubicBezTo>
                  <a:pt x="0" y="8034"/>
                  <a:pt x="14128" y="0"/>
                  <a:pt x="31556" y="0"/>
                </a:cubicBezTo>
                <a:cubicBezTo>
                  <a:pt x="48984" y="0"/>
                  <a:pt x="63112" y="8034"/>
                  <a:pt x="63112" y="17944"/>
                </a:cubicBezTo>
                <a:close/>
              </a:path>
            </a:pathLst>
          </a:custGeom>
          <a:solidFill>
            <a:schemeClr val="accent2"/>
          </a:solidFill>
          <a:ln w="59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8" name="Wireless 3">
            <a:extLst>
              <a:ext uri="{FF2B5EF4-FFF2-40B4-BE49-F238E27FC236}">
                <a16:creationId xmlns:a16="http://schemas.microsoft.com/office/drawing/2014/main" id="{D228EAD7-E678-4BFA-8F16-F373C327ABF8}"/>
              </a:ext>
            </a:extLst>
          </p:cNvPr>
          <p:cNvSpPr/>
          <p:nvPr/>
        </p:nvSpPr>
        <p:spPr>
          <a:xfrm>
            <a:off x="7294322" y="2541398"/>
            <a:ext cx="126649" cy="68197"/>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4"/>
          </a:solidFill>
          <a:ln w="59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2019" name="Freeform: Shape 2018">
            <a:extLst>
              <a:ext uri="{FF2B5EF4-FFF2-40B4-BE49-F238E27FC236}">
                <a16:creationId xmlns:a16="http://schemas.microsoft.com/office/drawing/2014/main" id="{4E6BDE97-77C1-49A4-9AF3-653A6D9EBCF4}"/>
              </a:ext>
            </a:extLst>
          </p:cNvPr>
          <p:cNvSpPr/>
          <p:nvPr/>
        </p:nvSpPr>
        <p:spPr>
          <a:xfrm rot="2572694" flipH="1">
            <a:off x="8815753" y="2684349"/>
            <a:ext cx="106449" cy="57319"/>
          </a:xfrm>
          <a:custGeom>
            <a:avLst/>
            <a:gdLst>
              <a:gd name="connsiteX0" fmla="*/ 0 w 160875"/>
              <a:gd name="connsiteY0" fmla="*/ 37125 h 86625"/>
              <a:gd name="connsiteX1" fmla="*/ 3713 w 160875"/>
              <a:gd name="connsiteY1" fmla="*/ 33413 h 86625"/>
              <a:gd name="connsiteX2" fmla="*/ 82913 w 160875"/>
              <a:gd name="connsiteY2" fmla="*/ 0 h 86625"/>
              <a:gd name="connsiteX3" fmla="*/ 161494 w 160875"/>
              <a:gd name="connsiteY3" fmla="*/ 32794 h 86625"/>
              <a:gd name="connsiteX4" fmla="*/ 165206 w 160875"/>
              <a:gd name="connsiteY4" fmla="*/ 37125 h 86625"/>
              <a:gd name="connsiteX5" fmla="*/ 157163 w 160875"/>
              <a:gd name="connsiteY5" fmla="*/ 45169 h 86625"/>
              <a:gd name="connsiteX6" fmla="*/ 153450 w 160875"/>
              <a:gd name="connsiteY6" fmla="*/ 41456 h 86625"/>
              <a:gd name="connsiteX7" fmla="*/ 82913 w 160875"/>
              <a:gd name="connsiteY7" fmla="*/ 11756 h 86625"/>
              <a:gd name="connsiteX8" fmla="*/ 11756 w 160875"/>
              <a:gd name="connsiteY8" fmla="*/ 41456 h 86625"/>
              <a:gd name="connsiteX9" fmla="*/ 8044 w 160875"/>
              <a:gd name="connsiteY9" fmla="*/ 45169 h 86625"/>
              <a:gd name="connsiteX10" fmla="*/ 0 w 160875"/>
              <a:gd name="connsiteY10" fmla="*/ 37125 h 86625"/>
              <a:gd name="connsiteX11" fmla="*/ 20419 w 160875"/>
              <a:gd name="connsiteY11" fmla="*/ 59400 h 86625"/>
              <a:gd name="connsiteX12" fmla="*/ 24750 w 160875"/>
              <a:gd name="connsiteY12" fmla="*/ 55688 h 86625"/>
              <a:gd name="connsiteX13" fmla="*/ 83531 w 160875"/>
              <a:gd name="connsiteY13" fmla="*/ 30938 h 86625"/>
              <a:gd name="connsiteX14" fmla="*/ 141075 w 160875"/>
              <a:gd name="connsiteY14" fmla="*/ 55069 h 86625"/>
              <a:gd name="connsiteX15" fmla="*/ 144788 w 160875"/>
              <a:gd name="connsiteY15" fmla="*/ 58781 h 86625"/>
              <a:gd name="connsiteX16" fmla="*/ 136744 w 160875"/>
              <a:gd name="connsiteY16" fmla="*/ 66825 h 86625"/>
              <a:gd name="connsiteX17" fmla="*/ 133031 w 160875"/>
              <a:gd name="connsiteY17" fmla="*/ 63113 h 86625"/>
              <a:gd name="connsiteX18" fmla="*/ 83531 w 160875"/>
              <a:gd name="connsiteY18" fmla="*/ 42075 h 86625"/>
              <a:gd name="connsiteX19" fmla="*/ 32794 w 160875"/>
              <a:gd name="connsiteY19" fmla="*/ 63113 h 86625"/>
              <a:gd name="connsiteX20" fmla="*/ 29081 w 160875"/>
              <a:gd name="connsiteY20" fmla="*/ 67444 h 86625"/>
              <a:gd name="connsiteX21" fmla="*/ 20419 w 160875"/>
              <a:gd name="connsiteY21" fmla="*/ 59400 h 86625"/>
              <a:gd name="connsiteX22" fmla="*/ 44550 w 160875"/>
              <a:gd name="connsiteY22" fmla="*/ 82294 h 86625"/>
              <a:gd name="connsiteX23" fmla="*/ 48263 w 160875"/>
              <a:gd name="connsiteY23" fmla="*/ 78581 h 86625"/>
              <a:gd name="connsiteX24" fmla="*/ 82294 w 160875"/>
              <a:gd name="connsiteY24" fmla="*/ 64350 h 86625"/>
              <a:gd name="connsiteX25" fmla="*/ 116325 w 160875"/>
              <a:gd name="connsiteY25" fmla="*/ 78581 h 86625"/>
              <a:gd name="connsiteX26" fmla="*/ 120038 w 160875"/>
              <a:gd name="connsiteY26" fmla="*/ 82294 h 86625"/>
              <a:gd name="connsiteX27" fmla="*/ 111994 w 160875"/>
              <a:gd name="connsiteY27" fmla="*/ 90338 h 86625"/>
              <a:gd name="connsiteX28" fmla="*/ 108900 w 160875"/>
              <a:gd name="connsiteY28" fmla="*/ 86625 h 86625"/>
              <a:gd name="connsiteX29" fmla="*/ 82294 w 160875"/>
              <a:gd name="connsiteY29" fmla="*/ 75488 h 86625"/>
              <a:gd name="connsiteX30" fmla="*/ 55688 w 160875"/>
              <a:gd name="connsiteY30" fmla="*/ 86006 h 86625"/>
              <a:gd name="connsiteX31" fmla="*/ 51975 w 160875"/>
              <a:gd name="connsiteY31" fmla="*/ 89719 h 86625"/>
              <a:gd name="connsiteX32" fmla="*/ 44550 w 160875"/>
              <a:gd name="connsiteY32" fmla="*/ 82294 h 86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160875" h="86625">
                <a:moveTo>
                  <a:pt x="0" y="37125"/>
                </a:moveTo>
                <a:lnTo>
                  <a:pt x="3713" y="33413"/>
                </a:lnTo>
                <a:cubicBezTo>
                  <a:pt x="25369" y="11756"/>
                  <a:pt x="53213" y="0"/>
                  <a:pt x="82913" y="0"/>
                </a:cubicBezTo>
                <a:cubicBezTo>
                  <a:pt x="112613" y="0"/>
                  <a:pt x="140456" y="11756"/>
                  <a:pt x="161494" y="32794"/>
                </a:cubicBezTo>
                <a:lnTo>
                  <a:pt x="165206" y="37125"/>
                </a:lnTo>
                <a:lnTo>
                  <a:pt x="157163" y="45169"/>
                </a:lnTo>
                <a:lnTo>
                  <a:pt x="153450" y="41456"/>
                </a:lnTo>
                <a:cubicBezTo>
                  <a:pt x="134888" y="22275"/>
                  <a:pt x="109519" y="11756"/>
                  <a:pt x="82913" y="11756"/>
                </a:cubicBezTo>
                <a:cubicBezTo>
                  <a:pt x="56306" y="11138"/>
                  <a:pt x="30938" y="21656"/>
                  <a:pt x="11756" y="41456"/>
                </a:cubicBezTo>
                <a:lnTo>
                  <a:pt x="8044" y="45169"/>
                </a:lnTo>
                <a:lnTo>
                  <a:pt x="0" y="37125"/>
                </a:lnTo>
                <a:close/>
                <a:moveTo>
                  <a:pt x="20419" y="59400"/>
                </a:moveTo>
                <a:lnTo>
                  <a:pt x="24750" y="55688"/>
                </a:lnTo>
                <a:cubicBezTo>
                  <a:pt x="40219" y="39600"/>
                  <a:pt x="60638" y="30938"/>
                  <a:pt x="83531" y="30938"/>
                </a:cubicBezTo>
                <a:cubicBezTo>
                  <a:pt x="105188" y="30938"/>
                  <a:pt x="125606" y="39600"/>
                  <a:pt x="141075" y="55069"/>
                </a:cubicBezTo>
                <a:lnTo>
                  <a:pt x="144788" y="58781"/>
                </a:lnTo>
                <a:lnTo>
                  <a:pt x="136744" y="66825"/>
                </a:lnTo>
                <a:lnTo>
                  <a:pt x="133031" y="63113"/>
                </a:lnTo>
                <a:cubicBezTo>
                  <a:pt x="120038" y="50119"/>
                  <a:pt x="102094" y="42075"/>
                  <a:pt x="83531" y="42075"/>
                </a:cubicBezTo>
                <a:cubicBezTo>
                  <a:pt x="63731" y="42075"/>
                  <a:pt x="46406" y="49500"/>
                  <a:pt x="32794" y="63113"/>
                </a:cubicBezTo>
                <a:lnTo>
                  <a:pt x="29081" y="67444"/>
                </a:lnTo>
                <a:lnTo>
                  <a:pt x="20419" y="59400"/>
                </a:lnTo>
                <a:close/>
                <a:moveTo>
                  <a:pt x="44550" y="82294"/>
                </a:moveTo>
                <a:lnTo>
                  <a:pt x="48263" y="78581"/>
                </a:lnTo>
                <a:cubicBezTo>
                  <a:pt x="56925" y="69300"/>
                  <a:pt x="69300" y="64350"/>
                  <a:pt x="82294" y="64350"/>
                </a:cubicBezTo>
                <a:cubicBezTo>
                  <a:pt x="95288" y="64350"/>
                  <a:pt x="107663" y="69300"/>
                  <a:pt x="116325" y="78581"/>
                </a:cubicBezTo>
                <a:lnTo>
                  <a:pt x="120038" y="82294"/>
                </a:lnTo>
                <a:lnTo>
                  <a:pt x="111994" y="90338"/>
                </a:lnTo>
                <a:lnTo>
                  <a:pt x="108900" y="86625"/>
                </a:lnTo>
                <a:cubicBezTo>
                  <a:pt x="101475" y="79200"/>
                  <a:pt x="92813" y="75488"/>
                  <a:pt x="82294" y="75488"/>
                </a:cubicBezTo>
                <a:cubicBezTo>
                  <a:pt x="71775" y="75488"/>
                  <a:pt x="62494" y="79200"/>
                  <a:pt x="55688" y="86006"/>
                </a:cubicBezTo>
                <a:lnTo>
                  <a:pt x="51975" y="89719"/>
                </a:lnTo>
                <a:lnTo>
                  <a:pt x="44550" y="82294"/>
                </a:lnTo>
                <a:close/>
              </a:path>
            </a:pathLst>
          </a:custGeom>
          <a:solidFill>
            <a:schemeClr val="accent4"/>
          </a:solidFill>
          <a:ln w="59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1931" name="Graphic 543">
            <a:extLst>
              <a:ext uri="{FF2B5EF4-FFF2-40B4-BE49-F238E27FC236}">
                <a16:creationId xmlns:a16="http://schemas.microsoft.com/office/drawing/2014/main" id="{B1F03F57-FEB9-4B5A-90EB-9D8F28FBFA14}"/>
              </a:ext>
            </a:extLst>
          </p:cNvPr>
          <p:cNvGrpSpPr/>
          <p:nvPr/>
        </p:nvGrpSpPr>
        <p:grpSpPr>
          <a:xfrm flipH="1">
            <a:off x="6803009" y="3782938"/>
            <a:ext cx="333782" cy="263512"/>
            <a:chOff x="6560122" y="4207448"/>
            <a:chExt cx="524843" cy="414350"/>
          </a:xfrm>
        </p:grpSpPr>
        <p:sp>
          <p:nvSpPr>
            <p:cNvPr id="1932" name="Freeform: Shape 1931">
              <a:extLst>
                <a:ext uri="{FF2B5EF4-FFF2-40B4-BE49-F238E27FC236}">
                  <a16:creationId xmlns:a16="http://schemas.microsoft.com/office/drawing/2014/main" id="{E15C4060-FCA7-4762-A4AE-7081F7AE44CF}"/>
                </a:ext>
              </a:extLst>
            </p:cNvPr>
            <p:cNvSpPr/>
            <p:nvPr/>
          </p:nvSpPr>
          <p:spPr>
            <a:xfrm>
              <a:off x="6869503" y="4207448"/>
              <a:ext cx="110493" cy="165740"/>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3" name="Freeform: Shape 1932">
              <a:extLst>
                <a:ext uri="{FF2B5EF4-FFF2-40B4-BE49-F238E27FC236}">
                  <a16:creationId xmlns:a16="http://schemas.microsoft.com/office/drawing/2014/main" id="{36357951-E19C-4A9B-B70C-77996C8566A0}"/>
                </a:ext>
              </a:extLst>
            </p:cNvPr>
            <p:cNvSpPr/>
            <p:nvPr/>
          </p:nvSpPr>
          <p:spPr>
            <a:xfrm>
              <a:off x="6875028" y="4414623"/>
              <a:ext cx="193363" cy="193363"/>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solidFill>
              <a:schemeClr val="tx2"/>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4" name="Freeform: Shape 1933">
              <a:extLst>
                <a:ext uri="{FF2B5EF4-FFF2-40B4-BE49-F238E27FC236}">
                  <a16:creationId xmlns:a16="http://schemas.microsoft.com/office/drawing/2014/main" id="{B7DCB9BE-35DB-4CAA-9807-911141EF0425}"/>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5" name="Freeform: Shape 1934">
              <a:extLst>
                <a:ext uri="{FF2B5EF4-FFF2-40B4-BE49-F238E27FC236}">
                  <a16:creationId xmlns:a16="http://schemas.microsoft.com/office/drawing/2014/main" id="{A23022B9-291B-48F5-AB17-B777CE1E0372}"/>
                </a:ext>
              </a:extLst>
            </p:cNvPr>
            <p:cNvSpPr/>
            <p:nvPr/>
          </p:nvSpPr>
          <p:spPr>
            <a:xfrm>
              <a:off x="6568409" y="4480919"/>
              <a:ext cx="138117" cy="138117"/>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tx2"/>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6" name="Freeform: Shape 1935">
              <a:extLst>
                <a:ext uri="{FF2B5EF4-FFF2-40B4-BE49-F238E27FC236}">
                  <a16:creationId xmlns:a16="http://schemas.microsoft.com/office/drawing/2014/main" id="{2E630AD3-BA12-4A46-BF4A-8D0D9FF73537}"/>
                </a:ext>
              </a:extLst>
            </p:cNvPr>
            <p:cNvSpPr/>
            <p:nvPr/>
          </p:nvSpPr>
          <p:spPr>
            <a:xfrm>
              <a:off x="6753485" y="4574838"/>
              <a:ext cx="55247" cy="27623"/>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7" name="Freeform: Shape 1936">
              <a:extLst>
                <a:ext uri="{FF2B5EF4-FFF2-40B4-BE49-F238E27FC236}">
                  <a16:creationId xmlns:a16="http://schemas.microsoft.com/office/drawing/2014/main" id="{640ED101-05BD-4B4B-82B9-69BC76E94ECF}"/>
                </a:ext>
              </a:extLst>
            </p:cNvPr>
            <p:cNvSpPr/>
            <p:nvPr/>
          </p:nvSpPr>
          <p:spPr>
            <a:xfrm>
              <a:off x="6560122" y="4293080"/>
              <a:ext cx="193363" cy="248610"/>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938" name="Freeform: Shape 1937">
              <a:extLst>
                <a:ext uri="{FF2B5EF4-FFF2-40B4-BE49-F238E27FC236}">
                  <a16:creationId xmlns:a16="http://schemas.microsoft.com/office/drawing/2014/main" id="{01C93772-1BB3-479B-98FC-CBD22969509B}"/>
                </a:ext>
              </a:extLst>
            </p:cNvPr>
            <p:cNvSpPr/>
            <p:nvPr/>
          </p:nvSpPr>
          <p:spPr>
            <a:xfrm>
              <a:off x="6747961" y="4207448"/>
              <a:ext cx="248610" cy="331480"/>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59" name="Group 558">
            <a:extLst>
              <a:ext uri="{FF2B5EF4-FFF2-40B4-BE49-F238E27FC236}">
                <a16:creationId xmlns:a16="http://schemas.microsoft.com/office/drawing/2014/main" id="{BAAD91BD-7CE7-46F6-BAEA-93BBF9CCC476}"/>
              </a:ext>
            </a:extLst>
          </p:cNvPr>
          <p:cNvGrpSpPr/>
          <p:nvPr/>
        </p:nvGrpSpPr>
        <p:grpSpPr>
          <a:xfrm>
            <a:off x="3290038" y="2760167"/>
            <a:ext cx="280840" cy="289314"/>
            <a:chOff x="3380072" y="2785195"/>
            <a:chExt cx="286471" cy="295115"/>
          </a:xfrm>
        </p:grpSpPr>
        <p:sp>
          <p:nvSpPr>
            <p:cNvPr id="560" name="Rectangle 559">
              <a:extLst>
                <a:ext uri="{FF2B5EF4-FFF2-40B4-BE49-F238E27FC236}">
                  <a16:creationId xmlns:a16="http://schemas.microsoft.com/office/drawing/2014/main" id="{E2C391EA-3F61-4075-9CFC-2DE147B000AB}"/>
                </a:ext>
              </a:extLst>
            </p:cNvPr>
            <p:cNvSpPr/>
            <p:nvPr/>
          </p:nvSpPr>
          <p:spPr bwMode="auto">
            <a:xfrm>
              <a:off x="3403515" y="2955870"/>
              <a:ext cx="240635" cy="108881"/>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1" name="Freeform 189">
              <a:extLst>
                <a:ext uri="{FF2B5EF4-FFF2-40B4-BE49-F238E27FC236}">
                  <a16:creationId xmlns:a16="http://schemas.microsoft.com/office/drawing/2014/main" id="{4679637B-D4E8-4EEA-B0AA-F1BF8550EE4F}"/>
                </a:ext>
              </a:extLst>
            </p:cNvPr>
            <p:cNvSpPr>
              <a:spLocks noEditPoints="1"/>
            </p:cNvSpPr>
            <p:nvPr/>
          </p:nvSpPr>
          <p:spPr bwMode="auto">
            <a:xfrm>
              <a:off x="3391185" y="2927196"/>
              <a:ext cx="265480" cy="15311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solidFill>
              <a:schemeClr val="tx2"/>
            </a:solid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562" name="Freeform: Shape 561">
              <a:extLst>
                <a:ext uri="{FF2B5EF4-FFF2-40B4-BE49-F238E27FC236}">
                  <a16:creationId xmlns:a16="http://schemas.microsoft.com/office/drawing/2014/main" id="{29FFADE4-0566-4400-92DB-EFB86ADE683D}"/>
                </a:ext>
              </a:extLst>
            </p:cNvPr>
            <p:cNvSpPr>
              <a:spLocks/>
            </p:cNvSpPr>
            <p:nvPr/>
          </p:nvSpPr>
          <p:spPr bwMode="auto">
            <a:xfrm>
              <a:off x="3380072" y="2785195"/>
              <a:ext cx="286471" cy="162992"/>
            </a:xfrm>
            <a:custGeom>
              <a:avLst/>
              <a:gdLst>
                <a:gd name="connsiteX0" fmla="*/ 61442 w 286471"/>
                <a:gd name="connsiteY0" fmla="*/ 0 h 162992"/>
                <a:gd name="connsiteX1" fmla="*/ 225030 w 286471"/>
                <a:gd name="connsiteY1" fmla="*/ 0 h 162992"/>
                <a:gd name="connsiteX2" fmla="*/ 225030 w 286471"/>
                <a:gd name="connsiteY2" fmla="*/ 50426 h 162992"/>
                <a:gd name="connsiteX3" fmla="*/ 153604 w 286471"/>
                <a:gd name="connsiteY3" fmla="*/ 50426 h 162992"/>
                <a:gd name="connsiteX4" fmla="*/ 153604 w 286471"/>
                <a:gd name="connsiteY4" fmla="*/ 61122 h 162992"/>
                <a:gd name="connsiteX5" fmla="*/ 245766 w 286471"/>
                <a:gd name="connsiteY5" fmla="*/ 61122 h 162992"/>
                <a:gd name="connsiteX6" fmla="*/ 286471 w 286471"/>
                <a:gd name="connsiteY6" fmla="*/ 122244 h 162992"/>
                <a:gd name="connsiteX7" fmla="*/ 286471 w 286471"/>
                <a:gd name="connsiteY7" fmla="*/ 142234 h 162992"/>
                <a:gd name="connsiteX8" fmla="*/ 276476 w 286471"/>
                <a:gd name="connsiteY8" fmla="*/ 159917 h 162992"/>
                <a:gd name="connsiteX9" fmla="*/ 266482 w 286471"/>
                <a:gd name="connsiteY9" fmla="*/ 162992 h 162992"/>
                <a:gd name="connsiteX10" fmla="*/ 245723 w 286471"/>
                <a:gd name="connsiteY10" fmla="*/ 142234 h 162992"/>
                <a:gd name="connsiteX11" fmla="*/ 224965 w 286471"/>
                <a:gd name="connsiteY11" fmla="*/ 162992 h 162992"/>
                <a:gd name="connsiteX12" fmla="*/ 204975 w 286471"/>
                <a:gd name="connsiteY12" fmla="*/ 142234 h 162992"/>
                <a:gd name="connsiteX13" fmla="*/ 184217 w 286471"/>
                <a:gd name="connsiteY13" fmla="*/ 162992 h 162992"/>
                <a:gd name="connsiteX14" fmla="*/ 164227 w 286471"/>
                <a:gd name="connsiteY14" fmla="*/ 142234 h 162992"/>
                <a:gd name="connsiteX15" fmla="*/ 164227 w 286471"/>
                <a:gd name="connsiteY15" fmla="*/ 122244 h 162992"/>
                <a:gd name="connsiteX16" fmla="*/ 162992 w 286471"/>
                <a:gd name="connsiteY16" fmla="*/ 122244 h 162992"/>
                <a:gd name="connsiteX17" fmla="*/ 162992 w 286471"/>
                <a:gd name="connsiteY17" fmla="*/ 142001 h 162992"/>
                <a:gd name="connsiteX18" fmla="*/ 162992 w 286471"/>
                <a:gd name="connsiteY18" fmla="*/ 142234 h 162992"/>
                <a:gd name="connsiteX19" fmla="*/ 143003 w 286471"/>
                <a:gd name="connsiteY19" fmla="*/ 162992 h 162992"/>
                <a:gd name="connsiteX20" fmla="*/ 122244 w 286471"/>
                <a:gd name="connsiteY20" fmla="*/ 142234 h 162992"/>
                <a:gd name="connsiteX21" fmla="*/ 102115 w 286471"/>
                <a:gd name="connsiteY21" fmla="*/ 162992 h 162992"/>
                <a:gd name="connsiteX22" fmla="*/ 82731 w 286471"/>
                <a:gd name="connsiteY22" fmla="*/ 142234 h 162992"/>
                <a:gd name="connsiteX23" fmla="*/ 61973 w 286471"/>
                <a:gd name="connsiteY23" fmla="*/ 162992 h 162992"/>
                <a:gd name="connsiteX24" fmla="*/ 41983 w 286471"/>
                <a:gd name="connsiteY24" fmla="*/ 142234 h 162992"/>
                <a:gd name="connsiteX25" fmla="*/ 20992 w 286471"/>
                <a:gd name="connsiteY25" fmla="*/ 162992 h 162992"/>
                <a:gd name="connsiteX26" fmla="*/ 10885 w 286471"/>
                <a:gd name="connsiteY26" fmla="*/ 159917 h 162992"/>
                <a:gd name="connsiteX27" fmla="*/ 0 w 286471"/>
                <a:gd name="connsiteY27" fmla="*/ 142234 h 162992"/>
                <a:gd name="connsiteX28" fmla="*/ 0 w 286471"/>
                <a:gd name="connsiteY28" fmla="*/ 122244 h 162992"/>
                <a:gd name="connsiteX29" fmla="*/ 41473 w 286471"/>
                <a:gd name="connsiteY29" fmla="*/ 61122 h 162992"/>
                <a:gd name="connsiteX30" fmla="*/ 133635 w 286471"/>
                <a:gd name="connsiteY30" fmla="*/ 61122 h 162992"/>
                <a:gd name="connsiteX31" fmla="*/ 133635 w 286471"/>
                <a:gd name="connsiteY31" fmla="*/ 50426 h 162992"/>
                <a:gd name="connsiteX32" fmla="*/ 61442 w 286471"/>
                <a:gd name="connsiteY32" fmla="*/ 50426 h 162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286471" h="162992">
                  <a:moveTo>
                    <a:pt x="61442" y="0"/>
                  </a:moveTo>
                  <a:lnTo>
                    <a:pt x="225030" y="0"/>
                  </a:lnTo>
                  <a:lnTo>
                    <a:pt x="225030" y="50426"/>
                  </a:lnTo>
                  <a:lnTo>
                    <a:pt x="153604" y="50426"/>
                  </a:lnTo>
                  <a:lnTo>
                    <a:pt x="153604" y="61122"/>
                  </a:lnTo>
                  <a:lnTo>
                    <a:pt x="245766" y="61122"/>
                  </a:lnTo>
                  <a:lnTo>
                    <a:pt x="286471" y="122244"/>
                  </a:lnTo>
                  <a:lnTo>
                    <a:pt x="286471" y="142234"/>
                  </a:lnTo>
                  <a:cubicBezTo>
                    <a:pt x="286471" y="149922"/>
                    <a:pt x="282627" y="156841"/>
                    <a:pt x="276476" y="159917"/>
                  </a:cubicBezTo>
                  <a:cubicBezTo>
                    <a:pt x="273401" y="161454"/>
                    <a:pt x="269557" y="162992"/>
                    <a:pt x="266482" y="162992"/>
                  </a:cubicBezTo>
                  <a:cubicBezTo>
                    <a:pt x="254949" y="162992"/>
                    <a:pt x="245723" y="153766"/>
                    <a:pt x="245723" y="142234"/>
                  </a:cubicBezTo>
                  <a:cubicBezTo>
                    <a:pt x="245723" y="153766"/>
                    <a:pt x="236497" y="162992"/>
                    <a:pt x="224965" y="162992"/>
                  </a:cubicBezTo>
                  <a:cubicBezTo>
                    <a:pt x="214201" y="162992"/>
                    <a:pt x="204975" y="153766"/>
                    <a:pt x="204975" y="142234"/>
                  </a:cubicBezTo>
                  <a:cubicBezTo>
                    <a:pt x="204975" y="153766"/>
                    <a:pt x="195749" y="162992"/>
                    <a:pt x="184217" y="162992"/>
                  </a:cubicBezTo>
                  <a:cubicBezTo>
                    <a:pt x="173453" y="162992"/>
                    <a:pt x="164227" y="153766"/>
                    <a:pt x="164227" y="142234"/>
                  </a:cubicBezTo>
                  <a:lnTo>
                    <a:pt x="164227" y="122244"/>
                  </a:lnTo>
                  <a:lnTo>
                    <a:pt x="162992" y="122244"/>
                  </a:lnTo>
                  <a:lnTo>
                    <a:pt x="162992" y="142001"/>
                  </a:lnTo>
                  <a:lnTo>
                    <a:pt x="162992" y="142234"/>
                  </a:lnTo>
                  <a:cubicBezTo>
                    <a:pt x="162992" y="153766"/>
                    <a:pt x="153766" y="162992"/>
                    <a:pt x="143003" y="162992"/>
                  </a:cubicBezTo>
                  <a:cubicBezTo>
                    <a:pt x="131470" y="162992"/>
                    <a:pt x="122244" y="153766"/>
                    <a:pt x="122244" y="142234"/>
                  </a:cubicBezTo>
                  <a:cubicBezTo>
                    <a:pt x="122244" y="153766"/>
                    <a:pt x="113298" y="162992"/>
                    <a:pt x="102115" y="162992"/>
                  </a:cubicBezTo>
                  <a:cubicBezTo>
                    <a:pt x="91677" y="162992"/>
                    <a:pt x="82731" y="153766"/>
                    <a:pt x="82731" y="142234"/>
                  </a:cubicBezTo>
                  <a:cubicBezTo>
                    <a:pt x="82731" y="153766"/>
                    <a:pt x="73505" y="162992"/>
                    <a:pt x="61973" y="162992"/>
                  </a:cubicBezTo>
                  <a:cubicBezTo>
                    <a:pt x="51209" y="162992"/>
                    <a:pt x="41983" y="153766"/>
                    <a:pt x="41983" y="142234"/>
                  </a:cubicBezTo>
                  <a:cubicBezTo>
                    <a:pt x="41206" y="153766"/>
                    <a:pt x="32654" y="162992"/>
                    <a:pt x="20992" y="162992"/>
                  </a:cubicBezTo>
                  <a:cubicBezTo>
                    <a:pt x="17104" y="162992"/>
                    <a:pt x="13994" y="161454"/>
                    <a:pt x="10885" y="159917"/>
                  </a:cubicBezTo>
                  <a:cubicBezTo>
                    <a:pt x="4665" y="156841"/>
                    <a:pt x="0" y="149922"/>
                    <a:pt x="0" y="142234"/>
                  </a:cubicBezTo>
                  <a:lnTo>
                    <a:pt x="0" y="122244"/>
                  </a:lnTo>
                  <a:lnTo>
                    <a:pt x="41473" y="61122"/>
                  </a:lnTo>
                  <a:lnTo>
                    <a:pt x="133635" y="61122"/>
                  </a:lnTo>
                  <a:lnTo>
                    <a:pt x="133635" y="50426"/>
                  </a:lnTo>
                  <a:lnTo>
                    <a:pt x="61442" y="50426"/>
                  </a:lnTo>
                  <a:close/>
                </a:path>
              </a:pathLst>
            </a:custGeom>
            <a:solidFill>
              <a:schemeClr val="accent5"/>
            </a:solidFill>
            <a:ln w="0">
              <a:noFill/>
              <a:prstDash val="solid"/>
              <a:round/>
              <a:headEnd/>
              <a:tailEnd/>
            </a:ln>
          </p:spPr>
          <p:txBody>
            <a:bodyPr vert="horz" wrap="square" lIns="107571" tIns="53785" rIns="107571" bIns="53785" numCol="1" anchor="t" anchorCtr="0" compatLnSpc="1">
              <a:prstTxWarp prst="textNoShape">
                <a:avLst/>
              </a:prstTxWarp>
              <a:no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grpSp>
      <p:sp>
        <p:nvSpPr>
          <p:cNvPr id="563" name="Freeform 23">
            <a:extLst>
              <a:ext uri="{FF2B5EF4-FFF2-40B4-BE49-F238E27FC236}">
                <a16:creationId xmlns:a16="http://schemas.microsoft.com/office/drawing/2014/main" id="{256D75F0-C4E7-4511-833A-6847254BE81E}"/>
              </a:ext>
            </a:extLst>
          </p:cNvPr>
          <p:cNvSpPr>
            <a:spLocks noEditPoints="1"/>
          </p:cNvSpPr>
          <p:nvPr/>
        </p:nvSpPr>
        <p:spPr bwMode="auto">
          <a:xfrm>
            <a:off x="3691768" y="2624866"/>
            <a:ext cx="270250" cy="380656"/>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nvGrpSpPr>
          <p:cNvPr id="564" name="Group 4">
            <a:extLst>
              <a:ext uri="{FF2B5EF4-FFF2-40B4-BE49-F238E27FC236}">
                <a16:creationId xmlns:a16="http://schemas.microsoft.com/office/drawing/2014/main" id="{4AEC51D9-8DD2-4077-B15C-94DF875D1D5E}"/>
              </a:ext>
            </a:extLst>
          </p:cNvPr>
          <p:cNvGrpSpPr>
            <a:grpSpLocks noChangeAspect="1"/>
          </p:cNvGrpSpPr>
          <p:nvPr/>
        </p:nvGrpSpPr>
        <p:grpSpPr bwMode="auto">
          <a:xfrm>
            <a:off x="4735365" y="3650933"/>
            <a:ext cx="524350" cy="349566"/>
            <a:chOff x="689" y="861"/>
            <a:chExt cx="216" cy="144"/>
          </a:xfrm>
          <a:solidFill>
            <a:schemeClr val="tx2"/>
          </a:solidFill>
        </p:grpSpPr>
        <p:sp>
          <p:nvSpPr>
            <p:cNvPr id="565" name="Freeform 5">
              <a:extLst>
                <a:ext uri="{FF2B5EF4-FFF2-40B4-BE49-F238E27FC236}">
                  <a16:creationId xmlns:a16="http://schemas.microsoft.com/office/drawing/2014/main" id="{35F9981F-E537-4C7F-AC1A-B8AB65F50A5F}"/>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66" name="Freeform 6">
              <a:extLst>
                <a:ext uri="{FF2B5EF4-FFF2-40B4-BE49-F238E27FC236}">
                  <a16:creationId xmlns:a16="http://schemas.microsoft.com/office/drawing/2014/main" id="{2C9562AF-1AE3-4EF3-BD54-7FB1F24EF65F}"/>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67" name="Freeform 7">
              <a:extLst>
                <a:ext uri="{FF2B5EF4-FFF2-40B4-BE49-F238E27FC236}">
                  <a16:creationId xmlns:a16="http://schemas.microsoft.com/office/drawing/2014/main" id="{4AD7272A-559D-479B-A839-4E6354BECD9E}"/>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68" name="Freeform 8">
              <a:extLst>
                <a:ext uri="{FF2B5EF4-FFF2-40B4-BE49-F238E27FC236}">
                  <a16:creationId xmlns:a16="http://schemas.microsoft.com/office/drawing/2014/main" id="{E5E03D0A-5BFA-4507-B97B-8ADC9AFD2CE7}"/>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69" name="Group 4">
            <a:extLst>
              <a:ext uri="{FF2B5EF4-FFF2-40B4-BE49-F238E27FC236}">
                <a16:creationId xmlns:a16="http://schemas.microsoft.com/office/drawing/2014/main" id="{63B43B4B-BC48-425E-A2C9-67BCBF1F305F}"/>
              </a:ext>
            </a:extLst>
          </p:cNvPr>
          <p:cNvGrpSpPr>
            <a:grpSpLocks noChangeAspect="1"/>
          </p:cNvGrpSpPr>
          <p:nvPr/>
        </p:nvGrpSpPr>
        <p:grpSpPr bwMode="auto">
          <a:xfrm flipH="1">
            <a:off x="4924846" y="3897173"/>
            <a:ext cx="452108" cy="353895"/>
            <a:chOff x="1527" y="2148"/>
            <a:chExt cx="290" cy="227"/>
          </a:xfrm>
          <a:solidFill>
            <a:schemeClr val="accent5"/>
          </a:solidFill>
        </p:grpSpPr>
        <p:sp>
          <p:nvSpPr>
            <p:cNvPr id="570" name="Freeform 5">
              <a:extLst>
                <a:ext uri="{FF2B5EF4-FFF2-40B4-BE49-F238E27FC236}">
                  <a16:creationId xmlns:a16="http://schemas.microsoft.com/office/drawing/2014/main" id="{28E07C2D-7210-488D-87E0-EA387D92265B}"/>
                </a:ext>
              </a:extLst>
            </p:cNvPr>
            <p:cNvSpPr>
              <a:spLocks noEditPoints="1"/>
            </p:cNvSpPr>
            <p:nvPr/>
          </p:nvSpPr>
          <p:spPr bwMode="auto">
            <a:xfrm>
              <a:off x="1569" y="2218"/>
              <a:ext cx="248" cy="124"/>
            </a:xfrm>
            <a:custGeom>
              <a:avLst/>
              <a:gdLst>
                <a:gd name="T0" fmla="*/ 373 w 400"/>
                <a:gd name="T1" fmla="*/ 54 h 200"/>
                <a:gd name="T2" fmla="*/ 373 w 400"/>
                <a:gd name="T3" fmla="*/ 54 h 200"/>
                <a:gd name="T4" fmla="*/ 373 w 400"/>
                <a:gd name="T5" fmla="*/ 80 h 200"/>
                <a:gd name="T6" fmla="*/ 280 w 400"/>
                <a:gd name="T7" fmla="*/ 80 h 200"/>
                <a:gd name="T8" fmla="*/ 280 w 400"/>
                <a:gd name="T9" fmla="*/ 27 h 200"/>
                <a:gd name="T10" fmla="*/ 347 w 400"/>
                <a:gd name="T11" fmla="*/ 27 h 200"/>
                <a:gd name="T12" fmla="*/ 373 w 400"/>
                <a:gd name="T13" fmla="*/ 54 h 200"/>
                <a:gd name="T14" fmla="*/ 254 w 400"/>
                <a:gd name="T15" fmla="*/ 0 h 200"/>
                <a:gd name="T16" fmla="*/ 254 w 400"/>
                <a:gd name="T17" fmla="*/ 0 h 200"/>
                <a:gd name="T18" fmla="*/ 254 w 400"/>
                <a:gd name="T19" fmla="*/ 110 h 200"/>
                <a:gd name="T20" fmla="*/ 254 w 400"/>
                <a:gd name="T21" fmla="*/ 137 h 200"/>
                <a:gd name="T22" fmla="*/ 227 w 400"/>
                <a:gd name="T23" fmla="*/ 137 h 200"/>
                <a:gd name="T24" fmla="*/ 0 w 400"/>
                <a:gd name="T25" fmla="*/ 137 h 200"/>
                <a:gd name="T26" fmla="*/ 0 w 400"/>
                <a:gd name="T27" fmla="*/ 200 h 200"/>
                <a:gd name="T28" fmla="*/ 19 w 400"/>
                <a:gd name="T29" fmla="*/ 200 h 200"/>
                <a:gd name="T30" fmla="*/ 23 w 400"/>
                <a:gd name="T31" fmla="*/ 186 h 200"/>
                <a:gd name="T32" fmla="*/ 38 w 400"/>
                <a:gd name="T33" fmla="*/ 165 h 200"/>
                <a:gd name="T34" fmla="*/ 59 w 400"/>
                <a:gd name="T35" fmla="*/ 151 h 200"/>
                <a:gd name="T36" fmla="*/ 85 w 400"/>
                <a:gd name="T37" fmla="*/ 146 h 200"/>
                <a:gd name="T38" fmla="*/ 111 w 400"/>
                <a:gd name="T39" fmla="*/ 151 h 200"/>
                <a:gd name="T40" fmla="*/ 132 w 400"/>
                <a:gd name="T41" fmla="*/ 165 h 200"/>
                <a:gd name="T42" fmla="*/ 146 w 400"/>
                <a:gd name="T43" fmla="*/ 186 h 200"/>
                <a:gd name="T44" fmla="*/ 150 w 400"/>
                <a:gd name="T45" fmla="*/ 200 h 200"/>
                <a:gd name="T46" fmla="*/ 256 w 400"/>
                <a:gd name="T47" fmla="*/ 200 h 200"/>
                <a:gd name="T48" fmla="*/ 260 w 400"/>
                <a:gd name="T49" fmla="*/ 186 h 200"/>
                <a:gd name="T50" fmla="*/ 275 w 400"/>
                <a:gd name="T51" fmla="*/ 165 h 200"/>
                <a:gd name="T52" fmla="*/ 295 w 400"/>
                <a:gd name="T53" fmla="*/ 151 h 200"/>
                <a:gd name="T54" fmla="*/ 322 w 400"/>
                <a:gd name="T55" fmla="*/ 146 h 200"/>
                <a:gd name="T56" fmla="*/ 348 w 400"/>
                <a:gd name="T57" fmla="*/ 151 h 200"/>
                <a:gd name="T58" fmla="*/ 369 w 400"/>
                <a:gd name="T59" fmla="*/ 165 h 200"/>
                <a:gd name="T60" fmla="*/ 383 w 400"/>
                <a:gd name="T61" fmla="*/ 186 h 200"/>
                <a:gd name="T62" fmla="*/ 387 w 400"/>
                <a:gd name="T63" fmla="*/ 200 h 200"/>
                <a:gd name="T64" fmla="*/ 400 w 400"/>
                <a:gd name="T65" fmla="*/ 186 h 200"/>
                <a:gd name="T66" fmla="*/ 400 w 400"/>
                <a:gd name="T67" fmla="*/ 53 h 200"/>
                <a:gd name="T68" fmla="*/ 347 w 400"/>
                <a:gd name="T69" fmla="*/ 0 h 200"/>
                <a:gd name="T70" fmla="*/ 254 w 400"/>
                <a:gd name="T71"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00" h="200">
                  <a:moveTo>
                    <a:pt x="373" y="54"/>
                  </a:moveTo>
                  <a:lnTo>
                    <a:pt x="373" y="54"/>
                  </a:lnTo>
                  <a:lnTo>
                    <a:pt x="373" y="80"/>
                  </a:lnTo>
                  <a:lnTo>
                    <a:pt x="280" y="80"/>
                  </a:lnTo>
                  <a:lnTo>
                    <a:pt x="280" y="27"/>
                  </a:lnTo>
                  <a:lnTo>
                    <a:pt x="347" y="27"/>
                  </a:lnTo>
                  <a:cubicBezTo>
                    <a:pt x="361" y="27"/>
                    <a:pt x="373" y="39"/>
                    <a:pt x="373" y="54"/>
                  </a:cubicBezTo>
                  <a:close/>
                  <a:moveTo>
                    <a:pt x="254" y="0"/>
                  </a:moveTo>
                  <a:lnTo>
                    <a:pt x="254" y="0"/>
                  </a:lnTo>
                  <a:lnTo>
                    <a:pt x="254" y="110"/>
                  </a:lnTo>
                  <a:lnTo>
                    <a:pt x="254" y="137"/>
                  </a:lnTo>
                  <a:lnTo>
                    <a:pt x="227" y="137"/>
                  </a:lnTo>
                  <a:lnTo>
                    <a:pt x="0" y="137"/>
                  </a:lnTo>
                  <a:lnTo>
                    <a:pt x="0" y="200"/>
                  </a:lnTo>
                  <a:lnTo>
                    <a:pt x="19" y="200"/>
                  </a:lnTo>
                  <a:cubicBezTo>
                    <a:pt x="20" y="195"/>
                    <a:pt x="22" y="191"/>
                    <a:pt x="23" y="186"/>
                  </a:cubicBezTo>
                  <a:cubicBezTo>
                    <a:pt x="27" y="178"/>
                    <a:pt x="32" y="171"/>
                    <a:pt x="38" y="165"/>
                  </a:cubicBezTo>
                  <a:cubicBezTo>
                    <a:pt x="44" y="159"/>
                    <a:pt x="51" y="155"/>
                    <a:pt x="59" y="151"/>
                  </a:cubicBezTo>
                  <a:cubicBezTo>
                    <a:pt x="67" y="148"/>
                    <a:pt x="76" y="146"/>
                    <a:pt x="85" y="146"/>
                  </a:cubicBezTo>
                  <a:cubicBezTo>
                    <a:pt x="94" y="146"/>
                    <a:pt x="103" y="148"/>
                    <a:pt x="111" y="151"/>
                  </a:cubicBezTo>
                  <a:cubicBezTo>
                    <a:pt x="119" y="155"/>
                    <a:pt x="126" y="159"/>
                    <a:pt x="132" y="165"/>
                  </a:cubicBezTo>
                  <a:cubicBezTo>
                    <a:pt x="138" y="171"/>
                    <a:pt x="143" y="178"/>
                    <a:pt x="146" y="186"/>
                  </a:cubicBezTo>
                  <a:cubicBezTo>
                    <a:pt x="148" y="191"/>
                    <a:pt x="149" y="195"/>
                    <a:pt x="150" y="200"/>
                  </a:cubicBezTo>
                  <a:lnTo>
                    <a:pt x="256" y="200"/>
                  </a:lnTo>
                  <a:cubicBezTo>
                    <a:pt x="257" y="195"/>
                    <a:pt x="258" y="191"/>
                    <a:pt x="260" y="186"/>
                  </a:cubicBezTo>
                  <a:cubicBezTo>
                    <a:pt x="264" y="178"/>
                    <a:pt x="268" y="171"/>
                    <a:pt x="275" y="165"/>
                  </a:cubicBezTo>
                  <a:cubicBezTo>
                    <a:pt x="281" y="159"/>
                    <a:pt x="288" y="155"/>
                    <a:pt x="295" y="151"/>
                  </a:cubicBezTo>
                  <a:cubicBezTo>
                    <a:pt x="304" y="148"/>
                    <a:pt x="312" y="146"/>
                    <a:pt x="322" y="146"/>
                  </a:cubicBezTo>
                  <a:cubicBezTo>
                    <a:pt x="331" y="146"/>
                    <a:pt x="340" y="148"/>
                    <a:pt x="348" y="151"/>
                  </a:cubicBezTo>
                  <a:cubicBezTo>
                    <a:pt x="356" y="155"/>
                    <a:pt x="363" y="159"/>
                    <a:pt x="369" y="165"/>
                  </a:cubicBezTo>
                  <a:cubicBezTo>
                    <a:pt x="375" y="171"/>
                    <a:pt x="380" y="178"/>
                    <a:pt x="383" y="186"/>
                  </a:cubicBezTo>
                  <a:cubicBezTo>
                    <a:pt x="385" y="191"/>
                    <a:pt x="386" y="195"/>
                    <a:pt x="387" y="200"/>
                  </a:cubicBezTo>
                  <a:cubicBezTo>
                    <a:pt x="394" y="199"/>
                    <a:pt x="400" y="193"/>
                    <a:pt x="400" y="186"/>
                  </a:cubicBezTo>
                  <a:lnTo>
                    <a:pt x="400" y="53"/>
                  </a:lnTo>
                  <a:cubicBezTo>
                    <a:pt x="400" y="24"/>
                    <a:pt x="376" y="0"/>
                    <a:pt x="347" y="0"/>
                  </a:cubicBezTo>
                  <a:lnTo>
                    <a:pt x="254" y="0"/>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1" name="Freeform 6">
              <a:extLst>
                <a:ext uri="{FF2B5EF4-FFF2-40B4-BE49-F238E27FC236}">
                  <a16:creationId xmlns:a16="http://schemas.microsoft.com/office/drawing/2014/main" id="{85E65C51-746C-4EFD-BA1F-7D683EFF1B72}"/>
                </a:ext>
              </a:extLst>
            </p:cNvPr>
            <p:cNvSpPr>
              <a:spLocks/>
            </p:cNvSpPr>
            <p:nvPr/>
          </p:nvSpPr>
          <p:spPr bwMode="auto">
            <a:xfrm>
              <a:off x="1527" y="2148"/>
              <a:ext cx="222" cy="138"/>
            </a:xfrm>
            <a:custGeom>
              <a:avLst/>
              <a:gdLst>
                <a:gd name="T0" fmla="*/ 253 w 253"/>
                <a:gd name="T1" fmla="*/ 190 h 190"/>
                <a:gd name="T2" fmla="*/ 253 w 253"/>
                <a:gd name="T3" fmla="*/ 190 h 190"/>
                <a:gd name="T4" fmla="*/ 253 w 253"/>
                <a:gd name="T5" fmla="*/ 80 h 190"/>
                <a:gd name="T6" fmla="*/ 253 w 253"/>
                <a:gd name="T7" fmla="*/ 0 h 190"/>
                <a:gd name="T8" fmla="*/ 0 w 253"/>
                <a:gd name="T9" fmla="*/ 0 h 190"/>
                <a:gd name="T10" fmla="*/ 0 w 253"/>
                <a:gd name="T11" fmla="*/ 190 h 190"/>
                <a:gd name="T12" fmla="*/ 26 w 253"/>
                <a:gd name="T13" fmla="*/ 190 h 190"/>
                <a:gd name="T14" fmla="*/ 253 w 253"/>
                <a:gd name="T15" fmla="*/ 190 h 190"/>
                <a:gd name="connsiteX0" fmla="*/ 10098 w 10098"/>
                <a:gd name="connsiteY0" fmla="*/ 10000 h 10000"/>
                <a:gd name="connsiteX1" fmla="*/ 10098 w 10098"/>
                <a:gd name="connsiteY1" fmla="*/ 10000 h 10000"/>
                <a:gd name="connsiteX2" fmla="*/ 10098 w 10098"/>
                <a:gd name="connsiteY2" fmla="*/ 4211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098"/>
                <a:gd name="connsiteY0" fmla="*/ 10000 h 10000"/>
                <a:gd name="connsiteX1" fmla="*/ 10098 w 10098"/>
                <a:gd name="connsiteY1" fmla="*/ 10000 h 10000"/>
                <a:gd name="connsiteX2" fmla="*/ 10098 w 10098"/>
                <a:gd name="connsiteY2" fmla="*/ 3036 h 10000"/>
                <a:gd name="connsiteX3" fmla="*/ 10098 w 10098"/>
                <a:gd name="connsiteY3" fmla="*/ 0 h 10000"/>
                <a:gd name="connsiteX4" fmla="*/ 98 w 10098"/>
                <a:gd name="connsiteY4" fmla="*/ 0 h 10000"/>
                <a:gd name="connsiteX5" fmla="*/ 0 w 10098"/>
                <a:gd name="connsiteY5" fmla="*/ 7520 h 10000"/>
                <a:gd name="connsiteX6" fmla="*/ 1126 w 10098"/>
                <a:gd name="connsiteY6" fmla="*/ 10000 h 10000"/>
                <a:gd name="connsiteX7" fmla="*/ 10098 w 10098"/>
                <a:gd name="connsiteY7" fmla="*/ 10000 h 10000"/>
                <a:gd name="connsiteX0" fmla="*/ 10098 w 10105"/>
                <a:gd name="connsiteY0" fmla="*/ 10000 h 10000"/>
                <a:gd name="connsiteX1" fmla="*/ 10098 w 10105"/>
                <a:gd name="connsiteY1" fmla="*/ 10000 h 10000"/>
                <a:gd name="connsiteX2" fmla="*/ 10105 w 10105"/>
                <a:gd name="connsiteY2" fmla="*/ 7060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98 w 10105"/>
                <a:gd name="connsiteY0" fmla="*/ 10000 h 10000"/>
                <a:gd name="connsiteX1" fmla="*/ 10098 w 10105"/>
                <a:gd name="connsiteY1" fmla="*/ 10000 h 10000"/>
                <a:gd name="connsiteX2" fmla="*/ 10105 w 10105"/>
                <a:gd name="connsiteY2" fmla="*/ 4189 h 10000"/>
                <a:gd name="connsiteX3" fmla="*/ 10098 w 10105"/>
                <a:gd name="connsiteY3" fmla="*/ 3036 h 10000"/>
                <a:gd name="connsiteX4" fmla="*/ 10098 w 10105"/>
                <a:gd name="connsiteY4" fmla="*/ 0 h 10000"/>
                <a:gd name="connsiteX5" fmla="*/ 98 w 10105"/>
                <a:gd name="connsiteY5" fmla="*/ 0 h 10000"/>
                <a:gd name="connsiteX6" fmla="*/ 0 w 10105"/>
                <a:gd name="connsiteY6" fmla="*/ 7520 h 10000"/>
                <a:gd name="connsiteX7" fmla="*/ 1126 w 10105"/>
                <a:gd name="connsiteY7" fmla="*/ 10000 h 10000"/>
                <a:gd name="connsiteX8" fmla="*/ 10098 w 1010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08 w 10015"/>
                <a:gd name="connsiteY0" fmla="*/ 10000 h 10000"/>
                <a:gd name="connsiteX1" fmla="*/ 10008 w 10015"/>
                <a:gd name="connsiteY1" fmla="*/ 10000 h 10000"/>
                <a:gd name="connsiteX2" fmla="*/ 10015 w 10015"/>
                <a:gd name="connsiteY2" fmla="*/ 4189 h 10000"/>
                <a:gd name="connsiteX3" fmla="*/ 10008 w 10015"/>
                <a:gd name="connsiteY3" fmla="*/ 3036 h 10000"/>
                <a:gd name="connsiteX4" fmla="*/ 10008 w 10015"/>
                <a:gd name="connsiteY4" fmla="*/ 0 h 10000"/>
                <a:gd name="connsiteX5" fmla="*/ 8 w 10015"/>
                <a:gd name="connsiteY5" fmla="*/ 0 h 10000"/>
                <a:gd name="connsiteX6" fmla="*/ 30 w 10015"/>
                <a:gd name="connsiteY6" fmla="*/ 7520 h 10000"/>
                <a:gd name="connsiteX7" fmla="*/ 1036 w 10015"/>
                <a:gd name="connsiteY7" fmla="*/ 10000 h 10000"/>
                <a:gd name="connsiteX8" fmla="*/ 10008 w 10015"/>
                <a:gd name="connsiteY8" fmla="*/ 10000 h 10000"/>
                <a:gd name="connsiteX0" fmla="*/ 10038 w 10045"/>
                <a:gd name="connsiteY0" fmla="*/ 10000 h 10000"/>
                <a:gd name="connsiteX1" fmla="*/ 10038 w 10045"/>
                <a:gd name="connsiteY1" fmla="*/ 10000 h 10000"/>
                <a:gd name="connsiteX2" fmla="*/ 10045 w 10045"/>
                <a:gd name="connsiteY2" fmla="*/ 418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0045"/>
                <a:gd name="connsiteY0" fmla="*/ 10000 h 10000"/>
                <a:gd name="connsiteX1" fmla="*/ 10038 w 10045"/>
                <a:gd name="connsiteY1" fmla="*/ 10000 h 10000"/>
                <a:gd name="connsiteX2" fmla="*/ 10045 w 10045"/>
                <a:gd name="connsiteY2" fmla="*/ 3669 h 10000"/>
                <a:gd name="connsiteX3" fmla="*/ 10038 w 10045"/>
                <a:gd name="connsiteY3" fmla="*/ 3036 h 10000"/>
                <a:gd name="connsiteX4" fmla="*/ 10038 w 10045"/>
                <a:gd name="connsiteY4" fmla="*/ 0 h 10000"/>
                <a:gd name="connsiteX5" fmla="*/ 38 w 10045"/>
                <a:gd name="connsiteY5" fmla="*/ 0 h 10000"/>
                <a:gd name="connsiteX6" fmla="*/ 0 w 10045"/>
                <a:gd name="connsiteY6" fmla="*/ 7520 h 10000"/>
                <a:gd name="connsiteX7" fmla="*/ 1066 w 10045"/>
                <a:gd name="connsiteY7" fmla="*/ 10000 h 10000"/>
                <a:gd name="connsiteX8" fmla="*/ 10038 w 10045"/>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0038 w 12047"/>
                <a:gd name="connsiteY3" fmla="*/ 303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47"/>
                <a:gd name="connsiteY0" fmla="*/ 10000 h 10000"/>
                <a:gd name="connsiteX1" fmla="*/ 10038 w 12047"/>
                <a:gd name="connsiteY1" fmla="*/ 10000 h 10000"/>
                <a:gd name="connsiteX2" fmla="*/ 10045 w 12047"/>
                <a:gd name="connsiteY2" fmla="*/ 3669 h 10000"/>
                <a:gd name="connsiteX3" fmla="*/ 11992 w 12047"/>
                <a:gd name="connsiteY3" fmla="*/ 2756 h 10000"/>
                <a:gd name="connsiteX4" fmla="*/ 12047 w 12047"/>
                <a:gd name="connsiteY4" fmla="*/ 40 h 10000"/>
                <a:gd name="connsiteX5" fmla="*/ 38 w 12047"/>
                <a:gd name="connsiteY5" fmla="*/ 0 h 10000"/>
                <a:gd name="connsiteX6" fmla="*/ 0 w 12047"/>
                <a:gd name="connsiteY6" fmla="*/ 7520 h 10000"/>
                <a:gd name="connsiteX7" fmla="*/ 1066 w 12047"/>
                <a:gd name="connsiteY7" fmla="*/ 10000 h 10000"/>
                <a:gd name="connsiteX8" fmla="*/ 10038 w 12047"/>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4"/>
                <a:gd name="connsiteY0" fmla="*/ 10000 h 10000"/>
                <a:gd name="connsiteX1" fmla="*/ 10038 w 12084"/>
                <a:gd name="connsiteY1" fmla="*/ 10000 h 10000"/>
                <a:gd name="connsiteX2" fmla="*/ 10045 w 12084"/>
                <a:gd name="connsiteY2" fmla="*/ 3669 h 10000"/>
                <a:gd name="connsiteX3" fmla="*/ 12082 w 12084"/>
                <a:gd name="connsiteY3" fmla="*/ 2756 h 10000"/>
                <a:gd name="connsiteX4" fmla="*/ 12047 w 12084"/>
                <a:gd name="connsiteY4" fmla="*/ 40 h 10000"/>
                <a:gd name="connsiteX5" fmla="*/ 38 w 12084"/>
                <a:gd name="connsiteY5" fmla="*/ 0 h 10000"/>
                <a:gd name="connsiteX6" fmla="*/ 0 w 12084"/>
                <a:gd name="connsiteY6" fmla="*/ 7520 h 10000"/>
                <a:gd name="connsiteX7" fmla="*/ 1066 w 12084"/>
                <a:gd name="connsiteY7" fmla="*/ 10000 h 10000"/>
                <a:gd name="connsiteX8" fmla="*/ 10038 w 12084"/>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2756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51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87"/>
                <a:gd name="connsiteY0" fmla="*/ 10000 h 10000"/>
                <a:gd name="connsiteX1" fmla="*/ 10038 w 12087"/>
                <a:gd name="connsiteY1" fmla="*/ 10000 h 10000"/>
                <a:gd name="connsiteX2" fmla="*/ 10045 w 12087"/>
                <a:gd name="connsiteY2" fmla="*/ 3669 h 10000"/>
                <a:gd name="connsiteX3" fmla="*/ 12082 w 12087"/>
                <a:gd name="connsiteY3" fmla="*/ 3435 h 10000"/>
                <a:gd name="connsiteX4" fmla="*/ 12047 w 12087"/>
                <a:gd name="connsiteY4" fmla="*/ 40 h 10000"/>
                <a:gd name="connsiteX5" fmla="*/ 38 w 12087"/>
                <a:gd name="connsiteY5" fmla="*/ 0 h 10000"/>
                <a:gd name="connsiteX6" fmla="*/ 0 w 12087"/>
                <a:gd name="connsiteY6" fmla="*/ 7520 h 10000"/>
                <a:gd name="connsiteX7" fmla="*/ 1066 w 12087"/>
                <a:gd name="connsiteY7" fmla="*/ 10000 h 10000"/>
                <a:gd name="connsiteX8" fmla="*/ 10038 w 12087"/>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060"/>
                <a:gd name="connsiteY0" fmla="*/ 10000 h 10000"/>
                <a:gd name="connsiteX1" fmla="*/ 10038 w 12060"/>
                <a:gd name="connsiteY1" fmla="*/ 10000 h 10000"/>
                <a:gd name="connsiteX2" fmla="*/ 10045 w 12060"/>
                <a:gd name="connsiteY2" fmla="*/ 3669 h 10000"/>
                <a:gd name="connsiteX3" fmla="*/ 12052 w 12060"/>
                <a:gd name="connsiteY3" fmla="*/ 3515 h 10000"/>
                <a:gd name="connsiteX4" fmla="*/ 12047 w 12060"/>
                <a:gd name="connsiteY4" fmla="*/ 40 h 10000"/>
                <a:gd name="connsiteX5" fmla="*/ 38 w 12060"/>
                <a:gd name="connsiteY5" fmla="*/ 0 h 10000"/>
                <a:gd name="connsiteX6" fmla="*/ 0 w 12060"/>
                <a:gd name="connsiteY6" fmla="*/ 7520 h 10000"/>
                <a:gd name="connsiteX7" fmla="*/ 1066 w 12060"/>
                <a:gd name="connsiteY7" fmla="*/ 10000 h 10000"/>
                <a:gd name="connsiteX8" fmla="*/ 10038 w 12060"/>
                <a:gd name="connsiteY8" fmla="*/ 10000 h 10000"/>
                <a:gd name="connsiteX0" fmla="*/ 10038 w 12195"/>
                <a:gd name="connsiteY0" fmla="*/ 10000 h 10000"/>
                <a:gd name="connsiteX1" fmla="*/ 10038 w 12195"/>
                <a:gd name="connsiteY1" fmla="*/ 10000 h 10000"/>
                <a:gd name="connsiteX2" fmla="*/ 10045 w 12195"/>
                <a:gd name="connsiteY2" fmla="*/ 3642 h 10000"/>
                <a:gd name="connsiteX3" fmla="*/ 12052 w 12195"/>
                <a:gd name="connsiteY3" fmla="*/ 3515 h 10000"/>
                <a:gd name="connsiteX4" fmla="*/ 12047 w 12195"/>
                <a:gd name="connsiteY4" fmla="*/ 40 h 10000"/>
                <a:gd name="connsiteX5" fmla="*/ 38 w 12195"/>
                <a:gd name="connsiteY5" fmla="*/ 0 h 10000"/>
                <a:gd name="connsiteX6" fmla="*/ 0 w 12195"/>
                <a:gd name="connsiteY6" fmla="*/ 7520 h 10000"/>
                <a:gd name="connsiteX7" fmla="*/ 1066 w 12195"/>
                <a:gd name="connsiteY7" fmla="*/ 10000 h 10000"/>
                <a:gd name="connsiteX8" fmla="*/ 10038 w 12195"/>
                <a:gd name="connsiteY8" fmla="*/ 10000 h 10000"/>
                <a:gd name="connsiteX0" fmla="*/ 10038 w 12062"/>
                <a:gd name="connsiteY0" fmla="*/ 10000 h 10000"/>
                <a:gd name="connsiteX1" fmla="*/ 10038 w 12062"/>
                <a:gd name="connsiteY1" fmla="*/ 10000 h 10000"/>
                <a:gd name="connsiteX2" fmla="*/ 10045 w 12062"/>
                <a:gd name="connsiteY2" fmla="*/ 3642 h 10000"/>
                <a:gd name="connsiteX3" fmla="*/ 12052 w 12062"/>
                <a:gd name="connsiteY3" fmla="*/ 3515 h 10000"/>
                <a:gd name="connsiteX4" fmla="*/ 12047 w 12062"/>
                <a:gd name="connsiteY4" fmla="*/ 40 h 10000"/>
                <a:gd name="connsiteX5" fmla="*/ 38 w 12062"/>
                <a:gd name="connsiteY5" fmla="*/ 0 h 10000"/>
                <a:gd name="connsiteX6" fmla="*/ 0 w 12062"/>
                <a:gd name="connsiteY6" fmla="*/ 7520 h 10000"/>
                <a:gd name="connsiteX7" fmla="*/ 1066 w 12062"/>
                <a:gd name="connsiteY7" fmla="*/ 10000 h 10000"/>
                <a:gd name="connsiteX8" fmla="*/ 10038 w 12062"/>
                <a:gd name="connsiteY8" fmla="*/ 10000 h 10000"/>
                <a:gd name="connsiteX0" fmla="*/ 10038 w 12077"/>
                <a:gd name="connsiteY0" fmla="*/ 10000 h 10000"/>
                <a:gd name="connsiteX1" fmla="*/ 10038 w 12077"/>
                <a:gd name="connsiteY1" fmla="*/ 10000 h 10000"/>
                <a:gd name="connsiteX2" fmla="*/ 10045 w 12077"/>
                <a:gd name="connsiteY2" fmla="*/ 3642 h 10000"/>
                <a:gd name="connsiteX3" fmla="*/ 12052 w 12077"/>
                <a:gd name="connsiteY3" fmla="*/ 3515 h 10000"/>
                <a:gd name="connsiteX4" fmla="*/ 12047 w 12077"/>
                <a:gd name="connsiteY4" fmla="*/ 40 h 10000"/>
                <a:gd name="connsiteX5" fmla="*/ 38 w 12077"/>
                <a:gd name="connsiteY5" fmla="*/ 0 h 10000"/>
                <a:gd name="connsiteX6" fmla="*/ 0 w 12077"/>
                <a:gd name="connsiteY6" fmla="*/ 7520 h 10000"/>
                <a:gd name="connsiteX7" fmla="*/ 1066 w 12077"/>
                <a:gd name="connsiteY7" fmla="*/ 10000 h 10000"/>
                <a:gd name="connsiteX8" fmla="*/ 10038 w 12077"/>
                <a:gd name="connsiteY8"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38 w 12217"/>
                <a:gd name="connsiteY6" fmla="*/ 0 h 10000"/>
                <a:gd name="connsiteX7" fmla="*/ 0 w 12217"/>
                <a:gd name="connsiteY7" fmla="*/ 7520 h 10000"/>
                <a:gd name="connsiteX8" fmla="*/ 1066 w 12217"/>
                <a:gd name="connsiteY8" fmla="*/ 10000 h 10000"/>
                <a:gd name="connsiteX9" fmla="*/ 10038 w 12217"/>
                <a:gd name="connsiteY9"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942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17"/>
                <a:gd name="connsiteY0" fmla="*/ 10000 h 10000"/>
                <a:gd name="connsiteX1" fmla="*/ 10038 w 12217"/>
                <a:gd name="connsiteY1" fmla="*/ 10000 h 10000"/>
                <a:gd name="connsiteX2" fmla="*/ 10045 w 12217"/>
                <a:gd name="connsiteY2" fmla="*/ 3642 h 10000"/>
                <a:gd name="connsiteX3" fmla="*/ 12052 w 12217"/>
                <a:gd name="connsiteY3" fmla="*/ 3515 h 10000"/>
                <a:gd name="connsiteX4" fmla="*/ 12047 w 12217"/>
                <a:gd name="connsiteY4" fmla="*/ 40 h 10000"/>
                <a:gd name="connsiteX5" fmla="*/ 9863 w 12217"/>
                <a:gd name="connsiteY5" fmla="*/ 19 h 10000"/>
                <a:gd name="connsiteX6" fmla="*/ 8004 w 12217"/>
                <a:gd name="connsiteY6" fmla="*/ 19 h 10000"/>
                <a:gd name="connsiteX7" fmla="*/ 38 w 12217"/>
                <a:gd name="connsiteY7" fmla="*/ 0 h 10000"/>
                <a:gd name="connsiteX8" fmla="*/ 0 w 12217"/>
                <a:gd name="connsiteY8" fmla="*/ 7520 h 10000"/>
                <a:gd name="connsiteX9" fmla="*/ 1066 w 12217"/>
                <a:gd name="connsiteY9" fmla="*/ 10000 h 10000"/>
                <a:gd name="connsiteX10" fmla="*/ 10038 w 12217"/>
                <a:gd name="connsiteY10" fmla="*/ 10000 h 10000"/>
                <a:gd name="connsiteX0" fmla="*/ 10038 w 12282"/>
                <a:gd name="connsiteY0" fmla="*/ 10708 h 10708"/>
                <a:gd name="connsiteX1" fmla="*/ 10038 w 12282"/>
                <a:gd name="connsiteY1" fmla="*/ 10708 h 10708"/>
                <a:gd name="connsiteX2" fmla="*/ 10045 w 12282"/>
                <a:gd name="connsiteY2" fmla="*/ 4350 h 10708"/>
                <a:gd name="connsiteX3" fmla="*/ 12052 w 12282"/>
                <a:gd name="connsiteY3" fmla="*/ 4223 h 10708"/>
                <a:gd name="connsiteX4" fmla="*/ 11994 w 12282"/>
                <a:gd name="connsiteY4" fmla="*/ 0 h 10708"/>
                <a:gd name="connsiteX5" fmla="*/ 9863 w 12282"/>
                <a:gd name="connsiteY5" fmla="*/ 727 h 10708"/>
                <a:gd name="connsiteX6" fmla="*/ 8004 w 12282"/>
                <a:gd name="connsiteY6" fmla="*/ 727 h 10708"/>
                <a:gd name="connsiteX7" fmla="*/ 38 w 12282"/>
                <a:gd name="connsiteY7" fmla="*/ 708 h 10708"/>
                <a:gd name="connsiteX8" fmla="*/ 0 w 12282"/>
                <a:gd name="connsiteY8" fmla="*/ 8228 h 10708"/>
                <a:gd name="connsiteX9" fmla="*/ 1066 w 12282"/>
                <a:gd name="connsiteY9" fmla="*/ 10708 h 10708"/>
                <a:gd name="connsiteX10" fmla="*/ 10038 w 12282"/>
                <a:gd name="connsiteY10" fmla="*/ 10708 h 10708"/>
                <a:gd name="connsiteX0" fmla="*/ 10038 w 12185"/>
                <a:gd name="connsiteY0" fmla="*/ 10708 h 10708"/>
                <a:gd name="connsiteX1" fmla="*/ 10038 w 12185"/>
                <a:gd name="connsiteY1" fmla="*/ 10708 h 10708"/>
                <a:gd name="connsiteX2" fmla="*/ 10045 w 12185"/>
                <a:gd name="connsiteY2" fmla="*/ 4350 h 10708"/>
                <a:gd name="connsiteX3" fmla="*/ 12052 w 12185"/>
                <a:gd name="connsiteY3" fmla="*/ 4223 h 10708"/>
                <a:gd name="connsiteX4" fmla="*/ 11994 w 12185"/>
                <a:gd name="connsiteY4" fmla="*/ 0 h 10708"/>
                <a:gd name="connsiteX5" fmla="*/ 9863 w 12185"/>
                <a:gd name="connsiteY5" fmla="*/ 727 h 10708"/>
                <a:gd name="connsiteX6" fmla="*/ 8004 w 12185"/>
                <a:gd name="connsiteY6" fmla="*/ 727 h 10708"/>
                <a:gd name="connsiteX7" fmla="*/ 38 w 12185"/>
                <a:gd name="connsiteY7" fmla="*/ 708 h 10708"/>
                <a:gd name="connsiteX8" fmla="*/ 0 w 12185"/>
                <a:gd name="connsiteY8" fmla="*/ 8228 h 10708"/>
                <a:gd name="connsiteX9" fmla="*/ 1066 w 12185"/>
                <a:gd name="connsiteY9" fmla="*/ 10708 h 10708"/>
                <a:gd name="connsiteX10" fmla="*/ 10038 w 12185"/>
                <a:gd name="connsiteY10" fmla="*/ 10708 h 10708"/>
                <a:gd name="connsiteX0" fmla="*/ 10038 w 12058"/>
                <a:gd name="connsiteY0" fmla="*/ 10708 h 10708"/>
                <a:gd name="connsiteX1" fmla="*/ 10038 w 12058"/>
                <a:gd name="connsiteY1" fmla="*/ 10708 h 10708"/>
                <a:gd name="connsiteX2" fmla="*/ 10045 w 12058"/>
                <a:gd name="connsiteY2" fmla="*/ 4350 h 10708"/>
                <a:gd name="connsiteX3" fmla="*/ 12052 w 12058"/>
                <a:gd name="connsiteY3" fmla="*/ 4223 h 10708"/>
                <a:gd name="connsiteX4" fmla="*/ 11994 w 12058"/>
                <a:gd name="connsiteY4" fmla="*/ 0 h 10708"/>
                <a:gd name="connsiteX5" fmla="*/ 9863 w 12058"/>
                <a:gd name="connsiteY5" fmla="*/ 727 h 10708"/>
                <a:gd name="connsiteX6" fmla="*/ 8004 w 12058"/>
                <a:gd name="connsiteY6" fmla="*/ 727 h 10708"/>
                <a:gd name="connsiteX7" fmla="*/ 38 w 12058"/>
                <a:gd name="connsiteY7" fmla="*/ 708 h 10708"/>
                <a:gd name="connsiteX8" fmla="*/ 0 w 12058"/>
                <a:gd name="connsiteY8" fmla="*/ 8228 h 10708"/>
                <a:gd name="connsiteX9" fmla="*/ 1066 w 12058"/>
                <a:gd name="connsiteY9" fmla="*/ 10708 h 10708"/>
                <a:gd name="connsiteX10" fmla="*/ 10038 w 12058"/>
                <a:gd name="connsiteY10" fmla="*/ 10708 h 10708"/>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58"/>
                <a:gd name="connsiteY0" fmla="*/ 10729 h 10729"/>
                <a:gd name="connsiteX1" fmla="*/ 10038 w 12058"/>
                <a:gd name="connsiteY1" fmla="*/ 10729 h 10729"/>
                <a:gd name="connsiteX2" fmla="*/ 10045 w 12058"/>
                <a:gd name="connsiteY2" fmla="*/ 4371 h 10729"/>
                <a:gd name="connsiteX3" fmla="*/ 12052 w 12058"/>
                <a:gd name="connsiteY3" fmla="*/ 4244 h 10729"/>
                <a:gd name="connsiteX4" fmla="*/ 11994 w 12058"/>
                <a:gd name="connsiteY4" fmla="*/ 21 h 10729"/>
                <a:gd name="connsiteX5" fmla="*/ 9793 w 12058"/>
                <a:gd name="connsiteY5" fmla="*/ 0 h 10729"/>
                <a:gd name="connsiteX6" fmla="*/ 8004 w 12058"/>
                <a:gd name="connsiteY6" fmla="*/ 748 h 10729"/>
                <a:gd name="connsiteX7" fmla="*/ 38 w 12058"/>
                <a:gd name="connsiteY7" fmla="*/ 729 h 10729"/>
                <a:gd name="connsiteX8" fmla="*/ 0 w 12058"/>
                <a:gd name="connsiteY8" fmla="*/ 8249 h 10729"/>
                <a:gd name="connsiteX9" fmla="*/ 1066 w 12058"/>
                <a:gd name="connsiteY9" fmla="*/ 10729 h 10729"/>
                <a:gd name="connsiteX10" fmla="*/ 10038 w 12058"/>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066 w 12026"/>
                <a:gd name="connsiteY9" fmla="*/ 10729 h 10729"/>
                <a:gd name="connsiteX10" fmla="*/ 10038 w 12026"/>
                <a:gd name="connsiteY10" fmla="*/ 10729 h 10729"/>
                <a:gd name="connsiteX0" fmla="*/ 10038 w 12026"/>
                <a:gd name="connsiteY0" fmla="*/ 10729 h 10729"/>
                <a:gd name="connsiteX1" fmla="*/ 10038 w 12026"/>
                <a:gd name="connsiteY1" fmla="*/ 10729 h 10729"/>
                <a:gd name="connsiteX2" fmla="*/ 10045 w 12026"/>
                <a:gd name="connsiteY2" fmla="*/ 4371 h 10729"/>
                <a:gd name="connsiteX3" fmla="*/ 12017 w 12026"/>
                <a:gd name="connsiteY3" fmla="*/ 4337 h 10729"/>
                <a:gd name="connsiteX4" fmla="*/ 11994 w 12026"/>
                <a:gd name="connsiteY4" fmla="*/ 21 h 10729"/>
                <a:gd name="connsiteX5" fmla="*/ 9793 w 12026"/>
                <a:gd name="connsiteY5" fmla="*/ 0 h 10729"/>
                <a:gd name="connsiteX6" fmla="*/ 8004 w 12026"/>
                <a:gd name="connsiteY6" fmla="*/ 748 h 10729"/>
                <a:gd name="connsiteX7" fmla="*/ 38 w 12026"/>
                <a:gd name="connsiteY7" fmla="*/ 729 h 10729"/>
                <a:gd name="connsiteX8" fmla="*/ 0 w 12026"/>
                <a:gd name="connsiteY8" fmla="*/ 8249 h 10729"/>
                <a:gd name="connsiteX9" fmla="*/ 1557 w 12026"/>
                <a:gd name="connsiteY9" fmla="*/ 10729 h 10729"/>
                <a:gd name="connsiteX10" fmla="*/ 10038 w 12026"/>
                <a:gd name="connsiteY10" fmla="*/ 10729 h 107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2026" h="10729">
                  <a:moveTo>
                    <a:pt x="10038" y="10729"/>
                  </a:moveTo>
                  <a:lnTo>
                    <a:pt x="10038" y="10729"/>
                  </a:lnTo>
                  <a:cubicBezTo>
                    <a:pt x="10040" y="9749"/>
                    <a:pt x="10043" y="5351"/>
                    <a:pt x="10045" y="4371"/>
                  </a:cubicBezTo>
                  <a:cubicBezTo>
                    <a:pt x="10002" y="4296"/>
                    <a:pt x="11990" y="4361"/>
                    <a:pt x="12017" y="4337"/>
                  </a:cubicBezTo>
                  <a:cubicBezTo>
                    <a:pt x="12044" y="4313"/>
                    <a:pt x="12008" y="581"/>
                    <a:pt x="11994" y="21"/>
                  </a:cubicBezTo>
                  <a:lnTo>
                    <a:pt x="9793" y="0"/>
                  </a:lnTo>
                  <a:lnTo>
                    <a:pt x="8004" y="748"/>
                  </a:lnTo>
                  <a:lnTo>
                    <a:pt x="38" y="729"/>
                  </a:lnTo>
                  <a:cubicBezTo>
                    <a:pt x="5" y="3236"/>
                    <a:pt x="33" y="5742"/>
                    <a:pt x="0" y="8249"/>
                  </a:cubicBezTo>
                  <a:lnTo>
                    <a:pt x="1557" y="10729"/>
                  </a:lnTo>
                  <a:lnTo>
                    <a:pt x="10038" y="10729"/>
                  </a:ln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2" name="Freeform 7">
              <a:extLst>
                <a:ext uri="{FF2B5EF4-FFF2-40B4-BE49-F238E27FC236}">
                  <a16:creationId xmlns:a16="http://schemas.microsoft.com/office/drawing/2014/main" id="{B7753C86-A4D7-43C5-AB4F-5A13C9457115}"/>
                </a:ext>
              </a:extLst>
            </p:cNvPr>
            <p:cNvSpPr>
              <a:spLocks/>
            </p:cNvSpPr>
            <p:nvPr/>
          </p:nvSpPr>
          <p:spPr bwMode="auto">
            <a:xfrm>
              <a:off x="1773" y="2339"/>
              <a:ext cx="1" cy="0"/>
            </a:xfrm>
            <a:custGeom>
              <a:avLst/>
              <a:gdLst>
                <a:gd name="T0" fmla="*/ 0 w 2"/>
                <a:gd name="T1" fmla="*/ 0 w 2"/>
                <a:gd name="T2" fmla="*/ 2 w 2"/>
                <a:gd name="T3" fmla="*/ 1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1" y="0"/>
                  </a:cubicBezTo>
                  <a:cubicBezTo>
                    <a:pt x="1"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3" name="Freeform 8">
              <a:extLst>
                <a:ext uri="{FF2B5EF4-FFF2-40B4-BE49-F238E27FC236}">
                  <a16:creationId xmlns:a16="http://schemas.microsoft.com/office/drawing/2014/main" id="{829FA929-C60C-42AA-AE19-ACF4EC6EDBB5}"/>
                </a:ext>
              </a:extLst>
            </p:cNvPr>
            <p:cNvSpPr>
              <a:spLocks/>
            </p:cNvSpPr>
            <p:nvPr/>
          </p:nvSpPr>
          <p:spPr bwMode="auto">
            <a:xfrm>
              <a:off x="1768" y="2338"/>
              <a:ext cx="2" cy="0"/>
            </a:xfrm>
            <a:custGeom>
              <a:avLst/>
              <a:gdLst>
                <a:gd name="T0" fmla="*/ 0 w 4"/>
                <a:gd name="T1" fmla="*/ 0 w 4"/>
                <a:gd name="T2" fmla="*/ 2 w 4"/>
                <a:gd name="T3" fmla="*/ 4 w 4"/>
                <a:gd name="T4" fmla="*/ 2 w 4"/>
                <a:gd name="T5" fmla="*/ 0 w 4"/>
              </a:gdLst>
              <a:ahLst/>
              <a:cxnLst>
                <a:cxn ang="0">
                  <a:pos x="T0" y="0"/>
                </a:cxn>
                <a:cxn ang="0">
                  <a:pos x="T1" y="0"/>
                </a:cxn>
                <a:cxn ang="0">
                  <a:pos x="T2" y="0"/>
                </a:cxn>
                <a:cxn ang="0">
                  <a:pos x="T3" y="0"/>
                </a:cxn>
                <a:cxn ang="0">
                  <a:pos x="T4" y="0"/>
                </a:cxn>
                <a:cxn ang="0">
                  <a:pos x="T5" y="0"/>
                </a:cxn>
              </a:cxnLst>
              <a:rect l="0" t="0" r="r" b="b"/>
              <a:pathLst>
                <a:path w="4">
                  <a:moveTo>
                    <a:pt x="0" y="0"/>
                  </a:moveTo>
                  <a:lnTo>
                    <a:pt x="0" y="0"/>
                  </a:lnTo>
                  <a:cubicBezTo>
                    <a:pt x="0" y="0"/>
                    <a:pt x="1" y="0"/>
                    <a:pt x="2" y="0"/>
                  </a:cubicBezTo>
                  <a:cubicBezTo>
                    <a:pt x="2" y="0"/>
                    <a:pt x="3" y="0"/>
                    <a:pt x="4" y="0"/>
                  </a:cubicBezTo>
                  <a:cubicBezTo>
                    <a:pt x="3" y="0"/>
                    <a:pt x="2" y="0"/>
                    <a:pt x="2" y="0"/>
                  </a:cubicBezTo>
                  <a:cubicBezTo>
                    <a:pt x="1"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4" name="Freeform 9">
              <a:extLst>
                <a:ext uri="{FF2B5EF4-FFF2-40B4-BE49-F238E27FC236}">
                  <a16:creationId xmlns:a16="http://schemas.microsoft.com/office/drawing/2014/main" id="{E7DFE015-FB56-4663-9201-7BCA6534FE67}"/>
                </a:ext>
              </a:extLst>
            </p:cNvPr>
            <p:cNvSpPr>
              <a:spLocks/>
            </p:cNvSpPr>
            <p:nvPr/>
          </p:nvSpPr>
          <p:spPr bwMode="auto">
            <a:xfrm>
              <a:off x="1764" y="2339"/>
              <a:ext cx="1" cy="0"/>
            </a:xfrm>
            <a:custGeom>
              <a:avLst/>
              <a:gdLst>
                <a:gd name="T0" fmla="*/ 0 w 2"/>
                <a:gd name="T1" fmla="*/ 0 w 2"/>
                <a:gd name="T2" fmla="*/ 2 w 2"/>
                <a:gd name="T3" fmla="*/ 0 w 2"/>
                <a:gd name="T4" fmla="*/ 0 w 2"/>
              </a:gdLst>
              <a:ahLst/>
              <a:cxnLst>
                <a:cxn ang="0">
                  <a:pos x="T0" y="0"/>
                </a:cxn>
                <a:cxn ang="0">
                  <a:pos x="T1" y="0"/>
                </a:cxn>
                <a:cxn ang="0">
                  <a:pos x="T2" y="0"/>
                </a:cxn>
                <a:cxn ang="0">
                  <a:pos x="T3" y="0"/>
                </a:cxn>
                <a:cxn ang="0">
                  <a:pos x="T4" y="0"/>
                </a:cxn>
              </a:cxnLst>
              <a:rect l="0" t="0" r="r" b="b"/>
              <a:pathLst>
                <a:path w="2">
                  <a:moveTo>
                    <a:pt x="0" y="0"/>
                  </a:moveTo>
                  <a:lnTo>
                    <a:pt x="0" y="0"/>
                  </a:lnTo>
                  <a:cubicBezTo>
                    <a:pt x="0" y="0"/>
                    <a:pt x="1" y="0"/>
                    <a:pt x="2" y="0"/>
                  </a:cubicBezTo>
                  <a:cubicBezTo>
                    <a:pt x="1" y="0"/>
                    <a:pt x="1" y="0"/>
                    <a:pt x="0" y="0"/>
                  </a:cubicBezTo>
                  <a:cubicBezTo>
                    <a:pt x="0"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5" name="Freeform 10">
              <a:extLst>
                <a:ext uri="{FF2B5EF4-FFF2-40B4-BE49-F238E27FC236}">
                  <a16:creationId xmlns:a16="http://schemas.microsoft.com/office/drawing/2014/main" id="{E553E04D-6A36-4162-9FC4-778F2F5F0E47}"/>
                </a:ext>
              </a:extLst>
            </p:cNvPr>
            <p:cNvSpPr>
              <a:spLocks noEditPoints="1"/>
            </p:cNvSpPr>
            <p:nvPr/>
          </p:nvSpPr>
          <p:spPr bwMode="auto">
            <a:xfrm>
              <a:off x="1744" y="2325"/>
              <a:ext cx="50" cy="50"/>
            </a:xfrm>
            <a:custGeom>
              <a:avLst/>
              <a:gdLst>
                <a:gd name="T0" fmla="*/ 40 w 80"/>
                <a:gd name="T1" fmla="*/ 61 h 80"/>
                <a:gd name="T2" fmla="*/ 40 w 80"/>
                <a:gd name="T3" fmla="*/ 61 h 80"/>
                <a:gd name="T4" fmla="*/ 20 w 80"/>
                <a:gd name="T5" fmla="*/ 41 h 80"/>
                <a:gd name="T6" fmla="*/ 25 w 80"/>
                <a:gd name="T7" fmla="*/ 27 h 80"/>
                <a:gd name="T8" fmla="*/ 24 w 80"/>
                <a:gd name="T9" fmla="*/ 27 h 80"/>
                <a:gd name="T10" fmla="*/ 26 w 80"/>
                <a:gd name="T11" fmla="*/ 25 h 80"/>
                <a:gd name="T12" fmla="*/ 32 w 80"/>
                <a:gd name="T13" fmla="*/ 21 h 80"/>
                <a:gd name="T14" fmla="*/ 40 w 80"/>
                <a:gd name="T15" fmla="*/ 20 h 80"/>
                <a:gd name="T16" fmla="*/ 47 w 80"/>
                <a:gd name="T17" fmla="*/ 21 h 80"/>
                <a:gd name="T18" fmla="*/ 54 w 80"/>
                <a:gd name="T19" fmla="*/ 25 h 80"/>
                <a:gd name="T20" fmla="*/ 55 w 80"/>
                <a:gd name="T21" fmla="*/ 27 h 80"/>
                <a:gd name="T22" fmla="*/ 54 w 80"/>
                <a:gd name="T23" fmla="*/ 27 h 80"/>
                <a:gd name="T24" fmla="*/ 60 w 80"/>
                <a:gd name="T25" fmla="*/ 41 h 80"/>
                <a:gd name="T26" fmla="*/ 40 w 80"/>
                <a:gd name="T27" fmla="*/ 61 h 80"/>
                <a:gd name="T28" fmla="*/ 68 w 80"/>
                <a:gd name="T29" fmla="*/ 11 h 80"/>
                <a:gd name="T30" fmla="*/ 68 w 80"/>
                <a:gd name="T31" fmla="*/ 11 h 80"/>
                <a:gd name="T32" fmla="*/ 55 w 80"/>
                <a:gd name="T33" fmla="*/ 3 h 80"/>
                <a:gd name="T34" fmla="*/ 40 w 80"/>
                <a:gd name="T35" fmla="*/ 0 h 80"/>
                <a:gd name="T36" fmla="*/ 24 w 80"/>
                <a:gd name="T37" fmla="*/ 3 h 80"/>
                <a:gd name="T38" fmla="*/ 11 w 80"/>
                <a:gd name="T39" fmla="*/ 11 h 80"/>
                <a:gd name="T40" fmla="*/ 3 w 80"/>
                <a:gd name="T41" fmla="*/ 24 h 80"/>
                <a:gd name="T42" fmla="*/ 2 w 80"/>
                <a:gd name="T43" fmla="*/ 27 h 80"/>
                <a:gd name="T44" fmla="*/ 0 w 80"/>
                <a:gd name="T45" fmla="*/ 40 h 80"/>
                <a:gd name="T46" fmla="*/ 3 w 80"/>
                <a:gd name="T47" fmla="*/ 55 h 80"/>
                <a:gd name="T48" fmla="*/ 5 w 80"/>
                <a:gd name="T49" fmla="*/ 58 h 80"/>
                <a:gd name="T50" fmla="*/ 11 w 80"/>
                <a:gd name="T51" fmla="*/ 68 h 80"/>
                <a:gd name="T52" fmla="*/ 24 w 80"/>
                <a:gd name="T53" fmla="*/ 76 h 80"/>
                <a:gd name="T54" fmla="*/ 40 w 80"/>
                <a:gd name="T55" fmla="*/ 80 h 80"/>
                <a:gd name="T56" fmla="*/ 55 w 80"/>
                <a:gd name="T57" fmla="*/ 76 h 80"/>
                <a:gd name="T58" fmla="*/ 68 w 80"/>
                <a:gd name="T59" fmla="*/ 68 h 80"/>
                <a:gd name="T60" fmla="*/ 75 w 80"/>
                <a:gd name="T61" fmla="*/ 58 h 80"/>
                <a:gd name="T62" fmla="*/ 77 w 80"/>
                <a:gd name="T63" fmla="*/ 55 h 80"/>
                <a:gd name="T64" fmla="*/ 80 w 80"/>
                <a:gd name="T65" fmla="*/ 40 h 80"/>
                <a:gd name="T66" fmla="*/ 77 w 80"/>
                <a:gd name="T67" fmla="*/ 27 h 80"/>
                <a:gd name="T68" fmla="*/ 77 w 80"/>
                <a:gd name="T69" fmla="*/ 24 h 80"/>
                <a:gd name="T70" fmla="*/ 68 w 80"/>
                <a:gd name="T71"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80" h="80">
                  <a:moveTo>
                    <a:pt x="40" y="61"/>
                  </a:moveTo>
                  <a:lnTo>
                    <a:pt x="40" y="61"/>
                  </a:lnTo>
                  <a:cubicBezTo>
                    <a:pt x="29" y="61"/>
                    <a:pt x="20" y="52"/>
                    <a:pt x="20" y="41"/>
                  </a:cubicBezTo>
                  <a:cubicBezTo>
                    <a:pt x="20" y="35"/>
                    <a:pt x="22" y="31"/>
                    <a:pt x="25" y="27"/>
                  </a:cubicBezTo>
                  <a:lnTo>
                    <a:pt x="24" y="27"/>
                  </a:lnTo>
                  <a:cubicBezTo>
                    <a:pt x="25" y="26"/>
                    <a:pt x="25" y="26"/>
                    <a:pt x="26" y="25"/>
                  </a:cubicBezTo>
                  <a:cubicBezTo>
                    <a:pt x="27" y="24"/>
                    <a:pt x="29" y="22"/>
                    <a:pt x="32" y="21"/>
                  </a:cubicBezTo>
                  <a:cubicBezTo>
                    <a:pt x="34" y="20"/>
                    <a:pt x="37" y="20"/>
                    <a:pt x="40" y="20"/>
                  </a:cubicBezTo>
                  <a:cubicBezTo>
                    <a:pt x="42" y="20"/>
                    <a:pt x="45" y="20"/>
                    <a:pt x="47" y="21"/>
                  </a:cubicBezTo>
                  <a:cubicBezTo>
                    <a:pt x="50" y="22"/>
                    <a:pt x="52" y="24"/>
                    <a:pt x="54" y="25"/>
                  </a:cubicBezTo>
                  <a:cubicBezTo>
                    <a:pt x="54" y="26"/>
                    <a:pt x="54" y="26"/>
                    <a:pt x="55" y="27"/>
                  </a:cubicBezTo>
                  <a:lnTo>
                    <a:pt x="54" y="27"/>
                  </a:lnTo>
                  <a:cubicBezTo>
                    <a:pt x="58" y="31"/>
                    <a:pt x="60" y="35"/>
                    <a:pt x="60" y="41"/>
                  </a:cubicBezTo>
                  <a:cubicBezTo>
                    <a:pt x="60" y="52"/>
                    <a:pt x="51" y="61"/>
                    <a:pt x="40" y="61"/>
                  </a:cubicBezTo>
                  <a:close/>
                  <a:moveTo>
                    <a:pt x="68" y="11"/>
                  </a:moveTo>
                  <a:lnTo>
                    <a:pt x="68" y="11"/>
                  </a:lnTo>
                  <a:cubicBezTo>
                    <a:pt x="64" y="8"/>
                    <a:pt x="60" y="5"/>
                    <a:pt x="55" y="3"/>
                  </a:cubicBezTo>
                  <a:cubicBezTo>
                    <a:pt x="50" y="1"/>
                    <a:pt x="45" y="0"/>
                    <a:pt x="40" y="0"/>
                  </a:cubicBezTo>
                  <a:cubicBezTo>
                    <a:pt x="34" y="0"/>
                    <a:pt x="29" y="1"/>
                    <a:pt x="24" y="3"/>
                  </a:cubicBezTo>
                  <a:cubicBezTo>
                    <a:pt x="19" y="5"/>
                    <a:pt x="15" y="8"/>
                    <a:pt x="11" y="11"/>
                  </a:cubicBezTo>
                  <a:cubicBezTo>
                    <a:pt x="8" y="15"/>
                    <a:pt x="5" y="19"/>
                    <a:pt x="3" y="24"/>
                  </a:cubicBezTo>
                  <a:cubicBezTo>
                    <a:pt x="2" y="25"/>
                    <a:pt x="2" y="26"/>
                    <a:pt x="2" y="27"/>
                  </a:cubicBezTo>
                  <a:cubicBezTo>
                    <a:pt x="0" y="31"/>
                    <a:pt x="0" y="35"/>
                    <a:pt x="0" y="40"/>
                  </a:cubicBezTo>
                  <a:cubicBezTo>
                    <a:pt x="0" y="45"/>
                    <a:pt x="1" y="50"/>
                    <a:pt x="3" y="55"/>
                  </a:cubicBezTo>
                  <a:cubicBezTo>
                    <a:pt x="3" y="56"/>
                    <a:pt x="4" y="57"/>
                    <a:pt x="5" y="58"/>
                  </a:cubicBezTo>
                  <a:cubicBezTo>
                    <a:pt x="6" y="62"/>
                    <a:pt x="9" y="65"/>
                    <a:pt x="11" y="68"/>
                  </a:cubicBezTo>
                  <a:cubicBezTo>
                    <a:pt x="15" y="71"/>
                    <a:pt x="19" y="74"/>
                    <a:pt x="24" y="76"/>
                  </a:cubicBezTo>
                  <a:cubicBezTo>
                    <a:pt x="29" y="78"/>
                    <a:pt x="34" y="80"/>
                    <a:pt x="40" y="80"/>
                  </a:cubicBezTo>
                  <a:cubicBezTo>
                    <a:pt x="45" y="80"/>
                    <a:pt x="50"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7" y="27"/>
                  </a:cubicBezTo>
                  <a:cubicBezTo>
                    <a:pt x="77" y="26"/>
                    <a:pt x="77" y="25"/>
                    <a:pt x="77" y="24"/>
                  </a:cubicBezTo>
                  <a:cubicBezTo>
                    <a:pt x="74" y="19"/>
                    <a:pt x="72" y="15"/>
                    <a:pt x="68" y="11"/>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6" name="Freeform 11">
              <a:extLst>
                <a:ext uri="{FF2B5EF4-FFF2-40B4-BE49-F238E27FC236}">
                  <a16:creationId xmlns:a16="http://schemas.microsoft.com/office/drawing/2014/main" id="{D97459EC-1690-4A03-A22D-3B4A495F9BD3}"/>
                </a:ext>
              </a:extLst>
            </p:cNvPr>
            <p:cNvSpPr>
              <a:spLocks/>
            </p:cNvSpPr>
            <p:nvPr/>
          </p:nvSpPr>
          <p:spPr bwMode="auto">
            <a:xfrm>
              <a:off x="1759" y="2337"/>
              <a:ext cx="19" cy="5"/>
            </a:xfrm>
            <a:custGeom>
              <a:avLst/>
              <a:gdLst>
                <a:gd name="T0" fmla="*/ 2 w 31"/>
                <a:gd name="T1" fmla="*/ 6 h 7"/>
                <a:gd name="T2" fmla="*/ 2 w 31"/>
                <a:gd name="T3" fmla="*/ 6 h 7"/>
                <a:gd name="T4" fmla="*/ 3 w 31"/>
                <a:gd name="T5" fmla="*/ 6 h 7"/>
                <a:gd name="T6" fmla="*/ 8 w 31"/>
                <a:gd name="T7" fmla="*/ 2 h 7"/>
                <a:gd name="T8" fmla="*/ 8 w 31"/>
                <a:gd name="T9" fmla="*/ 2 h 7"/>
                <a:gd name="T10" fmla="*/ 10 w 31"/>
                <a:gd name="T11" fmla="*/ 2 h 7"/>
                <a:gd name="T12" fmla="*/ 14 w 31"/>
                <a:gd name="T13" fmla="*/ 1 h 7"/>
                <a:gd name="T14" fmla="*/ 16 w 31"/>
                <a:gd name="T15" fmla="*/ 1 h 7"/>
                <a:gd name="T16" fmla="*/ 18 w 31"/>
                <a:gd name="T17" fmla="*/ 1 h 7"/>
                <a:gd name="T18" fmla="*/ 22 w 31"/>
                <a:gd name="T19" fmla="*/ 2 h 7"/>
                <a:gd name="T20" fmla="*/ 23 w 31"/>
                <a:gd name="T21" fmla="*/ 2 h 7"/>
                <a:gd name="T22" fmla="*/ 24 w 31"/>
                <a:gd name="T23" fmla="*/ 2 h 7"/>
                <a:gd name="T24" fmla="*/ 28 w 31"/>
                <a:gd name="T25" fmla="*/ 6 h 7"/>
                <a:gd name="T26" fmla="*/ 29 w 31"/>
                <a:gd name="T27" fmla="*/ 6 h 7"/>
                <a:gd name="T28" fmla="*/ 29 w 31"/>
                <a:gd name="T29" fmla="*/ 6 h 7"/>
                <a:gd name="T30" fmla="*/ 30 w 31"/>
                <a:gd name="T31" fmla="*/ 7 h 7"/>
                <a:gd name="T32" fmla="*/ 31 w 31"/>
                <a:gd name="T33" fmla="*/ 7 h 7"/>
                <a:gd name="T34" fmla="*/ 30 w 31"/>
                <a:gd name="T35" fmla="*/ 5 h 7"/>
                <a:gd name="T36" fmla="*/ 23 w 31"/>
                <a:gd name="T37" fmla="*/ 1 h 7"/>
                <a:gd name="T38" fmla="*/ 16 w 31"/>
                <a:gd name="T39" fmla="*/ 0 h 7"/>
                <a:gd name="T40" fmla="*/ 8 w 31"/>
                <a:gd name="T41" fmla="*/ 1 h 7"/>
                <a:gd name="T42" fmla="*/ 2 w 31"/>
                <a:gd name="T43" fmla="*/ 5 h 7"/>
                <a:gd name="T44" fmla="*/ 0 w 31"/>
                <a:gd name="T45" fmla="*/ 7 h 7"/>
                <a:gd name="T46" fmla="*/ 1 w 31"/>
                <a:gd name="T47" fmla="*/ 7 h 7"/>
                <a:gd name="T48" fmla="*/ 2 w 31"/>
                <a:gd name="T49" fmla="*/ 6 h 7"/>
                <a:gd name="T50" fmla="*/ 2 w 31"/>
                <a:gd name="T51" fmla="*/ 6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31" h="7">
                  <a:moveTo>
                    <a:pt x="2" y="6"/>
                  </a:moveTo>
                  <a:lnTo>
                    <a:pt x="2" y="6"/>
                  </a:lnTo>
                  <a:cubicBezTo>
                    <a:pt x="2" y="6"/>
                    <a:pt x="3" y="6"/>
                    <a:pt x="3" y="6"/>
                  </a:cubicBezTo>
                  <a:cubicBezTo>
                    <a:pt x="4" y="4"/>
                    <a:pt x="6" y="3"/>
                    <a:pt x="8" y="2"/>
                  </a:cubicBezTo>
                  <a:cubicBezTo>
                    <a:pt x="8" y="2"/>
                    <a:pt x="8" y="2"/>
                    <a:pt x="8" y="2"/>
                  </a:cubicBezTo>
                  <a:cubicBezTo>
                    <a:pt x="9" y="2"/>
                    <a:pt x="9" y="2"/>
                    <a:pt x="10" y="2"/>
                  </a:cubicBezTo>
                  <a:cubicBezTo>
                    <a:pt x="11" y="1"/>
                    <a:pt x="12" y="1"/>
                    <a:pt x="14" y="1"/>
                  </a:cubicBezTo>
                  <a:cubicBezTo>
                    <a:pt x="14" y="1"/>
                    <a:pt x="15" y="1"/>
                    <a:pt x="16" y="1"/>
                  </a:cubicBezTo>
                  <a:cubicBezTo>
                    <a:pt x="16" y="1"/>
                    <a:pt x="17" y="1"/>
                    <a:pt x="18" y="1"/>
                  </a:cubicBezTo>
                  <a:cubicBezTo>
                    <a:pt x="19" y="1"/>
                    <a:pt x="20" y="1"/>
                    <a:pt x="22" y="2"/>
                  </a:cubicBezTo>
                  <a:cubicBezTo>
                    <a:pt x="22" y="2"/>
                    <a:pt x="23" y="2"/>
                    <a:pt x="23" y="2"/>
                  </a:cubicBezTo>
                  <a:cubicBezTo>
                    <a:pt x="23" y="2"/>
                    <a:pt x="23" y="2"/>
                    <a:pt x="24" y="2"/>
                  </a:cubicBezTo>
                  <a:cubicBezTo>
                    <a:pt x="25" y="3"/>
                    <a:pt x="27" y="4"/>
                    <a:pt x="28" y="6"/>
                  </a:cubicBezTo>
                  <a:cubicBezTo>
                    <a:pt x="29" y="6"/>
                    <a:pt x="29" y="6"/>
                    <a:pt x="29" y="6"/>
                  </a:cubicBezTo>
                  <a:cubicBezTo>
                    <a:pt x="29" y="6"/>
                    <a:pt x="29" y="6"/>
                    <a:pt x="29" y="6"/>
                  </a:cubicBezTo>
                  <a:cubicBezTo>
                    <a:pt x="30" y="7"/>
                    <a:pt x="30" y="7"/>
                    <a:pt x="30" y="7"/>
                  </a:cubicBezTo>
                  <a:lnTo>
                    <a:pt x="31" y="7"/>
                  </a:lnTo>
                  <a:cubicBezTo>
                    <a:pt x="30" y="6"/>
                    <a:pt x="30" y="6"/>
                    <a:pt x="30" y="5"/>
                  </a:cubicBezTo>
                  <a:cubicBezTo>
                    <a:pt x="28" y="4"/>
                    <a:pt x="26" y="2"/>
                    <a:pt x="23" y="1"/>
                  </a:cubicBezTo>
                  <a:cubicBezTo>
                    <a:pt x="21" y="0"/>
                    <a:pt x="18" y="0"/>
                    <a:pt x="16" y="0"/>
                  </a:cubicBezTo>
                  <a:cubicBezTo>
                    <a:pt x="13" y="0"/>
                    <a:pt x="10" y="0"/>
                    <a:pt x="8" y="1"/>
                  </a:cubicBezTo>
                  <a:cubicBezTo>
                    <a:pt x="5" y="2"/>
                    <a:pt x="3" y="4"/>
                    <a:pt x="2" y="5"/>
                  </a:cubicBezTo>
                  <a:cubicBezTo>
                    <a:pt x="1" y="6"/>
                    <a:pt x="1" y="6"/>
                    <a:pt x="0" y="7"/>
                  </a:cubicBezTo>
                  <a:lnTo>
                    <a:pt x="1" y="7"/>
                  </a:lnTo>
                  <a:cubicBezTo>
                    <a:pt x="1" y="7"/>
                    <a:pt x="2" y="7"/>
                    <a:pt x="2" y="6"/>
                  </a:cubicBezTo>
                  <a:cubicBezTo>
                    <a:pt x="2" y="6"/>
                    <a:pt x="2" y="6"/>
                    <a:pt x="2" y="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7" name="Freeform 12">
              <a:extLst>
                <a:ext uri="{FF2B5EF4-FFF2-40B4-BE49-F238E27FC236}">
                  <a16:creationId xmlns:a16="http://schemas.microsoft.com/office/drawing/2014/main" id="{08D81018-26D1-4604-AABA-0B4E49B2EBA0}"/>
                </a:ext>
              </a:extLst>
            </p:cNvPr>
            <p:cNvSpPr>
              <a:spLocks noEditPoints="1"/>
            </p:cNvSpPr>
            <p:nvPr/>
          </p:nvSpPr>
          <p:spPr bwMode="auto">
            <a:xfrm>
              <a:off x="1597" y="2325"/>
              <a:ext cx="50" cy="50"/>
            </a:xfrm>
            <a:custGeom>
              <a:avLst/>
              <a:gdLst>
                <a:gd name="T0" fmla="*/ 40 w 80"/>
                <a:gd name="T1" fmla="*/ 60 h 80"/>
                <a:gd name="T2" fmla="*/ 40 w 80"/>
                <a:gd name="T3" fmla="*/ 60 h 80"/>
                <a:gd name="T4" fmla="*/ 20 w 80"/>
                <a:gd name="T5" fmla="*/ 40 h 80"/>
                <a:gd name="T6" fmla="*/ 40 w 80"/>
                <a:gd name="T7" fmla="*/ 20 h 80"/>
                <a:gd name="T8" fmla="*/ 60 w 80"/>
                <a:gd name="T9" fmla="*/ 40 h 80"/>
                <a:gd name="T10" fmla="*/ 40 w 80"/>
                <a:gd name="T11" fmla="*/ 60 h 80"/>
                <a:gd name="T12" fmla="*/ 68 w 80"/>
                <a:gd name="T13" fmla="*/ 11 h 80"/>
                <a:gd name="T14" fmla="*/ 68 w 80"/>
                <a:gd name="T15" fmla="*/ 11 h 80"/>
                <a:gd name="T16" fmla="*/ 55 w 80"/>
                <a:gd name="T17" fmla="*/ 3 h 80"/>
                <a:gd name="T18" fmla="*/ 40 w 80"/>
                <a:gd name="T19" fmla="*/ 0 h 80"/>
                <a:gd name="T20" fmla="*/ 24 w 80"/>
                <a:gd name="T21" fmla="*/ 3 h 80"/>
                <a:gd name="T22" fmla="*/ 12 w 80"/>
                <a:gd name="T23" fmla="*/ 11 h 80"/>
                <a:gd name="T24" fmla="*/ 3 w 80"/>
                <a:gd name="T25" fmla="*/ 24 h 80"/>
                <a:gd name="T26" fmla="*/ 2 w 80"/>
                <a:gd name="T27" fmla="*/ 27 h 80"/>
                <a:gd name="T28" fmla="*/ 0 w 80"/>
                <a:gd name="T29" fmla="*/ 40 h 80"/>
                <a:gd name="T30" fmla="*/ 3 w 80"/>
                <a:gd name="T31" fmla="*/ 55 h 80"/>
                <a:gd name="T32" fmla="*/ 5 w 80"/>
                <a:gd name="T33" fmla="*/ 58 h 80"/>
                <a:gd name="T34" fmla="*/ 12 w 80"/>
                <a:gd name="T35" fmla="*/ 68 h 80"/>
                <a:gd name="T36" fmla="*/ 24 w 80"/>
                <a:gd name="T37" fmla="*/ 76 h 80"/>
                <a:gd name="T38" fmla="*/ 40 w 80"/>
                <a:gd name="T39" fmla="*/ 80 h 80"/>
                <a:gd name="T40" fmla="*/ 55 w 80"/>
                <a:gd name="T41" fmla="*/ 76 h 80"/>
                <a:gd name="T42" fmla="*/ 68 w 80"/>
                <a:gd name="T43" fmla="*/ 68 h 80"/>
                <a:gd name="T44" fmla="*/ 75 w 80"/>
                <a:gd name="T45" fmla="*/ 58 h 80"/>
                <a:gd name="T46" fmla="*/ 77 w 80"/>
                <a:gd name="T47" fmla="*/ 55 h 80"/>
                <a:gd name="T48" fmla="*/ 80 w 80"/>
                <a:gd name="T49" fmla="*/ 40 h 80"/>
                <a:gd name="T50" fmla="*/ 78 w 80"/>
                <a:gd name="T51" fmla="*/ 27 h 80"/>
                <a:gd name="T52" fmla="*/ 77 w 80"/>
                <a:gd name="T53" fmla="*/ 24 h 80"/>
                <a:gd name="T54" fmla="*/ 68 w 80"/>
                <a:gd name="T55" fmla="*/ 11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0" h="80">
                  <a:moveTo>
                    <a:pt x="40" y="60"/>
                  </a:moveTo>
                  <a:lnTo>
                    <a:pt x="40" y="60"/>
                  </a:lnTo>
                  <a:cubicBezTo>
                    <a:pt x="29" y="60"/>
                    <a:pt x="20" y="51"/>
                    <a:pt x="20" y="40"/>
                  </a:cubicBezTo>
                  <a:cubicBezTo>
                    <a:pt x="20" y="28"/>
                    <a:pt x="29" y="20"/>
                    <a:pt x="40" y="20"/>
                  </a:cubicBezTo>
                  <a:cubicBezTo>
                    <a:pt x="51" y="20"/>
                    <a:pt x="60" y="28"/>
                    <a:pt x="60" y="40"/>
                  </a:cubicBezTo>
                  <a:cubicBezTo>
                    <a:pt x="60" y="51"/>
                    <a:pt x="51" y="60"/>
                    <a:pt x="40" y="60"/>
                  </a:cubicBezTo>
                  <a:close/>
                  <a:moveTo>
                    <a:pt x="68" y="11"/>
                  </a:moveTo>
                  <a:lnTo>
                    <a:pt x="68" y="11"/>
                  </a:lnTo>
                  <a:cubicBezTo>
                    <a:pt x="64" y="8"/>
                    <a:pt x="60" y="5"/>
                    <a:pt x="55" y="3"/>
                  </a:cubicBezTo>
                  <a:cubicBezTo>
                    <a:pt x="51" y="1"/>
                    <a:pt x="45" y="0"/>
                    <a:pt x="40" y="0"/>
                  </a:cubicBezTo>
                  <a:cubicBezTo>
                    <a:pt x="34" y="0"/>
                    <a:pt x="29" y="1"/>
                    <a:pt x="24" y="3"/>
                  </a:cubicBezTo>
                  <a:cubicBezTo>
                    <a:pt x="19" y="5"/>
                    <a:pt x="15" y="8"/>
                    <a:pt x="12" y="11"/>
                  </a:cubicBezTo>
                  <a:cubicBezTo>
                    <a:pt x="8" y="15"/>
                    <a:pt x="5" y="19"/>
                    <a:pt x="3" y="24"/>
                  </a:cubicBezTo>
                  <a:cubicBezTo>
                    <a:pt x="3" y="25"/>
                    <a:pt x="2" y="26"/>
                    <a:pt x="2" y="27"/>
                  </a:cubicBezTo>
                  <a:cubicBezTo>
                    <a:pt x="1" y="31"/>
                    <a:pt x="0" y="35"/>
                    <a:pt x="0" y="40"/>
                  </a:cubicBezTo>
                  <a:cubicBezTo>
                    <a:pt x="0" y="45"/>
                    <a:pt x="1" y="50"/>
                    <a:pt x="3" y="55"/>
                  </a:cubicBezTo>
                  <a:cubicBezTo>
                    <a:pt x="3" y="56"/>
                    <a:pt x="4" y="57"/>
                    <a:pt x="5" y="58"/>
                  </a:cubicBezTo>
                  <a:cubicBezTo>
                    <a:pt x="7" y="62"/>
                    <a:pt x="9" y="65"/>
                    <a:pt x="12" y="68"/>
                  </a:cubicBezTo>
                  <a:cubicBezTo>
                    <a:pt x="15" y="71"/>
                    <a:pt x="19" y="74"/>
                    <a:pt x="24" y="76"/>
                  </a:cubicBezTo>
                  <a:cubicBezTo>
                    <a:pt x="29" y="78"/>
                    <a:pt x="34" y="80"/>
                    <a:pt x="40" y="80"/>
                  </a:cubicBezTo>
                  <a:cubicBezTo>
                    <a:pt x="45" y="80"/>
                    <a:pt x="51" y="78"/>
                    <a:pt x="55" y="76"/>
                  </a:cubicBezTo>
                  <a:cubicBezTo>
                    <a:pt x="60" y="74"/>
                    <a:pt x="64" y="71"/>
                    <a:pt x="68" y="68"/>
                  </a:cubicBezTo>
                  <a:cubicBezTo>
                    <a:pt x="71" y="65"/>
                    <a:pt x="73" y="62"/>
                    <a:pt x="75" y="58"/>
                  </a:cubicBezTo>
                  <a:cubicBezTo>
                    <a:pt x="75" y="57"/>
                    <a:pt x="76" y="56"/>
                    <a:pt x="77" y="55"/>
                  </a:cubicBezTo>
                  <a:cubicBezTo>
                    <a:pt x="79" y="50"/>
                    <a:pt x="80" y="45"/>
                    <a:pt x="80" y="40"/>
                  </a:cubicBezTo>
                  <a:cubicBezTo>
                    <a:pt x="80" y="35"/>
                    <a:pt x="79" y="31"/>
                    <a:pt x="78" y="27"/>
                  </a:cubicBezTo>
                  <a:cubicBezTo>
                    <a:pt x="77" y="26"/>
                    <a:pt x="77" y="25"/>
                    <a:pt x="77" y="24"/>
                  </a:cubicBezTo>
                  <a:cubicBezTo>
                    <a:pt x="75" y="19"/>
                    <a:pt x="72" y="15"/>
                    <a:pt x="68" y="11"/>
                  </a:cubicBezTo>
                  <a:close/>
                </a:path>
              </a:pathLst>
            </a:custGeom>
            <a:solidFill>
              <a:schemeClr val="tx2"/>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8" name="Freeform 13">
              <a:extLst>
                <a:ext uri="{FF2B5EF4-FFF2-40B4-BE49-F238E27FC236}">
                  <a16:creationId xmlns:a16="http://schemas.microsoft.com/office/drawing/2014/main" id="{74712EBF-9939-4FC7-A295-EFD5DD3C3108}"/>
                </a:ext>
              </a:extLst>
            </p:cNvPr>
            <p:cNvSpPr>
              <a:spLocks/>
            </p:cNvSpPr>
            <p:nvPr/>
          </p:nvSpPr>
          <p:spPr bwMode="auto">
            <a:xfrm>
              <a:off x="1607" y="2335"/>
              <a:ext cx="29" cy="29"/>
            </a:xfrm>
            <a:custGeom>
              <a:avLst/>
              <a:gdLst>
                <a:gd name="T0" fmla="*/ 20 w 40"/>
                <a:gd name="T1" fmla="*/ 0 h 40"/>
                <a:gd name="T2" fmla="*/ 20 w 40"/>
                <a:gd name="T3" fmla="*/ 0 h 40"/>
                <a:gd name="T4" fmla="*/ 0 w 40"/>
                <a:gd name="T5" fmla="*/ 20 h 40"/>
                <a:gd name="T6" fmla="*/ 20 w 40"/>
                <a:gd name="T7" fmla="*/ 40 h 40"/>
                <a:gd name="T8" fmla="*/ 40 w 40"/>
                <a:gd name="T9" fmla="*/ 20 h 40"/>
                <a:gd name="T10" fmla="*/ 20 w 40"/>
                <a:gd name="T11" fmla="*/ 0 h 40"/>
              </a:gdLst>
              <a:ahLst/>
              <a:cxnLst>
                <a:cxn ang="0">
                  <a:pos x="T0" y="T1"/>
                </a:cxn>
                <a:cxn ang="0">
                  <a:pos x="T2" y="T3"/>
                </a:cxn>
                <a:cxn ang="0">
                  <a:pos x="T4" y="T5"/>
                </a:cxn>
                <a:cxn ang="0">
                  <a:pos x="T6" y="T7"/>
                </a:cxn>
                <a:cxn ang="0">
                  <a:pos x="T8" y="T9"/>
                </a:cxn>
                <a:cxn ang="0">
                  <a:pos x="T10" y="T11"/>
                </a:cxn>
              </a:cxnLst>
              <a:rect l="0" t="0" r="r" b="b"/>
              <a:pathLst>
                <a:path w="40" h="40">
                  <a:moveTo>
                    <a:pt x="20" y="0"/>
                  </a:moveTo>
                  <a:lnTo>
                    <a:pt x="20" y="0"/>
                  </a:lnTo>
                  <a:cubicBezTo>
                    <a:pt x="9" y="0"/>
                    <a:pt x="0" y="8"/>
                    <a:pt x="0" y="20"/>
                  </a:cubicBezTo>
                  <a:cubicBezTo>
                    <a:pt x="0" y="31"/>
                    <a:pt x="9" y="40"/>
                    <a:pt x="20" y="40"/>
                  </a:cubicBezTo>
                  <a:cubicBezTo>
                    <a:pt x="31" y="40"/>
                    <a:pt x="40" y="31"/>
                    <a:pt x="40" y="20"/>
                  </a:cubicBezTo>
                  <a:cubicBezTo>
                    <a:pt x="40" y="8"/>
                    <a:pt x="31" y="0"/>
                    <a:pt x="20" y="0"/>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79" name="Freeform 14">
              <a:extLst>
                <a:ext uri="{FF2B5EF4-FFF2-40B4-BE49-F238E27FC236}">
                  <a16:creationId xmlns:a16="http://schemas.microsoft.com/office/drawing/2014/main" id="{4A39E19C-3838-455D-8EDC-CF7713FCB100}"/>
                </a:ext>
              </a:extLst>
            </p:cNvPr>
            <p:cNvSpPr>
              <a:spLocks noEditPoints="1"/>
            </p:cNvSpPr>
            <p:nvPr/>
          </p:nvSpPr>
          <p:spPr bwMode="auto">
            <a:xfrm>
              <a:off x="1755" y="2336"/>
              <a:ext cx="29" cy="29"/>
            </a:xfrm>
            <a:custGeom>
              <a:avLst/>
              <a:gdLst>
                <a:gd name="T0" fmla="*/ 25 w 40"/>
                <a:gd name="T1" fmla="*/ 21 h 40"/>
                <a:gd name="T2" fmla="*/ 25 w 40"/>
                <a:gd name="T3" fmla="*/ 21 h 40"/>
                <a:gd name="T4" fmla="*/ 24 w 40"/>
                <a:gd name="T5" fmla="*/ 23 h 40"/>
                <a:gd name="T6" fmla="*/ 22 w 40"/>
                <a:gd name="T7" fmla="*/ 24 h 40"/>
                <a:gd name="T8" fmla="*/ 20 w 40"/>
                <a:gd name="T9" fmla="*/ 24 h 40"/>
                <a:gd name="T10" fmla="*/ 18 w 40"/>
                <a:gd name="T11" fmla="*/ 24 h 40"/>
                <a:gd name="T12" fmla="*/ 16 w 40"/>
                <a:gd name="T13" fmla="*/ 23 h 40"/>
                <a:gd name="T14" fmla="*/ 14 w 40"/>
                <a:gd name="T15" fmla="*/ 21 h 40"/>
                <a:gd name="T16" fmla="*/ 14 w 40"/>
                <a:gd name="T17" fmla="*/ 19 h 40"/>
                <a:gd name="T18" fmla="*/ 14 w 40"/>
                <a:gd name="T19" fmla="*/ 16 h 40"/>
                <a:gd name="T20" fmla="*/ 16 w 40"/>
                <a:gd name="T21" fmla="*/ 15 h 40"/>
                <a:gd name="T22" fmla="*/ 18 w 40"/>
                <a:gd name="T23" fmla="*/ 13 h 40"/>
                <a:gd name="T24" fmla="*/ 20 w 40"/>
                <a:gd name="T25" fmla="*/ 13 h 40"/>
                <a:gd name="T26" fmla="*/ 22 w 40"/>
                <a:gd name="T27" fmla="*/ 13 h 40"/>
                <a:gd name="T28" fmla="*/ 24 w 40"/>
                <a:gd name="T29" fmla="*/ 14 h 40"/>
                <a:gd name="T30" fmla="*/ 25 w 40"/>
                <a:gd name="T31" fmla="*/ 16 h 40"/>
                <a:gd name="T32" fmla="*/ 25 w 40"/>
                <a:gd name="T33" fmla="*/ 19 h 40"/>
                <a:gd name="T34" fmla="*/ 25 w 40"/>
                <a:gd name="T35" fmla="*/ 21 h 40"/>
                <a:gd name="T36" fmla="*/ 34 w 40"/>
                <a:gd name="T37" fmla="*/ 6 h 40"/>
                <a:gd name="T38" fmla="*/ 34 w 40"/>
                <a:gd name="T39" fmla="*/ 6 h 40"/>
                <a:gd name="T40" fmla="*/ 33 w 40"/>
                <a:gd name="T41" fmla="*/ 5 h 40"/>
                <a:gd name="T42" fmla="*/ 32 w 40"/>
                <a:gd name="T43" fmla="*/ 5 h 40"/>
                <a:gd name="T44" fmla="*/ 28 w 40"/>
                <a:gd name="T45" fmla="*/ 1 h 40"/>
                <a:gd name="T46" fmla="*/ 26 w 40"/>
                <a:gd name="T47" fmla="*/ 1 h 40"/>
                <a:gd name="T48" fmla="*/ 22 w 40"/>
                <a:gd name="T49" fmla="*/ 0 h 40"/>
                <a:gd name="T50" fmla="*/ 20 w 40"/>
                <a:gd name="T51" fmla="*/ 0 h 40"/>
                <a:gd name="T52" fmla="*/ 18 w 40"/>
                <a:gd name="T53" fmla="*/ 0 h 40"/>
                <a:gd name="T54" fmla="*/ 14 w 40"/>
                <a:gd name="T55" fmla="*/ 1 h 40"/>
                <a:gd name="T56" fmla="*/ 12 w 40"/>
                <a:gd name="T57" fmla="*/ 1 h 40"/>
                <a:gd name="T58" fmla="*/ 7 w 40"/>
                <a:gd name="T59" fmla="*/ 5 h 40"/>
                <a:gd name="T60" fmla="*/ 6 w 40"/>
                <a:gd name="T61" fmla="*/ 5 h 40"/>
                <a:gd name="T62" fmla="*/ 6 w 40"/>
                <a:gd name="T63" fmla="*/ 6 h 40"/>
                <a:gd name="T64" fmla="*/ 5 w 40"/>
                <a:gd name="T65" fmla="*/ 6 h 40"/>
                <a:gd name="T66" fmla="*/ 0 w 40"/>
                <a:gd name="T67" fmla="*/ 20 h 40"/>
                <a:gd name="T68" fmla="*/ 20 w 40"/>
                <a:gd name="T69" fmla="*/ 40 h 40"/>
                <a:gd name="T70" fmla="*/ 40 w 40"/>
                <a:gd name="T71" fmla="*/ 20 h 40"/>
                <a:gd name="T72" fmla="*/ 34 w 40"/>
                <a:gd name="T73" fmla="*/ 6 h 40"/>
                <a:gd name="T74" fmla="*/ 34 w 40"/>
                <a:gd name="T75" fmla="*/ 6 h 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0" h="40">
                  <a:moveTo>
                    <a:pt x="25" y="21"/>
                  </a:moveTo>
                  <a:lnTo>
                    <a:pt x="25" y="21"/>
                  </a:lnTo>
                  <a:cubicBezTo>
                    <a:pt x="25" y="21"/>
                    <a:pt x="24" y="22"/>
                    <a:pt x="24" y="23"/>
                  </a:cubicBezTo>
                  <a:cubicBezTo>
                    <a:pt x="23" y="23"/>
                    <a:pt x="23" y="23"/>
                    <a:pt x="22" y="24"/>
                  </a:cubicBezTo>
                  <a:cubicBezTo>
                    <a:pt x="21" y="24"/>
                    <a:pt x="20" y="24"/>
                    <a:pt x="20" y="24"/>
                  </a:cubicBezTo>
                  <a:cubicBezTo>
                    <a:pt x="19" y="24"/>
                    <a:pt x="18" y="24"/>
                    <a:pt x="18" y="24"/>
                  </a:cubicBezTo>
                  <a:cubicBezTo>
                    <a:pt x="17" y="23"/>
                    <a:pt x="16" y="23"/>
                    <a:pt x="16" y="23"/>
                  </a:cubicBezTo>
                  <a:cubicBezTo>
                    <a:pt x="15" y="22"/>
                    <a:pt x="15" y="21"/>
                    <a:pt x="14" y="21"/>
                  </a:cubicBezTo>
                  <a:cubicBezTo>
                    <a:pt x="14" y="20"/>
                    <a:pt x="14" y="19"/>
                    <a:pt x="14" y="19"/>
                  </a:cubicBezTo>
                  <a:cubicBezTo>
                    <a:pt x="14" y="18"/>
                    <a:pt x="14" y="17"/>
                    <a:pt x="14" y="16"/>
                  </a:cubicBezTo>
                  <a:cubicBezTo>
                    <a:pt x="15" y="16"/>
                    <a:pt x="15" y="15"/>
                    <a:pt x="16" y="15"/>
                  </a:cubicBezTo>
                  <a:cubicBezTo>
                    <a:pt x="16" y="14"/>
                    <a:pt x="17" y="14"/>
                    <a:pt x="18" y="13"/>
                  </a:cubicBezTo>
                  <a:cubicBezTo>
                    <a:pt x="18" y="13"/>
                    <a:pt x="19" y="13"/>
                    <a:pt x="20" y="13"/>
                  </a:cubicBezTo>
                  <a:cubicBezTo>
                    <a:pt x="20" y="13"/>
                    <a:pt x="21" y="13"/>
                    <a:pt x="22" y="13"/>
                  </a:cubicBezTo>
                  <a:cubicBezTo>
                    <a:pt x="22" y="14"/>
                    <a:pt x="23" y="14"/>
                    <a:pt x="24" y="14"/>
                  </a:cubicBezTo>
                  <a:cubicBezTo>
                    <a:pt x="24" y="15"/>
                    <a:pt x="25" y="16"/>
                    <a:pt x="25" y="16"/>
                  </a:cubicBezTo>
                  <a:cubicBezTo>
                    <a:pt x="25" y="17"/>
                    <a:pt x="25" y="18"/>
                    <a:pt x="25" y="19"/>
                  </a:cubicBezTo>
                  <a:cubicBezTo>
                    <a:pt x="25" y="19"/>
                    <a:pt x="25" y="20"/>
                    <a:pt x="25" y="21"/>
                  </a:cubicBezTo>
                  <a:close/>
                  <a:moveTo>
                    <a:pt x="34" y="6"/>
                  </a:moveTo>
                  <a:lnTo>
                    <a:pt x="34" y="6"/>
                  </a:lnTo>
                  <a:cubicBezTo>
                    <a:pt x="33" y="6"/>
                    <a:pt x="33" y="6"/>
                    <a:pt x="33" y="5"/>
                  </a:cubicBezTo>
                  <a:cubicBezTo>
                    <a:pt x="33" y="5"/>
                    <a:pt x="33" y="5"/>
                    <a:pt x="32" y="5"/>
                  </a:cubicBezTo>
                  <a:cubicBezTo>
                    <a:pt x="31" y="3"/>
                    <a:pt x="29" y="2"/>
                    <a:pt x="28" y="1"/>
                  </a:cubicBezTo>
                  <a:cubicBezTo>
                    <a:pt x="27" y="1"/>
                    <a:pt x="26" y="1"/>
                    <a:pt x="26" y="1"/>
                  </a:cubicBezTo>
                  <a:cubicBezTo>
                    <a:pt x="24" y="0"/>
                    <a:pt x="23" y="0"/>
                    <a:pt x="22" y="0"/>
                  </a:cubicBezTo>
                  <a:cubicBezTo>
                    <a:pt x="21" y="0"/>
                    <a:pt x="20" y="0"/>
                    <a:pt x="20" y="0"/>
                  </a:cubicBezTo>
                  <a:cubicBezTo>
                    <a:pt x="19" y="0"/>
                    <a:pt x="18" y="0"/>
                    <a:pt x="18" y="0"/>
                  </a:cubicBezTo>
                  <a:cubicBezTo>
                    <a:pt x="16" y="0"/>
                    <a:pt x="15" y="0"/>
                    <a:pt x="14" y="1"/>
                  </a:cubicBezTo>
                  <a:cubicBezTo>
                    <a:pt x="13" y="1"/>
                    <a:pt x="12" y="1"/>
                    <a:pt x="12" y="1"/>
                  </a:cubicBezTo>
                  <a:cubicBezTo>
                    <a:pt x="10" y="2"/>
                    <a:pt x="8" y="3"/>
                    <a:pt x="7" y="5"/>
                  </a:cubicBezTo>
                  <a:cubicBezTo>
                    <a:pt x="7" y="5"/>
                    <a:pt x="6" y="5"/>
                    <a:pt x="6" y="5"/>
                  </a:cubicBezTo>
                  <a:cubicBezTo>
                    <a:pt x="6" y="6"/>
                    <a:pt x="6" y="6"/>
                    <a:pt x="6" y="6"/>
                  </a:cubicBezTo>
                  <a:lnTo>
                    <a:pt x="5" y="6"/>
                  </a:lnTo>
                  <a:cubicBezTo>
                    <a:pt x="2" y="10"/>
                    <a:pt x="0" y="14"/>
                    <a:pt x="0" y="20"/>
                  </a:cubicBezTo>
                  <a:cubicBezTo>
                    <a:pt x="0" y="31"/>
                    <a:pt x="9" y="40"/>
                    <a:pt x="20" y="40"/>
                  </a:cubicBezTo>
                  <a:cubicBezTo>
                    <a:pt x="31" y="40"/>
                    <a:pt x="40" y="31"/>
                    <a:pt x="40" y="20"/>
                  </a:cubicBezTo>
                  <a:cubicBezTo>
                    <a:pt x="40" y="14"/>
                    <a:pt x="38" y="10"/>
                    <a:pt x="34" y="6"/>
                  </a:cubicBezTo>
                  <a:lnTo>
                    <a:pt x="34" y="6"/>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0" name="Freeform 15">
              <a:extLst>
                <a:ext uri="{FF2B5EF4-FFF2-40B4-BE49-F238E27FC236}">
                  <a16:creationId xmlns:a16="http://schemas.microsoft.com/office/drawing/2014/main" id="{1B5E605C-3B7F-4AB9-AE34-40C9D8F3E1A8}"/>
                </a:ext>
              </a:extLst>
            </p:cNvPr>
            <p:cNvSpPr>
              <a:spLocks/>
            </p:cNvSpPr>
            <p:nvPr/>
          </p:nvSpPr>
          <p:spPr bwMode="auto">
            <a:xfrm>
              <a:off x="1760" y="2341"/>
              <a:ext cx="0" cy="1"/>
            </a:xfrm>
            <a:custGeom>
              <a:avLst/>
              <a:gdLst>
                <a:gd name="T0" fmla="*/ 1 w 1"/>
                <a:gd name="T1" fmla="*/ 0 h 1"/>
                <a:gd name="T2" fmla="*/ 1 w 1"/>
                <a:gd name="T3" fmla="*/ 0 h 1"/>
                <a:gd name="T4" fmla="*/ 0 w 1"/>
                <a:gd name="T5" fmla="*/ 1 h 1"/>
                <a:gd name="T6" fmla="*/ 1 w 1"/>
                <a:gd name="T7" fmla="*/ 1 h 1"/>
                <a:gd name="T8" fmla="*/ 1 w 1"/>
                <a:gd name="T9" fmla="*/ 0 h 1"/>
              </a:gdLst>
              <a:ahLst/>
              <a:cxnLst>
                <a:cxn ang="0">
                  <a:pos x="T0" y="T1"/>
                </a:cxn>
                <a:cxn ang="0">
                  <a:pos x="T2" y="T3"/>
                </a:cxn>
                <a:cxn ang="0">
                  <a:pos x="T4" y="T5"/>
                </a:cxn>
                <a:cxn ang="0">
                  <a:pos x="T6" y="T7"/>
                </a:cxn>
                <a:cxn ang="0">
                  <a:pos x="T8" y="T9"/>
                </a:cxn>
              </a:cxnLst>
              <a:rect l="0" t="0" r="r" b="b"/>
              <a:pathLst>
                <a:path w="1" h="1">
                  <a:moveTo>
                    <a:pt x="1" y="0"/>
                  </a:moveTo>
                  <a:lnTo>
                    <a:pt x="1" y="0"/>
                  </a:lnTo>
                  <a:cubicBezTo>
                    <a:pt x="1" y="1"/>
                    <a:pt x="0" y="1"/>
                    <a:pt x="0" y="1"/>
                  </a:cubicBezTo>
                  <a:lnTo>
                    <a:pt x="1" y="1"/>
                  </a:lnTo>
                  <a:cubicBezTo>
                    <a:pt x="1" y="1"/>
                    <a:pt x="1" y="1"/>
                    <a:pt x="1"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1" name="Freeform 16">
              <a:extLst>
                <a:ext uri="{FF2B5EF4-FFF2-40B4-BE49-F238E27FC236}">
                  <a16:creationId xmlns:a16="http://schemas.microsoft.com/office/drawing/2014/main" id="{ED8E74E1-2F65-49B3-BEC1-E736104E24D7}"/>
                </a:ext>
              </a:extLst>
            </p:cNvPr>
            <p:cNvSpPr>
              <a:spLocks/>
            </p:cNvSpPr>
            <p:nvPr/>
          </p:nvSpPr>
          <p:spPr bwMode="auto">
            <a:xfrm>
              <a:off x="1760" y="2341"/>
              <a:ext cx="1" cy="0"/>
            </a:xfrm>
            <a:custGeom>
              <a:avLst/>
              <a:gdLst>
                <a:gd name="T0" fmla="*/ 0 w 1"/>
                <a:gd name="T1" fmla="*/ 0 w 1"/>
                <a:gd name="T2" fmla="*/ 1 w 1"/>
                <a:gd name="T3" fmla="*/ 0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0" y="0"/>
                    <a:pt x="1" y="0"/>
                    <a:pt x="1" y="0"/>
                  </a:cubicBezTo>
                  <a:cubicBezTo>
                    <a:pt x="1" y="0"/>
                    <a:pt x="0" y="0"/>
                    <a:pt x="0" y="0"/>
                  </a:cubicBezTo>
                  <a:cubicBezTo>
                    <a:pt x="0" y="0"/>
                    <a:pt x="0"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2" name="Freeform 17">
              <a:extLst>
                <a:ext uri="{FF2B5EF4-FFF2-40B4-BE49-F238E27FC236}">
                  <a16:creationId xmlns:a16="http://schemas.microsoft.com/office/drawing/2014/main" id="{7D45D32C-973C-43A4-B404-6F40A9A9EBBC}"/>
                </a:ext>
              </a:extLst>
            </p:cNvPr>
            <p:cNvSpPr>
              <a:spLocks/>
            </p:cNvSpPr>
            <p:nvPr/>
          </p:nvSpPr>
          <p:spPr bwMode="auto">
            <a:xfrm>
              <a:off x="1777" y="2341"/>
              <a:ext cx="1" cy="1"/>
            </a:xfrm>
            <a:custGeom>
              <a:avLst/>
              <a:gdLst>
                <a:gd name="T0" fmla="*/ 1 w 1"/>
                <a:gd name="T1" fmla="*/ 1 h 1"/>
                <a:gd name="T2" fmla="*/ 1 w 1"/>
                <a:gd name="T3" fmla="*/ 1 h 1"/>
                <a:gd name="T4" fmla="*/ 1 w 1"/>
                <a:gd name="T5" fmla="*/ 1 h 1"/>
                <a:gd name="T6" fmla="*/ 0 w 1"/>
                <a:gd name="T7" fmla="*/ 0 h 1"/>
                <a:gd name="T8" fmla="*/ 1 w 1"/>
                <a:gd name="T9" fmla="*/ 1 h 1"/>
              </a:gdLst>
              <a:ahLst/>
              <a:cxnLst>
                <a:cxn ang="0">
                  <a:pos x="T0" y="T1"/>
                </a:cxn>
                <a:cxn ang="0">
                  <a:pos x="T2" y="T3"/>
                </a:cxn>
                <a:cxn ang="0">
                  <a:pos x="T4" y="T5"/>
                </a:cxn>
                <a:cxn ang="0">
                  <a:pos x="T6" y="T7"/>
                </a:cxn>
                <a:cxn ang="0">
                  <a:pos x="T8" y="T9"/>
                </a:cxn>
              </a:cxnLst>
              <a:rect l="0" t="0" r="r" b="b"/>
              <a:pathLst>
                <a:path w="1" h="1">
                  <a:moveTo>
                    <a:pt x="1" y="1"/>
                  </a:moveTo>
                  <a:lnTo>
                    <a:pt x="1" y="1"/>
                  </a:lnTo>
                  <a:lnTo>
                    <a:pt x="1" y="1"/>
                  </a:lnTo>
                  <a:cubicBezTo>
                    <a:pt x="1" y="1"/>
                    <a:pt x="1" y="1"/>
                    <a:pt x="0" y="0"/>
                  </a:cubicBezTo>
                  <a:cubicBezTo>
                    <a:pt x="0" y="1"/>
                    <a:pt x="0" y="1"/>
                    <a:pt x="1" y="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3" name="Freeform 18">
              <a:extLst>
                <a:ext uri="{FF2B5EF4-FFF2-40B4-BE49-F238E27FC236}">
                  <a16:creationId xmlns:a16="http://schemas.microsoft.com/office/drawing/2014/main" id="{9EF80617-BC8C-4834-B351-423E1C7B1406}"/>
                </a:ext>
              </a:extLst>
            </p:cNvPr>
            <p:cNvSpPr>
              <a:spLocks/>
            </p:cNvSpPr>
            <p:nvPr/>
          </p:nvSpPr>
          <p:spPr bwMode="auto">
            <a:xfrm>
              <a:off x="1776" y="2341"/>
              <a:ext cx="1" cy="0"/>
            </a:xfrm>
            <a:custGeom>
              <a:avLst/>
              <a:gdLst>
                <a:gd name="T0" fmla="*/ 0 w 1"/>
                <a:gd name="T1" fmla="*/ 0 w 1"/>
                <a:gd name="T2" fmla="*/ 1 w 1"/>
                <a:gd name="T3" fmla="*/ 1 w 1"/>
                <a:gd name="T4" fmla="*/ 0 w 1"/>
              </a:gdLst>
              <a:ahLst/>
              <a:cxnLst>
                <a:cxn ang="0">
                  <a:pos x="T0" y="0"/>
                </a:cxn>
                <a:cxn ang="0">
                  <a:pos x="T1" y="0"/>
                </a:cxn>
                <a:cxn ang="0">
                  <a:pos x="T2" y="0"/>
                </a:cxn>
                <a:cxn ang="0">
                  <a:pos x="T3" y="0"/>
                </a:cxn>
                <a:cxn ang="0">
                  <a:pos x="T4" y="0"/>
                </a:cxn>
              </a:cxnLst>
              <a:rect l="0" t="0" r="r" b="b"/>
              <a:pathLst>
                <a:path w="1">
                  <a:moveTo>
                    <a:pt x="0" y="0"/>
                  </a:moveTo>
                  <a:lnTo>
                    <a:pt x="0" y="0"/>
                  </a:lnTo>
                  <a:cubicBezTo>
                    <a:pt x="1" y="0"/>
                    <a:pt x="1" y="0"/>
                    <a:pt x="1" y="0"/>
                  </a:cubicBezTo>
                  <a:cubicBezTo>
                    <a:pt x="1" y="0"/>
                    <a:pt x="1" y="0"/>
                    <a:pt x="1" y="0"/>
                  </a:cubicBezTo>
                  <a:cubicBezTo>
                    <a:pt x="1" y="0"/>
                    <a:pt x="1" y="0"/>
                    <a:pt x="0" y="0"/>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84" name="Freeform 19">
              <a:extLst>
                <a:ext uri="{FF2B5EF4-FFF2-40B4-BE49-F238E27FC236}">
                  <a16:creationId xmlns:a16="http://schemas.microsoft.com/office/drawing/2014/main" id="{A032BFEC-2637-451D-9B15-30485CE10AD3}"/>
                </a:ext>
              </a:extLst>
            </p:cNvPr>
            <p:cNvSpPr>
              <a:spLocks/>
            </p:cNvSpPr>
            <p:nvPr/>
          </p:nvSpPr>
          <p:spPr bwMode="auto">
            <a:xfrm>
              <a:off x="1764" y="2345"/>
              <a:ext cx="12" cy="11"/>
            </a:xfrm>
            <a:custGeom>
              <a:avLst/>
              <a:gdLst>
                <a:gd name="T0" fmla="*/ 10 w 11"/>
                <a:gd name="T1" fmla="*/ 1 h 11"/>
                <a:gd name="T2" fmla="*/ 10 w 11"/>
                <a:gd name="T3" fmla="*/ 1 h 11"/>
                <a:gd name="T4" fmla="*/ 8 w 11"/>
                <a:gd name="T5" fmla="*/ 0 h 11"/>
                <a:gd name="T6" fmla="*/ 6 w 11"/>
                <a:gd name="T7" fmla="*/ 0 h 11"/>
                <a:gd name="T8" fmla="*/ 4 w 11"/>
                <a:gd name="T9" fmla="*/ 0 h 11"/>
                <a:gd name="T10" fmla="*/ 2 w 11"/>
                <a:gd name="T11" fmla="*/ 2 h 11"/>
                <a:gd name="T12" fmla="*/ 0 w 11"/>
                <a:gd name="T13" fmla="*/ 3 h 11"/>
                <a:gd name="T14" fmla="*/ 0 w 11"/>
                <a:gd name="T15" fmla="*/ 6 h 11"/>
                <a:gd name="T16" fmla="*/ 0 w 11"/>
                <a:gd name="T17" fmla="*/ 8 h 11"/>
                <a:gd name="T18" fmla="*/ 2 w 11"/>
                <a:gd name="T19" fmla="*/ 10 h 11"/>
                <a:gd name="T20" fmla="*/ 4 w 11"/>
                <a:gd name="T21" fmla="*/ 11 h 11"/>
                <a:gd name="T22" fmla="*/ 6 w 11"/>
                <a:gd name="T23" fmla="*/ 11 h 11"/>
                <a:gd name="T24" fmla="*/ 8 w 11"/>
                <a:gd name="T25" fmla="*/ 11 h 11"/>
                <a:gd name="T26" fmla="*/ 10 w 11"/>
                <a:gd name="T27" fmla="*/ 10 h 11"/>
                <a:gd name="T28" fmla="*/ 11 w 11"/>
                <a:gd name="T29" fmla="*/ 8 h 11"/>
                <a:gd name="T30" fmla="*/ 11 w 11"/>
                <a:gd name="T31" fmla="*/ 6 h 11"/>
                <a:gd name="T32" fmla="*/ 11 w 11"/>
                <a:gd name="T33" fmla="*/ 3 h 11"/>
                <a:gd name="T34" fmla="*/ 10 w 11"/>
                <a:gd name="T35"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 h="11">
                  <a:moveTo>
                    <a:pt x="10" y="1"/>
                  </a:moveTo>
                  <a:lnTo>
                    <a:pt x="10" y="1"/>
                  </a:lnTo>
                  <a:cubicBezTo>
                    <a:pt x="9" y="1"/>
                    <a:pt x="9" y="1"/>
                    <a:pt x="8" y="0"/>
                  </a:cubicBezTo>
                  <a:cubicBezTo>
                    <a:pt x="7" y="0"/>
                    <a:pt x="6" y="0"/>
                    <a:pt x="6" y="0"/>
                  </a:cubicBezTo>
                  <a:cubicBezTo>
                    <a:pt x="5" y="0"/>
                    <a:pt x="4" y="0"/>
                    <a:pt x="4" y="0"/>
                  </a:cubicBezTo>
                  <a:cubicBezTo>
                    <a:pt x="3" y="1"/>
                    <a:pt x="2" y="1"/>
                    <a:pt x="2" y="2"/>
                  </a:cubicBezTo>
                  <a:cubicBezTo>
                    <a:pt x="1" y="2"/>
                    <a:pt x="1" y="3"/>
                    <a:pt x="0" y="3"/>
                  </a:cubicBezTo>
                  <a:cubicBezTo>
                    <a:pt x="0" y="4"/>
                    <a:pt x="0" y="5"/>
                    <a:pt x="0" y="6"/>
                  </a:cubicBezTo>
                  <a:cubicBezTo>
                    <a:pt x="0" y="6"/>
                    <a:pt x="0" y="7"/>
                    <a:pt x="0" y="8"/>
                  </a:cubicBezTo>
                  <a:cubicBezTo>
                    <a:pt x="1" y="8"/>
                    <a:pt x="1" y="9"/>
                    <a:pt x="2" y="10"/>
                  </a:cubicBezTo>
                  <a:cubicBezTo>
                    <a:pt x="2" y="10"/>
                    <a:pt x="3" y="10"/>
                    <a:pt x="4" y="11"/>
                  </a:cubicBezTo>
                  <a:cubicBezTo>
                    <a:pt x="4" y="11"/>
                    <a:pt x="5" y="11"/>
                    <a:pt x="6" y="11"/>
                  </a:cubicBezTo>
                  <a:cubicBezTo>
                    <a:pt x="6" y="11"/>
                    <a:pt x="7" y="11"/>
                    <a:pt x="8" y="11"/>
                  </a:cubicBezTo>
                  <a:cubicBezTo>
                    <a:pt x="9" y="10"/>
                    <a:pt x="9" y="10"/>
                    <a:pt x="10" y="10"/>
                  </a:cubicBezTo>
                  <a:cubicBezTo>
                    <a:pt x="10" y="9"/>
                    <a:pt x="11" y="8"/>
                    <a:pt x="11" y="8"/>
                  </a:cubicBezTo>
                  <a:cubicBezTo>
                    <a:pt x="11" y="7"/>
                    <a:pt x="11" y="6"/>
                    <a:pt x="11" y="6"/>
                  </a:cubicBezTo>
                  <a:cubicBezTo>
                    <a:pt x="11" y="5"/>
                    <a:pt x="11" y="4"/>
                    <a:pt x="11" y="3"/>
                  </a:cubicBezTo>
                  <a:cubicBezTo>
                    <a:pt x="11" y="3"/>
                    <a:pt x="10" y="2"/>
                    <a:pt x="10" y="1"/>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85" name="Group 133">
            <a:extLst>
              <a:ext uri="{FF2B5EF4-FFF2-40B4-BE49-F238E27FC236}">
                <a16:creationId xmlns:a16="http://schemas.microsoft.com/office/drawing/2014/main" id="{AC0B4574-22C4-47B8-84EB-B53568795C49}"/>
              </a:ext>
            </a:extLst>
          </p:cNvPr>
          <p:cNvGrpSpPr>
            <a:grpSpLocks noChangeAspect="1"/>
          </p:cNvGrpSpPr>
          <p:nvPr/>
        </p:nvGrpSpPr>
        <p:grpSpPr bwMode="auto">
          <a:xfrm flipH="1">
            <a:off x="4047068" y="4047124"/>
            <a:ext cx="263707" cy="167814"/>
            <a:chOff x="6740" y="1489"/>
            <a:chExt cx="264" cy="168"/>
          </a:xfrm>
          <a:solidFill>
            <a:schemeClr val="tx2"/>
          </a:solidFill>
        </p:grpSpPr>
        <p:sp>
          <p:nvSpPr>
            <p:cNvPr id="586" name="Freeform 134">
              <a:extLst>
                <a:ext uri="{FF2B5EF4-FFF2-40B4-BE49-F238E27FC236}">
                  <a16:creationId xmlns:a16="http://schemas.microsoft.com/office/drawing/2014/main" id="{BD752912-B9D3-4161-A019-FC41EF5FB056}"/>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87" name="Freeform 135">
              <a:extLst>
                <a:ext uri="{FF2B5EF4-FFF2-40B4-BE49-F238E27FC236}">
                  <a16:creationId xmlns:a16="http://schemas.microsoft.com/office/drawing/2014/main" id="{C119B563-DAEC-4FF3-A651-22D7825DE23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88" name="Freeform 136">
              <a:extLst>
                <a:ext uri="{FF2B5EF4-FFF2-40B4-BE49-F238E27FC236}">
                  <a16:creationId xmlns:a16="http://schemas.microsoft.com/office/drawing/2014/main" id="{EEE146A8-416B-48E3-B8D1-8EA8C931FE78}"/>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89" name="Freeform 137">
              <a:extLst>
                <a:ext uri="{FF2B5EF4-FFF2-40B4-BE49-F238E27FC236}">
                  <a16:creationId xmlns:a16="http://schemas.microsoft.com/office/drawing/2014/main" id="{9A619EA3-CF7B-4476-BA6D-04B338A836BB}"/>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0" name="Freeform 138">
              <a:extLst>
                <a:ext uri="{FF2B5EF4-FFF2-40B4-BE49-F238E27FC236}">
                  <a16:creationId xmlns:a16="http://schemas.microsoft.com/office/drawing/2014/main" id="{A7D6DF04-4369-4E8D-9798-366EA19343BC}"/>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92" name="Group 133">
            <a:extLst>
              <a:ext uri="{FF2B5EF4-FFF2-40B4-BE49-F238E27FC236}">
                <a16:creationId xmlns:a16="http://schemas.microsoft.com/office/drawing/2014/main" id="{4D8EB641-348F-4394-A9C5-8255924FD341}"/>
              </a:ext>
            </a:extLst>
          </p:cNvPr>
          <p:cNvGrpSpPr>
            <a:grpSpLocks noChangeAspect="1"/>
          </p:cNvGrpSpPr>
          <p:nvPr/>
        </p:nvGrpSpPr>
        <p:grpSpPr bwMode="auto">
          <a:xfrm>
            <a:off x="7311823" y="3058753"/>
            <a:ext cx="263707" cy="167814"/>
            <a:chOff x="6740" y="1489"/>
            <a:chExt cx="264" cy="168"/>
          </a:xfrm>
          <a:solidFill>
            <a:schemeClr val="tx2"/>
          </a:solidFill>
        </p:grpSpPr>
        <p:sp>
          <p:nvSpPr>
            <p:cNvPr id="593" name="Freeform 134">
              <a:extLst>
                <a:ext uri="{FF2B5EF4-FFF2-40B4-BE49-F238E27FC236}">
                  <a16:creationId xmlns:a16="http://schemas.microsoft.com/office/drawing/2014/main" id="{CB0EFA95-BCA5-4CF3-B60F-ECFE97E702B5}"/>
                </a:ext>
              </a:extLst>
            </p:cNvPr>
            <p:cNvSpPr>
              <a:spLocks noEditPoints="1"/>
            </p:cNvSpPr>
            <p:nvPr/>
          </p:nvSpPr>
          <p:spPr bwMode="auto">
            <a:xfrm>
              <a:off x="6740" y="1489"/>
              <a:ext cx="264" cy="149"/>
            </a:xfrm>
            <a:custGeom>
              <a:avLst/>
              <a:gdLst>
                <a:gd name="T0" fmla="*/ 186 w 426"/>
                <a:gd name="T1" fmla="*/ 80 h 240"/>
                <a:gd name="T2" fmla="*/ 186 w 426"/>
                <a:gd name="T3" fmla="*/ 80 h 240"/>
                <a:gd name="T4" fmla="*/ 186 w 426"/>
                <a:gd name="T5" fmla="*/ 27 h 240"/>
                <a:gd name="T6" fmla="*/ 242 w 426"/>
                <a:gd name="T7" fmla="*/ 27 h 240"/>
                <a:gd name="T8" fmla="*/ 251 w 426"/>
                <a:gd name="T9" fmla="*/ 31 h 240"/>
                <a:gd name="T10" fmla="*/ 301 w 426"/>
                <a:gd name="T11" fmla="*/ 80 h 240"/>
                <a:gd name="T12" fmla="*/ 186 w 426"/>
                <a:gd name="T13" fmla="*/ 80 h 240"/>
                <a:gd name="T14" fmla="*/ 159 w 426"/>
                <a:gd name="T15" fmla="*/ 80 h 240"/>
                <a:gd name="T16" fmla="*/ 159 w 426"/>
                <a:gd name="T17" fmla="*/ 80 h 240"/>
                <a:gd name="T18" fmla="*/ 64 w 426"/>
                <a:gd name="T19" fmla="*/ 80 h 240"/>
                <a:gd name="T20" fmla="*/ 84 w 426"/>
                <a:gd name="T21" fmla="*/ 35 h 240"/>
                <a:gd name="T22" fmla="*/ 90 w 426"/>
                <a:gd name="T23" fmla="*/ 29 h 240"/>
                <a:gd name="T24" fmla="*/ 97 w 426"/>
                <a:gd name="T25" fmla="*/ 27 h 240"/>
                <a:gd name="T26" fmla="*/ 159 w 426"/>
                <a:gd name="T27" fmla="*/ 27 h 240"/>
                <a:gd name="T28" fmla="*/ 159 w 426"/>
                <a:gd name="T29" fmla="*/ 80 h 240"/>
                <a:gd name="T30" fmla="*/ 420 w 426"/>
                <a:gd name="T31" fmla="*/ 129 h 240"/>
                <a:gd name="T32" fmla="*/ 420 w 426"/>
                <a:gd name="T33" fmla="*/ 129 h 240"/>
                <a:gd name="T34" fmla="*/ 403 w 426"/>
                <a:gd name="T35" fmla="*/ 104 h 240"/>
                <a:gd name="T36" fmla="*/ 377 w 426"/>
                <a:gd name="T37" fmla="*/ 87 h 240"/>
                <a:gd name="T38" fmla="*/ 346 w 426"/>
                <a:gd name="T39" fmla="*/ 80 h 240"/>
                <a:gd name="T40" fmla="*/ 338 w 426"/>
                <a:gd name="T41" fmla="*/ 80 h 240"/>
                <a:gd name="T42" fmla="*/ 270 w 426"/>
                <a:gd name="T43" fmla="*/ 12 h 240"/>
                <a:gd name="T44" fmla="*/ 257 w 426"/>
                <a:gd name="T45" fmla="*/ 3 h 240"/>
                <a:gd name="T46" fmla="*/ 242 w 426"/>
                <a:gd name="T47" fmla="*/ 0 h 240"/>
                <a:gd name="T48" fmla="*/ 53 w 426"/>
                <a:gd name="T49" fmla="*/ 0 h 240"/>
                <a:gd name="T50" fmla="*/ 53 w 426"/>
                <a:gd name="T51" fmla="*/ 27 h 240"/>
                <a:gd name="T52" fmla="*/ 59 w 426"/>
                <a:gd name="T53" fmla="*/ 27 h 240"/>
                <a:gd name="T54" fmla="*/ 6 w 426"/>
                <a:gd name="T55" fmla="*/ 144 h 240"/>
                <a:gd name="T56" fmla="*/ 0 w 426"/>
                <a:gd name="T57" fmla="*/ 172 h 240"/>
                <a:gd name="T58" fmla="*/ 0 w 426"/>
                <a:gd name="T59" fmla="*/ 187 h 240"/>
                <a:gd name="T60" fmla="*/ 2 w 426"/>
                <a:gd name="T61" fmla="*/ 204 h 240"/>
                <a:gd name="T62" fmla="*/ 8 w 426"/>
                <a:gd name="T63" fmla="*/ 183 h 240"/>
                <a:gd name="T64" fmla="*/ 24 w 426"/>
                <a:gd name="T65" fmla="*/ 159 h 240"/>
                <a:gd name="T66" fmla="*/ 49 w 426"/>
                <a:gd name="T67" fmla="*/ 142 h 240"/>
                <a:gd name="T68" fmla="*/ 79 w 426"/>
                <a:gd name="T69" fmla="*/ 136 h 240"/>
                <a:gd name="T70" fmla="*/ 110 w 426"/>
                <a:gd name="T71" fmla="*/ 142 h 240"/>
                <a:gd name="T72" fmla="*/ 135 w 426"/>
                <a:gd name="T73" fmla="*/ 159 h 240"/>
                <a:gd name="T74" fmla="*/ 151 w 426"/>
                <a:gd name="T75" fmla="*/ 183 h 240"/>
                <a:gd name="T76" fmla="*/ 157 w 426"/>
                <a:gd name="T77" fmla="*/ 214 h 240"/>
                <a:gd name="T78" fmla="*/ 153 w 426"/>
                <a:gd name="T79" fmla="*/ 240 h 240"/>
                <a:gd name="T80" fmla="*/ 246 w 426"/>
                <a:gd name="T81" fmla="*/ 240 h 240"/>
                <a:gd name="T82" fmla="*/ 242 w 426"/>
                <a:gd name="T83" fmla="*/ 214 h 240"/>
                <a:gd name="T84" fmla="*/ 248 w 426"/>
                <a:gd name="T85" fmla="*/ 183 h 240"/>
                <a:gd name="T86" fmla="*/ 264 w 426"/>
                <a:gd name="T87" fmla="*/ 159 h 240"/>
                <a:gd name="T88" fmla="*/ 289 w 426"/>
                <a:gd name="T89" fmla="*/ 142 h 240"/>
                <a:gd name="T90" fmla="*/ 319 w 426"/>
                <a:gd name="T91" fmla="*/ 136 h 240"/>
                <a:gd name="T92" fmla="*/ 350 w 426"/>
                <a:gd name="T93" fmla="*/ 142 h 240"/>
                <a:gd name="T94" fmla="*/ 375 w 426"/>
                <a:gd name="T95" fmla="*/ 159 h 240"/>
                <a:gd name="T96" fmla="*/ 391 w 426"/>
                <a:gd name="T97" fmla="*/ 183 h 240"/>
                <a:gd name="T98" fmla="*/ 397 w 426"/>
                <a:gd name="T99" fmla="*/ 214 h 240"/>
                <a:gd name="T100" fmla="*/ 393 w 426"/>
                <a:gd name="T101" fmla="*/ 240 h 240"/>
                <a:gd name="T102" fmla="*/ 399 w 426"/>
                <a:gd name="T103" fmla="*/ 240 h 240"/>
                <a:gd name="T104" fmla="*/ 410 w 426"/>
                <a:gd name="T105" fmla="*/ 238 h 240"/>
                <a:gd name="T106" fmla="*/ 418 w 426"/>
                <a:gd name="T107" fmla="*/ 233 h 240"/>
                <a:gd name="T108" fmla="*/ 424 w 426"/>
                <a:gd name="T109" fmla="*/ 224 h 240"/>
                <a:gd name="T110" fmla="*/ 426 w 426"/>
                <a:gd name="T111" fmla="*/ 214 h 240"/>
                <a:gd name="T112" fmla="*/ 426 w 426"/>
                <a:gd name="T113" fmla="*/ 160 h 240"/>
                <a:gd name="T114" fmla="*/ 420 w 426"/>
                <a:gd name="T115" fmla="*/ 129 h 2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26" h="240">
                  <a:moveTo>
                    <a:pt x="186" y="80"/>
                  </a:moveTo>
                  <a:lnTo>
                    <a:pt x="186" y="80"/>
                  </a:lnTo>
                  <a:lnTo>
                    <a:pt x="186" y="27"/>
                  </a:lnTo>
                  <a:lnTo>
                    <a:pt x="242" y="27"/>
                  </a:lnTo>
                  <a:cubicBezTo>
                    <a:pt x="245" y="27"/>
                    <a:pt x="249" y="28"/>
                    <a:pt x="251" y="31"/>
                  </a:cubicBezTo>
                  <a:lnTo>
                    <a:pt x="301" y="80"/>
                  </a:lnTo>
                  <a:lnTo>
                    <a:pt x="186" y="80"/>
                  </a:lnTo>
                  <a:close/>
                  <a:moveTo>
                    <a:pt x="159" y="80"/>
                  </a:moveTo>
                  <a:lnTo>
                    <a:pt x="159" y="80"/>
                  </a:lnTo>
                  <a:lnTo>
                    <a:pt x="64" y="80"/>
                  </a:lnTo>
                  <a:lnTo>
                    <a:pt x="84" y="35"/>
                  </a:lnTo>
                  <a:cubicBezTo>
                    <a:pt x="86" y="32"/>
                    <a:pt x="87" y="31"/>
                    <a:pt x="90" y="29"/>
                  </a:cubicBezTo>
                  <a:cubicBezTo>
                    <a:pt x="92" y="28"/>
                    <a:pt x="94" y="27"/>
                    <a:pt x="97" y="27"/>
                  </a:cubicBezTo>
                  <a:lnTo>
                    <a:pt x="159" y="27"/>
                  </a:lnTo>
                  <a:lnTo>
                    <a:pt x="159" y="80"/>
                  </a:lnTo>
                  <a:close/>
                  <a:moveTo>
                    <a:pt x="420" y="129"/>
                  </a:moveTo>
                  <a:lnTo>
                    <a:pt x="420" y="129"/>
                  </a:lnTo>
                  <a:cubicBezTo>
                    <a:pt x="416" y="119"/>
                    <a:pt x="410" y="111"/>
                    <a:pt x="403" y="104"/>
                  </a:cubicBezTo>
                  <a:cubicBezTo>
                    <a:pt x="396" y="97"/>
                    <a:pt x="387" y="91"/>
                    <a:pt x="377" y="87"/>
                  </a:cubicBezTo>
                  <a:cubicBezTo>
                    <a:pt x="368" y="82"/>
                    <a:pt x="357" y="80"/>
                    <a:pt x="346" y="80"/>
                  </a:cubicBezTo>
                  <a:lnTo>
                    <a:pt x="338" y="80"/>
                  </a:lnTo>
                  <a:lnTo>
                    <a:pt x="270" y="12"/>
                  </a:lnTo>
                  <a:cubicBezTo>
                    <a:pt x="266" y="8"/>
                    <a:pt x="262" y="5"/>
                    <a:pt x="257" y="3"/>
                  </a:cubicBezTo>
                  <a:cubicBezTo>
                    <a:pt x="252" y="1"/>
                    <a:pt x="247" y="0"/>
                    <a:pt x="242" y="0"/>
                  </a:cubicBezTo>
                  <a:lnTo>
                    <a:pt x="53" y="0"/>
                  </a:lnTo>
                  <a:lnTo>
                    <a:pt x="53" y="27"/>
                  </a:lnTo>
                  <a:lnTo>
                    <a:pt x="59" y="27"/>
                  </a:lnTo>
                  <a:lnTo>
                    <a:pt x="6" y="144"/>
                  </a:lnTo>
                  <a:cubicBezTo>
                    <a:pt x="2" y="153"/>
                    <a:pt x="0" y="162"/>
                    <a:pt x="0" y="172"/>
                  </a:cubicBezTo>
                  <a:lnTo>
                    <a:pt x="0" y="187"/>
                  </a:lnTo>
                  <a:cubicBezTo>
                    <a:pt x="0" y="193"/>
                    <a:pt x="0" y="198"/>
                    <a:pt x="2" y="204"/>
                  </a:cubicBezTo>
                  <a:cubicBezTo>
                    <a:pt x="3" y="197"/>
                    <a:pt x="5" y="190"/>
                    <a:pt x="8" y="183"/>
                  </a:cubicBezTo>
                  <a:cubicBezTo>
                    <a:pt x="12" y="174"/>
                    <a:pt x="17" y="166"/>
                    <a:pt x="24" y="159"/>
                  </a:cubicBezTo>
                  <a:cubicBezTo>
                    <a:pt x="31" y="152"/>
                    <a:pt x="40" y="146"/>
                    <a:pt x="49" y="142"/>
                  </a:cubicBezTo>
                  <a:cubicBezTo>
                    <a:pt x="58" y="138"/>
                    <a:pt x="69" y="136"/>
                    <a:pt x="79" y="136"/>
                  </a:cubicBezTo>
                  <a:cubicBezTo>
                    <a:pt x="90" y="136"/>
                    <a:pt x="101" y="138"/>
                    <a:pt x="110" y="142"/>
                  </a:cubicBezTo>
                  <a:cubicBezTo>
                    <a:pt x="119" y="146"/>
                    <a:pt x="128" y="152"/>
                    <a:pt x="135" y="159"/>
                  </a:cubicBezTo>
                  <a:cubicBezTo>
                    <a:pt x="142" y="166"/>
                    <a:pt x="147" y="174"/>
                    <a:pt x="151" y="183"/>
                  </a:cubicBezTo>
                  <a:cubicBezTo>
                    <a:pt x="155" y="193"/>
                    <a:pt x="157" y="203"/>
                    <a:pt x="157" y="214"/>
                  </a:cubicBezTo>
                  <a:cubicBezTo>
                    <a:pt x="157" y="223"/>
                    <a:pt x="156" y="232"/>
                    <a:pt x="153" y="240"/>
                  </a:cubicBezTo>
                  <a:lnTo>
                    <a:pt x="246" y="240"/>
                  </a:lnTo>
                  <a:cubicBezTo>
                    <a:pt x="243" y="232"/>
                    <a:pt x="242" y="223"/>
                    <a:pt x="242" y="214"/>
                  </a:cubicBezTo>
                  <a:cubicBezTo>
                    <a:pt x="242" y="203"/>
                    <a:pt x="244" y="193"/>
                    <a:pt x="248" y="183"/>
                  </a:cubicBezTo>
                  <a:cubicBezTo>
                    <a:pt x="252" y="174"/>
                    <a:pt x="257" y="166"/>
                    <a:pt x="264" y="159"/>
                  </a:cubicBezTo>
                  <a:cubicBezTo>
                    <a:pt x="271" y="152"/>
                    <a:pt x="280" y="146"/>
                    <a:pt x="289" y="142"/>
                  </a:cubicBezTo>
                  <a:cubicBezTo>
                    <a:pt x="298" y="138"/>
                    <a:pt x="309" y="136"/>
                    <a:pt x="319" y="136"/>
                  </a:cubicBezTo>
                  <a:cubicBezTo>
                    <a:pt x="330" y="136"/>
                    <a:pt x="341" y="138"/>
                    <a:pt x="350" y="142"/>
                  </a:cubicBezTo>
                  <a:cubicBezTo>
                    <a:pt x="359" y="146"/>
                    <a:pt x="367" y="152"/>
                    <a:pt x="375" y="159"/>
                  </a:cubicBezTo>
                  <a:cubicBezTo>
                    <a:pt x="382" y="166"/>
                    <a:pt x="387" y="174"/>
                    <a:pt x="391" y="183"/>
                  </a:cubicBezTo>
                  <a:cubicBezTo>
                    <a:pt x="395" y="193"/>
                    <a:pt x="397" y="203"/>
                    <a:pt x="397" y="214"/>
                  </a:cubicBezTo>
                  <a:cubicBezTo>
                    <a:pt x="397" y="223"/>
                    <a:pt x="396" y="232"/>
                    <a:pt x="393" y="240"/>
                  </a:cubicBezTo>
                  <a:lnTo>
                    <a:pt x="399" y="240"/>
                  </a:lnTo>
                  <a:cubicBezTo>
                    <a:pt x="403" y="240"/>
                    <a:pt x="407" y="240"/>
                    <a:pt x="410" y="238"/>
                  </a:cubicBezTo>
                  <a:cubicBezTo>
                    <a:pt x="413" y="237"/>
                    <a:pt x="416" y="235"/>
                    <a:pt x="418" y="233"/>
                  </a:cubicBezTo>
                  <a:cubicBezTo>
                    <a:pt x="421" y="230"/>
                    <a:pt x="423" y="227"/>
                    <a:pt x="424" y="224"/>
                  </a:cubicBezTo>
                  <a:cubicBezTo>
                    <a:pt x="425" y="221"/>
                    <a:pt x="426" y="217"/>
                    <a:pt x="426" y="214"/>
                  </a:cubicBezTo>
                  <a:lnTo>
                    <a:pt x="426" y="160"/>
                  </a:lnTo>
                  <a:cubicBezTo>
                    <a:pt x="426" y="149"/>
                    <a:pt x="424" y="139"/>
                    <a:pt x="420" y="129"/>
                  </a:cubicBezTo>
                  <a:close/>
                </a:path>
              </a:pathLst>
            </a:custGeom>
            <a:solidFill>
              <a:schemeClr val="bg1">
                <a:lumMod val="95000"/>
              </a:schemeClr>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4" name="Freeform 135">
              <a:extLst>
                <a:ext uri="{FF2B5EF4-FFF2-40B4-BE49-F238E27FC236}">
                  <a16:creationId xmlns:a16="http://schemas.microsoft.com/office/drawing/2014/main" id="{BD0AABB2-8831-4459-9339-EFB5C32A24BF}"/>
                </a:ext>
              </a:extLst>
            </p:cNvPr>
            <p:cNvSpPr>
              <a:spLocks noEditPoints="1"/>
            </p:cNvSpPr>
            <p:nvPr/>
          </p:nvSpPr>
          <p:spPr bwMode="auto">
            <a:xfrm>
              <a:off x="6754" y="1587"/>
              <a:ext cx="70" cy="70"/>
            </a:xfrm>
            <a:custGeom>
              <a:avLst/>
              <a:gdLst>
                <a:gd name="T0" fmla="*/ 32 w 113"/>
                <a:gd name="T1" fmla="*/ 45 h 112"/>
                <a:gd name="T2" fmla="*/ 32 w 113"/>
                <a:gd name="T3" fmla="*/ 45 h 112"/>
                <a:gd name="T4" fmla="*/ 38 w 113"/>
                <a:gd name="T5" fmla="*/ 37 h 112"/>
                <a:gd name="T6" fmla="*/ 46 w 113"/>
                <a:gd name="T7" fmla="*/ 31 h 112"/>
                <a:gd name="T8" fmla="*/ 57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7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96 w 113"/>
                <a:gd name="T37" fmla="*/ 16 h 112"/>
                <a:gd name="T38" fmla="*/ 96 w 113"/>
                <a:gd name="T39" fmla="*/ 16 h 112"/>
                <a:gd name="T40" fmla="*/ 78 w 113"/>
                <a:gd name="T41" fmla="*/ 4 h 112"/>
                <a:gd name="T42" fmla="*/ 57 w 113"/>
                <a:gd name="T43" fmla="*/ 0 h 112"/>
                <a:gd name="T44" fmla="*/ 35 w 113"/>
                <a:gd name="T45" fmla="*/ 4 h 112"/>
                <a:gd name="T46" fmla="*/ 17 w 113"/>
                <a:gd name="T47" fmla="*/ 16 h 112"/>
                <a:gd name="T48" fmla="*/ 5 w 113"/>
                <a:gd name="T49" fmla="*/ 34 h 112"/>
                <a:gd name="T50" fmla="*/ 0 w 113"/>
                <a:gd name="T51" fmla="*/ 56 h 112"/>
                <a:gd name="T52" fmla="*/ 4 w 113"/>
                <a:gd name="T53" fmla="*/ 76 h 112"/>
                <a:gd name="T54" fmla="*/ 5 w 113"/>
                <a:gd name="T55" fmla="*/ 78 h 112"/>
                <a:gd name="T56" fmla="*/ 17 w 113"/>
                <a:gd name="T57" fmla="*/ 95 h 112"/>
                <a:gd name="T58" fmla="*/ 35 w 113"/>
                <a:gd name="T59" fmla="*/ 108 h 112"/>
                <a:gd name="T60" fmla="*/ 57 w 113"/>
                <a:gd name="T61" fmla="*/ 112 h 112"/>
                <a:gd name="T62" fmla="*/ 78 w 113"/>
                <a:gd name="T63" fmla="*/ 108 h 112"/>
                <a:gd name="T64" fmla="*/ 96 w 113"/>
                <a:gd name="T65" fmla="*/ 95 h 112"/>
                <a:gd name="T66" fmla="*/ 106 w 113"/>
                <a:gd name="T67" fmla="*/ 82 h 112"/>
                <a:gd name="T68" fmla="*/ 108 w 113"/>
                <a:gd name="T69" fmla="*/ 78 h 112"/>
                <a:gd name="T70" fmla="*/ 113 w 113"/>
                <a:gd name="T71" fmla="*/ 56 h 112"/>
                <a:gd name="T72" fmla="*/ 108 w 113"/>
                <a:gd name="T73" fmla="*/ 34 h 112"/>
                <a:gd name="T74" fmla="*/ 96 w 113"/>
                <a:gd name="T75" fmla="*/ 16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7"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7"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96" y="16"/>
                  </a:moveTo>
                  <a:lnTo>
                    <a:pt x="96" y="16"/>
                  </a:lnTo>
                  <a:cubicBezTo>
                    <a:pt x="91" y="11"/>
                    <a:pt x="85" y="7"/>
                    <a:pt x="78" y="4"/>
                  </a:cubicBezTo>
                  <a:cubicBezTo>
                    <a:pt x="72" y="1"/>
                    <a:pt x="64" y="0"/>
                    <a:pt x="57" y="0"/>
                  </a:cubicBezTo>
                  <a:cubicBezTo>
                    <a:pt x="49" y="0"/>
                    <a:pt x="41" y="1"/>
                    <a:pt x="35" y="4"/>
                  </a:cubicBezTo>
                  <a:cubicBezTo>
                    <a:pt x="28" y="7"/>
                    <a:pt x="22" y="11"/>
                    <a:pt x="17" y="16"/>
                  </a:cubicBezTo>
                  <a:cubicBezTo>
                    <a:pt x="12" y="21"/>
                    <a:pt x="8" y="27"/>
                    <a:pt x="5" y="34"/>
                  </a:cubicBezTo>
                  <a:cubicBezTo>
                    <a:pt x="2" y="41"/>
                    <a:pt x="0" y="48"/>
                    <a:pt x="0" y="56"/>
                  </a:cubicBezTo>
                  <a:cubicBezTo>
                    <a:pt x="0" y="63"/>
                    <a:pt x="2" y="69"/>
                    <a:pt x="4" y="76"/>
                  </a:cubicBezTo>
                  <a:cubicBezTo>
                    <a:pt x="4" y="76"/>
                    <a:pt x="4" y="77"/>
                    <a:pt x="5" y="78"/>
                  </a:cubicBezTo>
                  <a:cubicBezTo>
                    <a:pt x="8" y="84"/>
                    <a:pt x="12" y="90"/>
                    <a:pt x="17" y="95"/>
                  </a:cubicBezTo>
                  <a:cubicBezTo>
                    <a:pt x="22" y="101"/>
                    <a:pt x="28" y="105"/>
                    <a:pt x="35" y="108"/>
                  </a:cubicBezTo>
                  <a:cubicBezTo>
                    <a:pt x="41" y="110"/>
                    <a:pt x="49" y="112"/>
                    <a:pt x="57"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ubicBezTo>
                    <a:pt x="105" y="27"/>
                    <a:pt x="101" y="21"/>
                    <a:pt x="96" y="16"/>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5" name="Freeform 136">
              <a:extLst>
                <a:ext uri="{FF2B5EF4-FFF2-40B4-BE49-F238E27FC236}">
                  <a16:creationId xmlns:a16="http://schemas.microsoft.com/office/drawing/2014/main" id="{8847C5C6-0204-4551-B060-F2D5ACFB56DA}"/>
                </a:ext>
              </a:extLst>
            </p:cNvPr>
            <p:cNvSpPr>
              <a:spLocks noEditPoints="1"/>
            </p:cNvSpPr>
            <p:nvPr/>
          </p:nvSpPr>
          <p:spPr bwMode="auto">
            <a:xfrm>
              <a:off x="6903" y="1587"/>
              <a:ext cx="70" cy="70"/>
            </a:xfrm>
            <a:custGeom>
              <a:avLst/>
              <a:gdLst>
                <a:gd name="T0" fmla="*/ 32 w 113"/>
                <a:gd name="T1" fmla="*/ 45 h 112"/>
                <a:gd name="T2" fmla="*/ 32 w 113"/>
                <a:gd name="T3" fmla="*/ 45 h 112"/>
                <a:gd name="T4" fmla="*/ 38 w 113"/>
                <a:gd name="T5" fmla="*/ 37 h 112"/>
                <a:gd name="T6" fmla="*/ 46 w 113"/>
                <a:gd name="T7" fmla="*/ 31 h 112"/>
                <a:gd name="T8" fmla="*/ 56 w 113"/>
                <a:gd name="T9" fmla="*/ 29 h 112"/>
                <a:gd name="T10" fmla="*/ 67 w 113"/>
                <a:gd name="T11" fmla="*/ 31 h 112"/>
                <a:gd name="T12" fmla="*/ 75 w 113"/>
                <a:gd name="T13" fmla="*/ 37 h 112"/>
                <a:gd name="T14" fmla="*/ 81 w 113"/>
                <a:gd name="T15" fmla="*/ 45 h 112"/>
                <a:gd name="T16" fmla="*/ 83 w 113"/>
                <a:gd name="T17" fmla="*/ 56 h 112"/>
                <a:gd name="T18" fmla="*/ 81 w 113"/>
                <a:gd name="T19" fmla="*/ 66 h 112"/>
                <a:gd name="T20" fmla="*/ 75 w 113"/>
                <a:gd name="T21" fmla="*/ 75 h 112"/>
                <a:gd name="T22" fmla="*/ 67 w 113"/>
                <a:gd name="T23" fmla="*/ 80 h 112"/>
                <a:gd name="T24" fmla="*/ 56 w 113"/>
                <a:gd name="T25" fmla="*/ 82 h 112"/>
                <a:gd name="T26" fmla="*/ 46 w 113"/>
                <a:gd name="T27" fmla="*/ 80 h 112"/>
                <a:gd name="T28" fmla="*/ 38 w 113"/>
                <a:gd name="T29" fmla="*/ 75 h 112"/>
                <a:gd name="T30" fmla="*/ 32 w 113"/>
                <a:gd name="T31" fmla="*/ 66 h 112"/>
                <a:gd name="T32" fmla="*/ 30 w 113"/>
                <a:gd name="T33" fmla="*/ 56 h 112"/>
                <a:gd name="T34" fmla="*/ 32 w 113"/>
                <a:gd name="T35" fmla="*/ 45 h 112"/>
                <a:gd name="T36" fmla="*/ 108 w 113"/>
                <a:gd name="T37" fmla="*/ 34 h 112"/>
                <a:gd name="T38" fmla="*/ 108 w 113"/>
                <a:gd name="T39" fmla="*/ 34 h 112"/>
                <a:gd name="T40" fmla="*/ 96 w 113"/>
                <a:gd name="T41" fmla="*/ 16 h 112"/>
                <a:gd name="T42" fmla="*/ 78 w 113"/>
                <a:gd name="T43" fmla="*/ 4 h 112"/>
                <a:gd name="T44" fmla="*/ 56 w 113"/>
                <a:gd name="T45" fmla="*/ 0 h 112"/>
                <a:gd name="T46" fmla="*/ 35 w 113"/>
                <a:gd name="T47" fmla="*/ 4 h 112"/>
                <a:gd name="T48" fmla="*/ 17 w 113"/>
                <a:gd name="T49" fmla="*/ 16 h 112"/>
                <a:gd name="T50" fmla="*/ 5 w 113"/>
                <a:gd name="T51" fmla="*/ 34 h 112"/>
                <a:gd name="T52" fmla="*/ 0 w 113"/>
                <a:gd name="T53" fmla="*/ 56 h 112"/>
                <a:gd name="T54" fmla="*/ 5 w 113"/>
                <a:gd name="T55" fmla="*/ 78 h 112"/>
                <a:gd name="T56" fmla="*/ 7 w 113"/>
                <a:gd name="T57" fmla="*/ 82 h 112"/>
                <a:gd name="T58" fmla="*/ 17 w 113"/>
                <a:gd name="T59" fmla="*/ 95 h 112"/>
                <a:gd name="T60" fmla="*/ 35 w 113"/>
                <a:gd name="T61" fmla="*/ 108 h 112"/>
                <a:gd name="T62" fmla="*/ 56 w 113"/>
                <a:gd name="T63" fmla="*/ 112 h 112"/>
                <a:gd name="T64" fmla="*/ 78 w 113"/>
                <a:gd name="T65" fmla="*/ 108 h 112"/>
                <a:gd name="T66" fmla="*/ 96 w 113"/>
                <a:gd name="T67" fmla="*/ 95 h 112"/>
                <a:gd name="T68" fmla="*/ 106 w 113"/>
                <a:gd name="T69" fmla="*/ 82 h 112"/>
                <a:gd name="T70" fmla="*/ 108 w 113"/>
                <a:gd name="T71" fmla="*/ 78 h 112"/>
                <a:gd name="T72" fmla="*/ 113 w 113"/>
                <a:gd name="T73" fmla="*/ 56 h 112"/>
                <a:gd name="T74" fmla="*/ 108 w 113"/>
                <a:gd name="T75" fmla="*/ 34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3" h="112">
                  <a:moveTo>
                    <a:pt x="32" y="45"/>
                  </a:moveTo>
                  <a:lnTo>
                    <a:pt x="32" y="45"/>
                  </a:lnTo>
                  <a:cubicBezTo>
                    <a:pt x="33" y="42"/>
                    <a:pt x="35" y="39"/>
                    <a:pt x="38" y="37"/>
                  </a:cubicBezTo>
                  <a:cubicBezTo>
                    <a:pt x="40" y="34"/>
                    <a:pt x="43" y="33"/>
                    <a:pt x="46" y="31"/>
                  </a:cubicBezTo>
                  <a:cubicBezTo>
                    <a:pt x="49" y="30"/>
                    <a:pt x="53" y="29"/>
                    <a:pt x="56" y="29"/>
                  </a:cubicBezTo>
                  <a:cubicBezTo>
                    <a:pt x="60" y="29"/>
                    <a:pt x="64" y="30"/>
                    <a:pt x="67" y="31"/>
                  </a:cubicBezTo>
                  <a:cubicBezTo>
                    <a:pt x="70" y="33"/>
                    <a:pt x="73" y="34"/>
                    <a:pt x="75" y="37"/>
                  </a:cubicBezTo>
                  <a:cubicBezTo>
                    <a:pt x="78" y="39"/>
                    <a:pt x="80" y="42"/>
                    <a:pt x="81" y="45"/>
                  </a:cubicBezTo>
                  <a:cubicBezTo>
                    <a:pt x="82" y="49"/>
                    <a:pt x="83" y="52"/>
                    <a:pt x="83" y="56"/>
                  </a:cubicBezTo>
                  <a:cubicBezTo>
                    <a:pt x="83" y="59"/>
                    <a:pt x="82" y="63"/>
                    <a:pt x="81" y="66"/>
                  </a:cubicBezTo>
                  <a:cubicBezTo>
                    <a:pt x="80" y="69"/>
                    <a:pt x="78" y="72"/>
                    <a:pt x="75" y="75"/>
                  </a:cubicBezTo>
                  <a:cubicBezTo>
                    <a:pt x="73" y="77"/>
                    <a:pt x="70" y="79"/>
                    <a:pt x="67" y="80"/>
                  </a:cubicBezTo>
                  <a:cubicBezTo>
                    <a:pt x="64" y="82"/>
                    <a:pt x="60" y="82"/>
                    <a:pt x="56" y="82"/>
                  </a:cubicBezTo>
                  <a:cubicBezTo>
                    <a:pt x="53" y="82"/>
                    <a:pt x="49" y="82"/>
                    <a:pt x="46" y="80"/>
                  </a:cubicBezTo>
                  <a:cubicBezTo>
                    <a:pt x="43" y="79"/>
                    <a:pt x="40" y="77"/>
                    <a:pt x="38" y="75"/>
                  </a:cubicBezTo>
                  <a:cubicBezTo>
                    <a:pt x="35" y="72"/>
                    <a:pt x="33" y="69"/>
                    <a:pt x="32" y="66"/>
                  </a:cubicBezTo>
                  <a:cubicBezTo>
                    <a:pt x="31" y="63"/>
                    <a:pt x="30" y="59"/>
                    <a:pt x="30" y="56"/>
                  </a:cubicBezTo>
                  <a:cubicBezTo>
                    <a:pt x="30" y="52"/>
                    <a:pt x="31" y="49"/>
                    <a:pt x="32" y="45"/>
                  </a:cubicBezTo>
                  <a:close/>
                  <a:moveTo>
                    <a:pt x="108" y="34"/>
                  </a:moveTo>
                  <a:lnTo>
                    <a:pt x="108" y="34"/>
                  </a:lnTo>
                  <a:cubicBezTo>
                    <a:pt x="105" y="27"/>
                    <a:pt x="101" y="21"/>
                    <a:pt x="96" y="16"/>
                  </a:cubicBezTo>
                  <a:cubicBezTo>
                    <a:pt x="91" y="11"/>
                    <a:pt x="85" y="7"/>
                    <a:pt x="78" y="4"/>
                  </a:cubicBezTo>
                  <a:cubicBezTo>
                    <a:pt x="72" y="1"/>
                    <a:pt x="64" y="0"/>
                    <a:pt x="56" y="0"/>
                  </a:cubicBezTo>
                  <a:cubicBezTo>
                    <a:pt x="49" y="0"/>
                    <a:pt x="41" y="1"/>
                    <a:pt x="35" y="4"/>
                  </a:cubicBezTo>
                  <a:cubicBezTo>
                    <a:pt x="28" y="7"/>
                    <a:pt x="22" y="11"/>
                    <a:pt x="17" y="16"/>
                  </a:cubicBezTo>
                  <a:cubicBezTo>
                    <a:pt x="12" y="21"/>
                    <a:pt x="8" y="27"/>
                    <a:pt x="5" y="34"/>
                  </a:cubicBezTo>
                  <a:cubicBezTo>
                    <a:pt x="2" y="41"/>
                    <a:pt x="0" y="48"/>
                    <a:pt x="0" y="56"/>
                  </a:cubicBezTo>
                  <a:cubicBezTo>
                    <a:pt x="0" y="64"/>
                    <a:pt x="2" y="71"/>
                    <a:pt x="5" y="78"/>
                  </a:cubicBezTo>
                  <a:cubicBezTo>
                    <a:pt x="5" y="79"/>
                    <a:pt x="6" y="81"/>
                    <a:pt x="7" y="82"/>
                  </a:cubicBezTo>
                  <a:cubicBezTo>
                    <a:pt x="10" y="87"/>
                    <a:pt x="13" y="92"/>
                    <a:pt x="17" y="95"/>
                  </a:cubicBezTo>
                  <a:cubicBezTo>
                    <a:pt x="22" y="101"/>
                    <a:pt x="28" y="105"/>
                    <a:pt x="35" y="108"/>
                  </a:cubicBezTo>
                  <a:cubicBezTo>
                    <a:pt x="41" y="110"/>
                    <a:pt x="49" y="112"/>
                    <a:pt x="56" y="112"/>
                  </a:cubicBezTo>
                  <a:cubicBezTo>
                    <a:pt x="64" y="112"/>
                    <a:pt x="72" y="110"/>
                    <a:pt x="78" y="108"/>
                  </a:cubicBezTo>
                  <a:cubicBezTo>
                    <a:pt x="85" y="105"/>
                    <a:pt x="91" y="101"/>
                    <a:pt x="96" y="95"/>
                  </a:cubicBezTo>
                  <a:cubicBezTo>
                    <a:pt x="100" y="92"/>
                    <a:pt x="103" y="87"/>
                    <a:pt x="106" y="82"/>
                  </a:cubicBezTo>
                  <a:cubicBezTo>
                    <a:pt x="107" y="81"/>
                    <a:pt x="108" y="79"/>
                    <a:pt x="108" y="78"/>
                  </a:cubicBezTo>
                  <a:cubicBezTo>
                    <a:pt x="111" y="71"/>
                    <a:pt x="113" y="64"/>
                    <a:pt x="113" y="56"/>
                  </a:cubicBezTo>
                  <a:cubicBezTo>
                    <a:pt x="113" y="48"/>
                    <a:pt x="111" y="41"/>
                    <a:pt x="108" y="34"/>
                  </a:cubicBez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6" name="Freeform 137">
              <a:extLst>
                <a:ext uri="{FF2B5EF4-FFF2-40B4-BE49-F238E27FC236}">
                  <a16:creationId xmlns:a16="http://schemas.microsoft.com/office/drawing/2014/main" id="{98172F01-24D1-404F-86FB-95582134B104}"/>
                </a:ext>
              </a:extLst>
            </p:cNvPr>
            <p:cNvSpPr>
              <a:spLocks/>
            </p:cNvSpPr>
            <p:nvPr/>
          </p:nvSpPr>
          <p:spPr bwMode="auto">
            <a:xfrm>
              <a:off x="6773" y="1605"/>
              <a:ext cx="33" cy="33"/>
            </a:xfrm>
            <a:custGeom>
              <a:avLst/>
              <a:gdLst>
                <a:gd name="T0" fmla="*/ 8 w 53"/>
                <a:gd name="T1" fmla="*/ 46 h 53"/>
                <a:gd name="T2" fmla="*/ 8 w 53"/>
                <a:gd name="T3" fmla="*/ 46 h 53"/>
                <a:gd name="T4" fmla="*/ 16 w 53"/>
                <a:gd name="T5" fmla="*/ 51 h 53"/>
                <a:gd name="T6" fmla="*/ 26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6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6"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6"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97" name="Freeform 138">
              <a:extLst>
                <a:ext uri="{FF2B5EF4-FFF2-40B4-BE49-F238E27FC236}">
                  <a16:creationId xmlns:a16="http://schemas.microsoft.com/office/drawing/2014/main" id="{C39082FF-A503-48DD-BCEA-1636D910DF2F}"/>
                </a:ext>
              </a:extLst>
            </p:cNvPr>
            <p:cNvSpPr>
              <a:spLocks/>
            </p:cNvSpPr>
            <p:nvPr/>
          </p:nvSpPr>
          <p:spPr bwMode="auto">
            <a:xfrm>
              <a:off x="6922" y="1605"/>
              <a:ext cx="33" cy="33"/>
            </a:xfrm>
            <a:custGeom>
              <a:avLst/>
              <a:gdLst>
                <a:gd name="T0" fmla="*/ 8 w 53"/>
                <a:gd name="T1" fmla="*/ 46 h 53"/>
                <a:gd name="T2" fmla="*/ 8 w 53"/>
                <a:gd name="T3" fmla="*/ 46 h 53"/>
                <a:gd name="T4" fmla="*/ 16 w 53"/>
                <a:gd name="T5" fmla="*/ 51 h 53"/>
                <a:gd name="T6" fmla="*/ 27 w 53"/>
                <a:gd name="T7" fmla="*/ 53 h 53"/>
                <a:gd name="T8" fmla="*/ 37 w 53"/>
                <a:gd name="T9" fmla="*/ 51 h 53"/>
                <a:gd name="T10" fmla="*/ 45 w 53"/>
                <a:gd name="T11" fmla="*/ 46 h 53"/>
                <a:gd name="T12" fmla="*/ 51 w 53"/>
                <a:gd name="T13" fmla="*/ 37 h 53"/>
                <a:gd name="T14" fmla="*/ 53 w 53"/>
                <a:gd name="T15" fmla="*/ 27 h 53"/>
                <a:gd name="T16" fmla="*/ 51 w 53"/>
                <a:gd name="T17" fmla="*/ 16 h 53"/>
                <a:gd name="T18" fmla="*/ 45 w 53"/>
                <a:gd name="T19" fmla="*/ 8 h 53"/>
                <a:gd name="T20" fmla="*/ 37 w 53"/>
                <a:gd name="T21" fmla="*/ 2 h 53"/>
                <a:gd name="T22" fmla="*/ 27 w 53"/>
                <a:gd name="T23" fmla="*/ 0 h 53"/>
                <a:gd name="T24" fmla="*/ 16 w 53"/>
                <a:gd name="T25" fmla="*/ 2 h 53"/>
                <a:gd name="T26" fmla="*/ 8 w 53"/>
                <a:gd name="T27" fmla="*/ 8 h 53"/>
                <a:gd name="T28" fmla="*/ 2 w 53"/>
                <a:gd name="T29" fmla="*/ 16 h 53"/>
                <a:gd name="T30" fmla="*/ 0 w 53"/>
                <a:gd name="T31" fmla="*/ 27 h 53"/>
                <a:gd name="T32" fmla="*/ 2 w 53"/>
                <a:gd name="T33" fmla="*/ 37 h 53"/>
                <a:gd name="T34" fmla="*/ 8 w 53"/>
                <a:gd name="T35" fmla="*/ 4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3" h="53">
                  <a:moveTo>
                    <a:pt x="8" y="46"/>
                  </a:moveTo>
                  <a:lnTo>
                    <a:pt x="8" y="46"/>
                  </a:lnTo>
                  <a:cubicBezTo>
                    <a:pt x="10" y="48"/>
                    <a:pt x="13" y="50"/>
                    <a:pt x="16" y="51"/>
                  </a:cubicBezTo>
                  <a:cubicBezTo>
                    <a:pt x="19" y="53"/>
                    <a:pt x="23" y="53"/>
                    <a:pt x="27" y="53"/>
                  </a:cubicBezTo>
                  <a:cubicBezTo>
                    <a:pt x="30" y="53"/>
                    <a:pt x="34" y="53"/>
                    <a:pt x="37" y="51"/>
                  </a:cubicBezTo>
                  <a:cubicBezTo>
                    <a:pt x="40" y="50"/>
                    <a:pt x="43" y="48"/>
                    <a:pt x="45" y="46"/>
                  </a:cubicBezTo>
                  <a:cubicBezTo>
                    <a:pt x="48" y="43"/>
                    <a:pt x="50" y="40"/>
                    <a:pt x="51" y="37"/>
                  </a:cubicBezTo>
                  <a:cubicBezTo>
                    <a:pt x="52" y="34"/>
                    <a:pt x="53" y="30"/>
                    <a:pt x="53" y="27"/>
                  </a:cubicBezTo>
                  <a:cubicBezTo>
                    <a:pt x="53" y="23"/>
                    <a:pt x="52" y="20"/>
                    <a:pt x="51" y="16"/>
                  </a:cubicBezTo>
                  <a:cubicBezTo>
                    <a:pt x="50" y="13"/>
                    <a:pt x="48" y="10"/>
                    <a:pt x="45" y="8"/>
                  </a:cubicBezTo>
                  <a:cubicBezTo>
                    <a:pt x="43" y="5"/>
                    <a:pt x="40" y="4"/>
                    <a:pt x="37" y="2"/>
                  </a:cubicBezTo>
                  <a:cubicBezTo>
                    <a:pt x="34" y="1"/>
                    <a:pt x="30" y="0"/>
                    <a:pt x="27" y="0"/>
                  </a:cubicBezTo>
                  <a:cubicBezTo>
                    <a:pt x="23" y="0"/>
                    <a:pt x="19" y="1"/>
                    <a:pt x="16" y="2"/>
                  </a:cubicBezTo>
                  <a:cubicBezTo>
                    <a:pt x="13" y="4"/>
                    <a:pt x="10" y="5"/>
                    <a:pt x="8" y="8"/>
                  </a:cubicBezTo>
                  <a:cubicBezTo>
                    <a:pt x="5" y="10"/>
                    <a:pt x="3" y="13"/>
                    <a:pt x="2" y="16"/>
                  </a:cubicBezTo>
                  <a:cubicBezTo>
                    <a:pt x="1" y="20"/>
                    <a:pt x="0" y="23"/>
                    <a:pt x="0" y="27"/>
                  </a:cubicBezTo>
                  <a:cubicBezTo>
                    <a:pt x="0" y="30"/>
                    <a:pt x="1" y="34"/>
                    <a:pt x="2" y="37"/>
                  </a:cubicBezTo>
                  <a:cubicBezTo>
                    <a:pt x="3" y="40"/>
                    <a:pt x="5" y="43"/>
                    <a:pt x="8" y="46"/>
                  </a:cubicBezTo>
                  <a:close/>
                </a:path>
              </a:pathLst>
            </a:custGeom>
            <a:solidFill>
              <a:schemeClr val="accent5"/>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598" name="Graphic 476">
            <a:extLst>
              <a:ext uri="{FF2B5EF4-FFF2-40B4-BE49-F238E27FC236}">
                <a16:creationId xmlns:a16="http://schemas.microsoft.com/office/drawing/2014/main" id="{F53E8DF1-F799-4E4E-A72A-1411C736BE2D}"/>
              </a:ext>
            </a:extLst>
          </p:cNvPr>
          <p:cNvGrpSpPr/>
          <p:nvPr/>
        </p:nvGrpSpPr>
        <p:grpSpPr>
          <a:xfrm>
            <a:off x="7624177" y="2435037"/>
            <a:ext cx="519744" cy="516694"/>
            <a:chOff x="7213683" y="2039797"/>
            <a:chExt cx="622779" cy="619125"/>
          </a:xfrm>
        </p:grpSpPr>
        <p:sp>
          <p:nvSpPr>
            <p:cNvPr id="599" name="Freeform: Shape 598">
              <a:extLst>
                <a:ext uri="{FF2B5EF4-FFF2-40B4-BE49-F238E27FC236}">
                  <a16:creationId xmlns:a16="http://schemas.microsoft.com/office/drawing/2014/main" id="{CBE095F5-889F-4113-AE6E-0B86237DC3C3}"/>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0" name="Freeform: Shape 599">
              <a:extLst>
                <a:ext uri="{FF2B5EF4-FFF2-40B4-BE49-F238E27FC236}">
                  <a16:creationId xmlns:a16="http://schemas.microsoft.com/office/drawing/2014/main" id="{B0FEB809-AE9B-4B58-9511-D517581B848D}"/>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solidFill>
              <a:schemeClr val="tx2"/>
            </a:solid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01" name="Graphic 272">
            <a:extLst>
              <a:ext uri="{FF2B5EF4-FFF2-40B4-BE49-F238E27FC236}">
                <a16:creationId xmlns:a16="http://schemas.microsoft.com/office/drawing/2014/main" id="{515977E5-ACB9-4BE0-AD06-7E7E0E67EA1F}"/>
              </a:ext>
            </a:extLst>
          </p:cNvPr>
          <p:cNvGrpSpPr/>
          <p:nvPr/>
        </p:nvGrpSpPr>
        <p:grpSpPr>
          <a:xfrm>
            <a:off x="8369780" y="2581751"/>
            <a:ext cx="385029" cy="407677"/>
            <a:chOff x="7192138" y="2346248"/>
            <a:chExt cx="417313" cy="441861"/>
          </a:xfrm>
          <a:solidFill>
            <a:schemeClr val="accent1"/>
          </a:solidFill>
        </p:grpSpPr>
        <p:sp>
          <p:nvSpPr>
            <p:cNvPr id="602" name="Freeform: Shape 601">
              <a:extLst>
                <a:ext uri="{FF2B5EF4-FFF2-40B4-BE49-F238E27FC236}">
                  <a16:creationId xmlns:a16="http://schemas.microsoft.com/office/drawing/2014/main" id="{DC9262C5-AE15-45B5-9D19-0A28853B102F}"/>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solidFill>
              <a:schemeClr val="tx2"/>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3" name="Freeform: Shape 602">
              <a:extLst>
                <a:ext uri="{FF2B5EF4-FFF2-40B4-BE49-F238E27FC236}">
                  <a16:creationId xmlns:a16="http://schemas.microsoft.com/office/drawing/2014/main" id="{58B5740D-2E7D-41AA-A10C-D92BE416092E}"/>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4" name="Freeform: Shape 603">
              <a:extLst>
                <a:ext uri="{FF2B5EF4-FFF2-40B4-BE49-F238E27FC236}">
                  <a16:creationId xmlns:a16="http://schemas.microsoft.com/office/drawing/2014/main" id="{E5E45495-B06F-4BEC-9462-6DAA8B192E35}"/>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5" name="Freeform: Shape 604">
              <a:extLst>
                <a:ext uri="{FF2B5EF4-FFF2-40B4-BE49-F238E27FC236}">
                  <a16:creationId xmlns:a16="http://schemas.microsoft.com/office/drawing/2014/main" id="{850DC4AC-14E4-4D71-AA7B-C2B6A95FD3DE}"/>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6" name="Freeform: Shape 605">
              <a:extLst>
                <a:ext uri="{FF2B5EF4-FFF2-40B4-BE49-F238E27FC236}">
                  <a16:creationId xmlns:a16="http://schemas.microsoft.com/office/drawing/2014/main" id="{D9EB881C-11F1-4972-AF58-C1C84F6DD483}"/>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07" name="Freeform: Shape 606">
              <a:extLst>
                <a:ext uri="{FF2B5EF4-FFF2-40B4-BE49-F238E27FC236}">
                  <a16:creationId xmlns:a16="http://schemas.microsoft.com/office/drawing/2014/main" id="{66E0FE0E-44A1-4EEE-9D78-50580C4EB106}"/>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solidFill>
              <a:srgbClr val="50E6FF"/>
            </a:solid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pic>
        <p:nvPicPr>
          <p:cNvPr id="608" name="Graphic 607">
            <a:extLst>
              <a:ext uri="{FF2B5EF4-FFF2-40B4-BE49-F238E27FC236}">
                <a16:creationId xmlns:a16="http://schemas.microsoft.com/office/drawing/2014/main" id="{56BACBAF-7D94-4E14-A70F-99BBD7C7FAD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9728901" y="2718257"/>
            <a:ext cx="378047" cy="609078"/>
          </a:xfrm>
          <a:prstGeom prst="rect">
            <a:avLst/>
          </a:prstGeom>
        </p:spPr>
      </p:pic>
      <p:grpSp>
        <p:nvGrpSpPr>
          <p:cNvPr id="609" name="Group 608">
            <a:extLst>
              <a:ext uri="{FF2B5EF4-FFF2-40B4-BE49-F238E27FC236}">
                <a16:creationId xmlns:a16="http://schemas.microsoft.com/office/drawing/2014/main" id="{C794B29A-5FE5-4732-B38E-9BED4A841A86}"/>
              </a:ext>
            </a:extLst>
          </p:cNvPr>
          <p:cNvGrpSpPr/>
          <p:nvPr/>
        </p:nvGrpSpPr>
        <p:grpSpPr>
          <a:xfrm>
            <a:off x="7170634" y="3864546"/>
            <a:ext cx="1299391" cy="407799"/>
            <a:chOff x="7338483" y="3911720"/>
            <a:chExt cx="1325446" cy="415976"/>
          </a:xfrm>
        </p:grpSpPr>
        <p:grpSp>
          <p:nvGrpSpPr>
            <p:cNvPr id="610" name="Graphic 2">
              <a:extLst>
                <a:ext uri="{FF2B5EF4-FFF2-40B4-BE49-F238E27FC236}">
                  <a16:creationId xmlns:a16="http://schemas.microsoft.com/office/drawing/2014/main" id="{83812A71-E237-4B13-A692-A9DF095E813B}"/>
                </a:ext>
              </a:extLst>
            </p:cNvPr>
            <p:cNvGrpSpPr/>
            <p:nvPr/>
          </p:nvGrpSpPr>
          <p:grpSpPr>
            <a:xfrm>
              <a:off x="7536371" y="3987915"/>
              <a:ext cx="200155" cy="306903"/>
              <a:chOff x="5557492" y="4674021"/>
              <a:chExt cx="454548" cy="696974"/>
            </a:xfrm>
            <a:solidFill>
              <a:schemeClr val="accent5"/>
            </a:solidFill>
          </p:grpSpPr>
          <p:sp>
            <p:nvSpPr>
              <p:cNvPr id="707" name="Freeform: Shape 706">
                <a:extLst>
                  <a:ext uri="{FF2B5EF4-FFF2-40B4-BE49-F238E27FC236}">
                    <a16:creationId xmlns:a16="http://schemas.microsoft.com/office/drawing/2014/main" id="{F5346174-9309-4D78-8135-42DE9AC47C70}"/>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8" name="Freeform: Shape 707">
                <a:extLst>
                  <a:ext uri="{FF2B5EF4-FFF2-40B4-BE49-F238E27FC236}">
                    <a16:creationId xmlns:a16="http://schemas.microsoft.com/office/drawing/2014/main" id="{5539263D-0676-4739-89E7-7667E354BD61}"/>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9" name="Freeform: Shape 708">
                <a:extLst>
                  <a:ext uri="{FF2B5EF4-FFF2-40B4-BE49-F238E27FC236}">
                    <a16:creationId xmlns:a16="http://schemas.microsoft.com/office/drawing/2014/main" id="{343074F9-4A04-4E55-9F9A-168A8142FE80}"/>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0" name="Freeform: Shape 709">
                <a:extLst>
                  <a:ext uri="{FF2B5EF4-FFF2-40B4-BE49-F238E27FC236}">
                    <a16:creationId xmlns:a16="http://schemas.microsoft.com/office/drawing/2014/main" id="{9D8BF68F-CAE5-4A6C-9B64-4A3C5CBD5779}"/>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1" name="Freeform: Shape 710">
                <a:extLst>
                  <a:ext uri="{FF2B5EF4-FFF2-40B4-BE49-F238E27FC236}">
                    <a16:creationId xmlns:a16="http://schemas.microsoft.com/office/drawing/2014/main" id="{8C30DE65-7713-4F5B-ABFB-9AC353CC6113}"/>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2" name="Freeform: Shape 711">
                <a:extLst>
                  <a:ext uri="{FF2B5EF4-FFF2-40B4-BE49-F238E27FC236}">
                    <a16:creationId xmlns:a16="http://schemas.microsoft.com/office/drawing/2014/main" id="{2240CF7E-D573-4F96-9491-CD15184A5368}"/>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3" name="Freeform: Shape 712">
                <a:extLst>
                  <a:ext uri="{FF2B5EF4-FFF2-40B4-BE49-F238E27FC236}">
                    <a16:creationId xmlns:a16="http://schemas.microsoft.com/office/drawing/2014/main" id="{877EA662-05C5-4034-9192-5866A74FC7D5}"/>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4" name="Freeform: Shape 713">
                <a:extLst>
                  <a:ext uri="{FF2B5EF4-FFF2-40B4-BE49-F238E27FC236}">
                    <a16:creationId xmlns:a16="http://schemas.microsoft.com/office/drawing/2014/main" id="{166F1A7E-C607-44A3-BECA-4778BC7A8202}"/>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5" name="Freeform: Shape 714">
                <a:extLst>
                  <a:ext uri="{FF2B5EF4-FFF2-40B4-BE49-F238E27FC236}">
                    <a16:creationId xmlns:a16="http://schemas.microsoft.com/office/drawing/2014/main" id="{E85016D9-66B2-45D5-8AD3-D189A525BAE5}"/>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6" name="Freeform: Shape 715">
                <a:extLst>
                  <a:ext uri="{FF2B5EF4-FFF2-40B4-BE49-F238E27FC236}">
                    <a16:creationId xmlns:a16="http://schemas.microsoft.com/office/drawing/2014/main" id="{B043FE17-9791-47E4-BC72-7FEF8567DD0F}"/>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17" name="Freeform: Shape 716">
                <a:extLst>
                  <a:ext uri="{FF2B5EF4-FFF2-40B4-BE49-F238E27FC236}">
                    <a16:creationId xmlns:a16="http://schemas.microsoft.com/office/drawing/2014/main" id="{408C2550-201D-400D-A3BD-4583C13BFB61}"/>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1" name="Graphic 2">
              <a:extLst>
                <a:ext uri="{FF2B5EF4-FFF2-40B4-BE49-F238E27FC236}">
                  <a16:creationId xmlns:a16="http://schemas.microsoft.com/office/drawing/2014/main" id="{4E3FB47E-64EB-4C47-B93C-48C9C7D18BB9}"/>
                </a:ext>
              </a:extLst>
            </p:cNvPr>
            <p:cNvGrpSpPr/>
            <p:nvPr/>
          </p:nvGrpSpPr>
          <p:grpSpPr>
            <a:xfrm>
              <a:off x="8255121" y="3911720"/>
              <a:ext cx="200155" cy="306903"/>
              <a:chOff x="5557492" y="4674021"/>
              <a:chExt cx="454548" cy="696974"/>
            </a:xfrm>
            <a:solidFill>
              <a:schemeClr val="accent5"/>
            </a:solidFill>
          </p:grpSpPr>
          <p:sp>
            <p:nvSpPr>
              <p:cNvPr id="696" name="Freeform: Shape 695">
                <a:extLst>
                  <a:ext uri="{FF2B5EF4-FFF2-40B4-BE49-F238E27FC236}">
                    <a16:creationId xmlns:a16="http://schemas.microsoft.com/office/drawing/2014/main" id="{46ADDD88-1C98-4E39-9378-5C7EBB5E32A8}"/>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7" name="Freeform: Shape 696">
                <a:extLst>
                  <a:ext uri="{FF2B5EF4-FFF2-40B4-BE49-F238E27FC236}">
                    <a16:creationId xmlns:a16="http://schemas.microsoft.com/office/drawing/2014/main" id="{01B5B78C-6EFE-4339-B151-3B54F20D5332}"/>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8" name="Freeform: Shape 697">
                <a:extLst>
                  <a:ext uri="{FF2B5EF4-FFF2-40B4-BE49-F238E27FC236}">
                    <a16:creationId xmlns:a16="http://schemas.microsoft.com/office/drawing/2014/main" id="{87E1282A-8BDF-44D5-ADBA-ED94C17DB06A}"/>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9" name="Freeform: Shape 698">
                <a:extLst>
                  <a:ext uri="{FF2B5EF4-FFF2-40B4-BE49-F238E27FC236}">
                    <a16:creationId xmlns:a16="http://schemas.microsoft.com/office/drawing/2014/main" id="{099414FD-9813-4257-B39B-E21085EBFA70}"/>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0" name="Freeform: Shape 699">
                <a:extLst>
                  <a:ext uri="{FF2B5EF4-FFF2-40B4-BE49-F238E27FC236}">
                    <a16:creationId xmlns:a16="http://schemas.microsoft.com/office/drawing/2014/main" id="{78305CEF-7B75-470F-8BBE-105B6419BB33}"/>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1" name="Freeform: Shape 700">
                <a:extLst>
                  <a:ext uri="{FF2B5EF4-FFF2-40B4-BE49-F238E27FC236}">
                    <a16:creationId xmlns:a16="http://schemas.microsoft.com/office/drawing/2014/main" id="{574AD2FF-483B-443E-A1A3-2583E7033C64}"/>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2" name="Freeform: Shape 701">
                <a:extLst>
                  <a:ext uri="{FF2B5EF4-FFF2-40B4-BE49-F238E27FC236}">
                    <a16:creationId xmlns:a16="http://schemas.microsoft.com/office/drawing/2014/main" id="{6E82253D-706D-4D4C-9C52-BE5DD2C4E155}"/>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3" name="Freeform: Shape 702">
                <a:extLst>
                  <a:ext uri="{FF2B5EF4-FFF2-40B4-BE49-F238E27FC236}">
                    <a16:creationId xmlns:a16="http://schemas.microsoft.com/office/drawing/2014/main" id="{41A3857C-BC34-4015-A0EE-B1D9A7749A46}"/>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4" name="Freeform: Shape 703">
                <a:extLst>
                  <a:ext uri="{FF2B5EF4-FFF2-40B4-BE49-F238E27FC236}">
                    <a16:creationId xmlns:a16="http://schemas.microsoft.com/office/drawing/2014/main" id="{711F62A1-9A95-44A7-A0EB-A54149DA798C}"/>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5" name="Freeform: Shape 704">
                <a:extLst>
                  <a:ext uri="{FF2B5EF4-FFF2-40B4-BE49-F238E27FC236}">
                    <a16:creationId xmlns:a16="http://schemas.microsoft.com/office/drawing/2014/main" id="{D546880A-77D0-4963-8C36-1A5C2B37D67F}"/>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706" name="Freeform: Shape 705">
                <a:extLst>
                  <a:ext uri="{FF2B5EF4-FFF2-40B4-BE49-F238E27FC236}">
                    <a16:creationId xmlns:a16="http://schemas.microsoft.com/office/drawing/2014/main" id="{B171BEFA-450E-412B-8569-2B1E2ECF8162}"/>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2" name="Graphic 2">
              <a:extLst>
                <a:ext uri="{FF2B5EF4-FFF2-40B4-BE49-F238E27FC236}">
                  <a16:creationId xmlns:a16="http://schemas.microsoft.com/office/drawing/2014/main" id="{F4840CAC-E9EF-4A2E-9FF1-F44148FFB9AA}"/>
                </a:ext>
              </a:extLst>
            </p:cNvPr>
            <p:cNvGrpSpPr/>
            <p:nvPr/>
          </p:nvGrpSpPr>
          <p:grpSpPr>
            <a:xfrm>
              <a:off x="7697081" y="3960137"/>
              <a:ext cx="200155" cy="306903"/>
              <a:chOff x="5557492" y="4674021"/>
              <a:chExt cx="454548" cy="696974"/>
            </a:xfrm>
            <a:solidFill>
              <a:schemeClr val="accent5"/>
            </a:solidFill>
          </p:grpSpPr>
          <p:sp>
            <p:nvSpPr>
              <p:cNvPr id="685" name="Freeform: Shape 684">
                <a:extLst>
                  <a:ext uri="{FF2B5EF4-FFF2-40B4-BE49-F238E27FC236}">
                    <a16:creationId xmlns:a16="http://schemas.microsoft.com/office/drawing/2014/main" id="{D5529EC9-0D65-4F19-9B99-05A0C623D585}"/>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6" name="Freeform: Shape 685">
                <a:extLst>
                  <a:ext uri="{FF2B5EF4-FFF2-40B4-BE49-F238E27FC236}">
                    <a16:creationId xmlns:a16="http://schemas.microsoft.com/office/drawing/2014/main" id="{A418C1FF-ECEE-49C7-9640-63555CC838E6}"/>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7" name="Freeform: Shape 686">
                <a:extLst>
                  <a:ext uri="{FF2B5EF4-FFF2-40B4-BE49-F238E27FC236}">
                    <a16:creationId xmlns:a16="http://schemas.microsoft.com/office/drawing/2014/main" id="{2415155E-0E98-4620-8FC7-BB88F0C3241B}"/>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8" name="Freeform: Shape 687">
                <a:extLst>
                  <a:ext uri="{FF2B5EF4-FFF2-40B4-BE49-F238E27FC236}">
                    <a16:creationId xmlns:a16="http://schemas.microsoft.com/office/drawing/2014/main" id="{4D9226C3-4EDC-44A5-8423-F395F6379A05}"/>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9" name="Freeform: Shape 688">
                <a:extLst>
                  <a:ext uri="{FF2B5EF4-FFF2-40B4-BE49-F238E27FC236}">
                    <a16:creationId xmlns:a16="http://schemas.microsoft.com/office/drawing/2014/main" id="{D952EC85-1D13-4E61-89AC-2E478ACF9109}"/>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0" name="Freeform: Shape 689">
                <a:extLst>
                  <a:ext uri="{FF2B5EF4-FFF2-40B4-BE49-F238E27FC236}">
                    <a16:creationId xmlns:a16="http://schemas.microsoft.com/office/drawing/2014/main" id="{CC4C12ED-2882-41A4-B410-B866F658A479}"/>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1" name="Freeform: Shape 690">
                <a:extLst>
                  <a:ext uri="{FF2B5EF4-FFF2-40B4-BE49-F238E27FC236}">
                    <a16:creationId xmlns:a16="http://schemas.microsoft.com/office/drawing/2014/main" id="{F89A57C5-6F22-48EE-946F-AE26BB00939C}"/>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2" name="Freeform: Shape 691">
                <a:extLst>
                  <a:ext uri="{FF2B5EF4-FFF2-40B4-BE49-F238E27FC236}">
                    <a16:creationId xmlns:a16="http://schemas.microsoft.com/office/drawing/2014/main" id="{5C5C8C18-EB0E-4B3E-9DCA-2BD9FA2B5EF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3" name="Freeform: Shape 692">
                <a:extLst>
                  <a:ext uri="{FF2B5EF4-FFF2-40B4-BE49-F238E27FC236}">
                    <a16:creationId xmlns:a16="http://schemas.microsoft.com/office/drawing/2014/main" id="{45855B28-100E-4C91-AE43-6D3DC6EFC77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4" name="Freeform: Shape 693">
                <a:extLst>
                  <a:ext uri="{FF2B5EF4-FFF2-40B4-BE49-F238E27FC236}">
                    <a16:creationId xmlns:a16="http://schemas.microsoft.com/office/drawing/2014/main" id="{7C7884E5-E81C-49C2-833C-5497F83F261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95" name="Freeform: Shape 694">
                <a:extLst>
                  <a:ext uri="{FF2B5EF4-FFF2-40B4-BE49-F238E27FC236}">
                    <a16:creationId xmlns:a16="http://schemas.microsoft.com/office/drawing/2014/main" id="{93D4C48F-CF6E-4206-9B3B-C24B3F817368}"/>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3" name="Graphic 2">
              <a:extLst>
                <a:ext uri="{FF2B5EF4-FFF2-40B4-BE49-F238E27FC236}">
                  <a16:creationId xmlns:a16="http://schemas.microsoft.com/office/drawing/2014/main" id="{70AEC40C-FAE0-4CB2-A05A-5A1FDD7198E8}"/>
                </a:ext>
              </a:extLst>
            </p:cNvPr>
            <p:cNvGrpSpPr/>
            <p:nvPr/>
          </p:nvGrpSpPr>
          <p:grpSpPr>
            <a:xfrm>
              <a:off x="7338483" y="3997288"/>
              <a:ext cx="200155" cy="306903"/>
              <a:chOff x="5557492" y="4674021"/>
              <a:chExt cx="454548" cy="696974"/>
            </a:xfrm>
            <a:solidFill>
              <a:schemeClr val="accent5"/>
            </a:solidFill>
          </p:grpSpPr>
          <p:sp>
            <p:nvSpPr>
              <p:cNvPr id="674" name="Freeform: Shape 673">
                <a:extLst>
                  <a:ext uri="{FF2B5EF4-FFF2-40B4-BE49-F238E27FC236}">
                    <a16:creationId xmlns:a16="http://schemas.microsoft.com/office/drawing/2014/main" id="{E804D662-EB42-4570-A152-5947D3A9D754}"/>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5" name="Freeform: Shape 674">
                <a:extLst>
                  <a:ext uri="{FF2B5EF4-FFF2-40B4-BE49-F238E27FC236}">
                    <a16:creationId xmlns:a16="http://schemas.microsoft.com/office/drawing/2014/main" id="{9FA54828-1375-4241-9EAF-9AC2FB02FC54}"/>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6" name="Freeform: Shape 675">
                <a:extLst>
                  <a:ext uri="{FF2B5EF4-FFF2-40B4-BE49-F238E27FC236}">
                    <a16:creationId xmlns:a16="http://schemas.microsoft.com/office/drawing/2014/main" id="{495C05DE-62E5-48F4-AB14-DE1B48884D45}"/>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7" name="Freeform: Shape 676">
                <a:extLst>
                  <a:ext uri="{FF2B5EF4-FFF2-40B4-BE49-F238E27FC236}">
                    <a16:creationId xmlns:a16="http://schemas.microsoft.com/office/drawing/2014/main" id="{2813DB7C-075C-4221-96C0-594A2E56DC13}"/>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8" name="Freeform: Shape 677">
                <a:extLst>
                  <a:ext uri="{FF2B5EF4-FFF2-40B4-BE49-F238E27FC236}">
                    <a16:creationId xmlns:a16="http://schemas.microsoft.com/office/drawing/2014/main" id="{3267D4E1-56DB-4708-9CE7-36F5DAD6AF3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9" name="Freeform: Shape 678">
                <a:extLst>
                  <a:ext uri="{FF2B5EF4-FFF2-40B4-BE49-F238E27FC236}">
                    <a16:creationId xmlns:a16="http://schemas.microsoft.com/office/drawing/2014/main" id="{CE9364D8-DDAA-4BE5-ADC3-FB03CA49BC42}"/>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0" name="Freeform: Shape 679">
                <a:extLst>
                  <a:ext uri="{FF2B5EF4-FFF2-40B4-BE49-F238E27FC236}">
                    <a16:creationId xmlns:a16="http://schemas.microsoft.com/office/drawing/2014/main" id="{29387E8D-5B6B-478E-AFA7-4CF40493453F}"/>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1" name="Freeform: Shape 680">
                <a:extLst>
                  <a:ext uri="{FF2B5EF4-FFF2-40B4-BE49-F238E27FC236}">
                    <a16:creationId xmlns:a16="http://schemas.microsoft.com/office/drawing/2014/main" id="{C4B00820-1DC8-4DD6-9AC3-BDC2EE486D3D}"/>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2" name="Freeform: Shape 681">
                <a:extLst>
                  <a:ext uri="{FF2B5EF4-FFF2-40B4-BE49-F238E27FC236}">
                    <a16:creationId xmlns:a16="http://schemas.microsoft.com/office/drawing/2014/main" id="{6BCE38FB-7BE0-4CF8-BE2C-9B7716F5A94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3" name="Freeform: Shape 682">
                <a:extLst>
                  <a:ext uri="{FF2B5EF4-FFF2-40B4-BE49-F238E27FC236}">
                    <a16:creationId xmlns:a16="http://schemas.microsoft.com/office/drawing/2014/main" id="{38B67AD3-9F2C-4887-96FF-964BE1D9AC76}"/>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84" name="Freeform: Shape 683">
                <a:extLst>
                  <a:ext uri="{FF2B5EF4-FFF2-40B4-BE49-F238E27FC236}">
                    <a16:creationId xmlns:a16="http://schemas.microsoft.com/office/drawing/2014/main" id="{A1AD1BA7-32AD-48A9-8167-6BED34EFFD3B}"/>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4" name="Graphic 2">
              <a:extLst>
                <a:ext uri="{FF2B5EF4-FFF2-40B4-BE49-F238E27FC236}">
                  <a16:creationId xmlns:a16="http://schemas.microsoft.com/office/drawing/2014/main" id="{691CF24D-CE9B-4BAA-B823-CBF7B2EA8946}"/>
                </a:ext>
              </a:extLst>
            </p:cNvPr>
            <p:cNvGrpSpPr/>
            <p:nvPr/>
          </p:nvGrpSpPr>
          <p:grpSpPr>
            <a:xfrm>
              <a:off x="7942220" y="3939829"/>
              <a:ext cx="200155" cy="306903"/>
              <a:chOff x="5557492" y="4674021"/>
              <a:chExt cx="454548" cy="696974"/>
            </a:xfrm>
            <a:solidFill>
              <a:schemeClr val="accent5"/>
            </a:solidFill>
          </p:grpSpPr>
          <p:sp>
            <p:nvSpPr>
              <p:cNvPr id="663" name="Freeform: Shape 662">
                <a:extLst>
                  <a:ext uri="{FF2B5EF4-FFF2-40B4-BE49-F238E27FC236}">
                    <a16:creationId xmlns:a16="http://schemas.microsoft.com/office/drawing/2014/main" id="{A8EECDB0-8174-4F7B-BC8E-83830AD8A737}"/>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4" name="Freeform: Shape 663">
                <a:extLst>
                  <a:ext uri="{FF2B5EF4-FFF2-40B4-BE49-F238E27FC236}">
                    <a16:creationId xmlns:a16="http://schemas.microsoft.com/office/drawing/2014/main" id="{16AE8025-423F-4E40-8DA1-A51A71872DF5}"/>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5" name="Freeform: Shape 664">
                <a:extLst>
                  <a:ext uri="{FF2B5EF4-FFF2-40B4-BE49-F238E27FC236}">
                    <a16:creationId xmlns:a16="http://schemas.microsoft.com/office/drawing/2014/main" id="{7C47E317-F7D8-404D-AD8A-B3E7664679F7}"/>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6" name="Freeform: Shape 665">
                <a:extLst>
                  <a:ext uri="{FF2B5EF4-FFF2-40B4-BE49-F238E27FC236}">
                    <a16:creationId xmlns:a16="http://schemas.microsoft.com/office/drawing/2014/main" id="{B0366C39-4526-4354-9C4F-6D693C46A4F2}"/>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7" name="Freeform: Shape 666">
                <a:extLst>
                  <a:ext uri="{FF2B5EF4-FFF2-40B4-BE49-F238E27FC236}">
                    <a16:creationId xmlns:a16="http://schemas.microsoft.com/office/drawing/2014/main" id="{8CC714DE-02ED-4213-B2E9-4E9412DADBAA}"/>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8" name="Freeform: Shape 667">
                <a:extLst>
                  <a:ext uri="{FF2B5EF4-FFF2-40B4-BE49-F238E27FC236}">
                    <a16:creationId xmlns:a16="http://schemas.microsoft.com/office/drawing/2014/main" id="{1F7ED360-40BD-4F41-8E14-8BE6908040F4}"/>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9" name="Freeform: Shape 668">
                <a:extLst>
                  <a:ext uri="{FF2B5EF4-FFF2-40B4-BE49-F238E27FC236}">
                    <a16:creationId xmlns:a16="http://schemas.microsoft.com/office/drawing/2014/main" id="{D0EB4278-01B4-4EA3-A5E1-EAA5C4F4CC4E}"/>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0" name="Freeform: Shape 669">
                <a:extLst>
                  <a:ext uri="{FF2B5EF4-FFF2-40B4-BE49-F238E27FC236}">
                    <a16:creationId xmlns:a16="http://schemas.microsoft.com/office/drawing/2014/main" id="{02480A44-232F-4096-A3B1-46ACD3A2E182}"/>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1" name="Freeform: Shape 670">
                <a:extLst>
                  <a:ext uri="{FF2B5EF4-FFF2-40B4-BE49-F238E27FC236}">
                    <a16:creationId xmlns:a16="http://schemas.microsoft.com/office/drawing/2014/main" id="{B58B61A1-1517-4C72-8E83-4A43B53405FA}"/>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2" name="Freeform: Shape 671">
                <a:extLst>
                  <a:ext uri="{FF2B5EF4-FFF2-40B4-BE49-F238E27FC236}">
                    <a16:creationId xmlns:a16="http://schemas.microsoft.com/office/drawing/2014/main" id="{62CF030A-F46D-46DA-B82A-8B7F5B40D62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73" name="Freeform: Shape 672">
                <a:extLst>
                  <a:ext uri="{FF2B5EF4-FFF2-40B4-BE49-F238E27FC236}">
                    <a16:creationId xmlns:a16="http://schemas.microsoft.com/office/drawing/2014/main" id="{D18BEAC1-5290-400A-9901-5FA017AF3347}"/>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5" name="Graphic 2">
              <a:extLst>
                <a:ext uri="{FF2B5EF4-FFF2-40B4-BE49-F238E27FC236}">
                  <a16:creationId xmlns:a16="http://schemas.microsoft.com/office/drawing/2014/main" id="{F99E52EC-6259-44A9-B38B-ADED2BCF5546}"/>
                </a:ext>
              </a:extLst>
            </p:cNvPr>
            <p:cNvGrpSpPr/>
            <p:nvPr/>
          </p:nvGrpSpPr>
          <p:grpSpPr>
            <a:xfrm>
              <a:off x="7865895" y="4020793"/>
              <a:ext cx="200155" cy="306903"/>
              <a:chOff x="5557492" y="4674021"/>
              <a:chExt cx="454548" cy="696974"/>
            </a:xfrm>
            <a:solidFill>
              <a:schemeClr val="accent5"/>
            </a:solidFill>
          </p:grpSpPr>
          <p:sp>
            <p:nvSpPr>
              <p:cNvPr id="652" name="Freeform: Shape 651">
                <a:extLst>
                  <a:ext uri="{FF2B5EF4-FFF2-40B4-BE49-F238E27FC236}">
                    <a16:creationId xmlns:a16="http://schemas.microsoft.com/office/drawing/2014/main" id="{F844223B-3456-4D09-AEF2-5DA288FF3EAA}"/>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3" name="Freeform: Shape 652">
                <a:extLst>
                  <a:ext uri="{FF2B5EF4-FFF2-40B4-BE49-F238E27FC236}">
                    <a16:creationId xmlns:a16="http://schemas.microsoft.com/office/drawing/2014/main" id="{D275D9D9-91EA-45E6-8CF6-4BD1A24C6B10}"/>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4" name="Freeform: Shape 653">
                <a:extLst>
                  <a:ext uri="{FF2B5EF4-FFF2-40B4-BE49-F238E27FC236}">
                    <a16:creationId xmlns:a16="http://schemas.microsoft.com/office/drawing/2014/main" id="{2BBBA532-40CA-4C4A-9222-D958DB9186CC}"/>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5" name="Freeform: Shape 654">
                <a:extLst>
                  <a:ext uri="{FF2B5EF4-FFF2-40B4-BE49-F238E27FC236}">
                    <a16:creationId xmlns:a16="http://schemas.microsoft.com/office/drawing/2014/main" id="{6117CC2F-6662-43AD-A333-E74AD4AC5156}"/>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6" name="Freeform: Shape 655">
                <a:extLst>
                  <a:ext uri="{FF2B5EF4-FFF2-40B4-BE49-F238E27FC236}">
                    <a16:creationId xmlns:a16="http://schemas.microsoft.com/office/drawing/2014/main" id="{321152F7-55A0-4CD8-9394-D257FD56CE56}"/>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7" name="Freeform: Shape 656">
                <a:extLst>
                  <a:ext uri="{FF2B5EF4-FFF2-40B4-BE49-F238E27FC236}">
                    <a16:creationId xmlns:a16="http://schemas.microsoft.com/office/drawing/2014/main" id="{AA84F157-19E1-49BA-AC8F-3D317A09E63A}"/>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8" name="Freeform: Shape 657">
                <a:extLst>
                  <a:ext uri="{FF2B5EF4-FFF2-40B4-BE49-F238E27FC236}">
                    <a16:creationId xmlns:a16="http://schemas.microsoft.com/office/drawing/2014/main" id="{4D092174-21C2-42E2-B202-045E96293478}"/>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9" name="Freeform: Shape 658">
                <a:extLst>
                  <a:ext uri="{FF2B5EF4-FFF2-40B4-BE49-F238E27FC236}">
                    <a16:creationId xmlns:a16="http://schemas.microsoft.com/office/drawing/2014/main" id="{DDBF9DBE-611D-42C1-BAD7-6E6A222B5BB9}"/>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0" name="Freeform: Shape 659">
                <a:extLst>
                  <a:ext uri="{FF2B5EF4-FFF2-40B4-BE49-F238E27FC236}">
                    <a16:creationId xmlns:a16="http://schemas.microsoft.com/office/drawing/2014/main" id="{99D4C2E6-B480-442F-8A96-EB2D8445EDAE}"/>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1" name="Freeform: Shape 660">
                <a:extLst>
                  <a:ext uri="{FF2B5EF4-FFF2-40B4-BE49-F238E27FC236}">
                    <a16:creationId xmlns:a16="http://schemas.microsoft.com/office/drawing/2014/main" id="{C13DC49B-79B5-4BCB-B7E4-3A5BD6959D31}"/>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62" name="Freeform: Shape 661">
                <a:extLst>
                  <a:ext uri="{FF2B5EF4-FFF2-40B4-BE49-F238E27FC236}">
                    <a16:creationId xmlns:a16="http://schemas.microsoft.com/office/drawing/2014/main" id="{587AF743-1BA6-400A-96F6-80B9FE0F539D}"/>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6" name="Graphic 2">
              <a:extLst>
                <a:ext uri="{FF2B5EF4-FFF2-40B4-BE49-F238E27FC236}">
                  <a16:creationId xmlns:a16="http://schemas.microsoft.com/office/drawing/2014/main" id="{0BA221F5-8FB7-48A6-9DDA-32069EDD1FC3}"/>
                </a:ext>
              </a:extLst>
            </p:cNvPr>
            <p:cNvGrpSpPr/>
            <p:nvPr/>
          </p:nvGrpSpPr>
          <p:grpSpPr>
            <a:xfrm>
              <a:off x="8082824" y="3975948"/>
              <a:ext cx="200155" cy="306903"/>
              <a:chOff x="5557492" y="4674021"/>
              <a:chExt cx="454548" cy="696974"/>
            </a:xfrm>
            <a:solidFill>
              <a:schemeClr val="accent5"/>
            </a:solidFill>
          </p:grpSpPr>
          <p:sp>
            <p:nvSpPr>
              <p:cNvPr id="641" name="Freeform: Shape 640">
                <a:extLst>
                  <a:ext uri="{FF2B5EF4-FFF2-40B4-BE49-F238E27FC236}">
                    <a16:creationId xmlns:a16="http://schemas.microsoft.com/office/drawing/2014/main" id="{BC56F859-41EE-4197-8B7B-681EEF685555}"/>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2" name="Freeform: Shape 641">
                <a:extLst>
                  <a:ext uri="{FF2B5EF4-FFF2-40B4-BE49-F238E27FC236}">
                    <a16:creationId xmlns:a16="http://schemas.microsoft.com/office/drawing/2014/main" id="{78C5DF49-BE74-468E-8CBD-63E38F832633}"/>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3" name="Freeform: Shape 642">
                <a:extLst>
                  <a:ext uri="{FF2B5EF4-FFF2-40B4-BE49-F238E27FC236}">
                    <a16:creationId xmlns:a16="http://schemas.microsoft.com/office/drawing/2014/main" id="{D711A53B-D69C-44AD-87FC-4CD38635F724}"/>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4" name="Freeform: Shape 643">
                <a:extLst>
                  <a:ext uri="{FF2B5EF4-FFF2-40B4-BE49-F238E27FC236}">
                    <a16:creationId xmlns:a16="http://schemas.microsoft.com/office/drawing/2014/main" id="{08F90274-648A-4F91-BB06-9777A1CC848C}"/>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5" name="Freeform: Shape 644">
                <a:extLst>
                  <a:ext uri="{FF2B5EF4-FFF2-40B4-BE49-F238E27FC236}">
                    <a16:creationId xmlns:a16="http://schemas.microsoft.com/office/drawing/2014/main" id="{3227ADC9-9626-404F-954E-8EB3DA224A72}"/>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6" name="Freeform: Shape 645">
                <a:extLst>
                  <a:ext uri="{FF2B5EF4-FFF2-40B4-BE49-F238E27FC236}">
                    <a16:creationId xmlns:a16="http://schemas.microsoft.com/office/drawing/2014/main" id="{BC9130CB-BCFD-4E5F-84A3-EF6C8C83CECE}"/>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7" name="Freeform: Shape 646">
                <a:extLst>
                  <a:ext uri="{FF2B5EF4-FFF2-40B4-BE49-F238E27FC236}">
                    <a16:creationId xmlns:a16="http://schemas.microsoft.com/office/drawing/2014/main" id="{19DBD42E-1CAE-49A2-97F0-0106D1300A6B}"/>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8" name="Freeform: Shape 647">
                <a:extLst>
                  <a:ext uri="{FF2B5EF4-FFF2-40B4-BE49-F238E27FC236}">
                    <a16:creationId xmlns:a16="http://schemas.microsoft.com/office/drawing/2014/main" id="{27FFEC77-1FA9-4948-95A8-4D3703ADB2C6}"/>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9" name="Freeform: Shape 648">
                <a:extLst>
                  <a:ext uri="{FF2B5EF4-FFF2-40B4-BE49-F238E27FC236}">
                    <a16:creationId xmlns:a16="http://schemas.microsoft.com/office/drawing/2014/main" id="{92003FFC-12BA-412C-ACB9-8684E4BE8259}"/>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0" name="Freeform: Shape 649">
                <a:extLst>
                  <a:ext uri="{FF2B5EF4-FFF2-40B4-BE49-F238E27FC236}">
                    <a16:creationId xmlns:a16="http://schemas.microsoft.com/office/drawing/2014/main" id="{5753EEC8-E3EE-40DE-8B18-0637D460D49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51" name="Freeform: Shape 650">
                <a:extLst>
                  <a:ext uri="{FF2B5EF4-FFF2-40B4-BE49-F238E27FC236}">
                    <a16:creationId xmlns:a16="http://schemas.microsoft.com/office/drawing/2014/main" id="{046B2123-38E7-43E1-B2AA-FE48F09DF5B9}"/>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7" name="Graphic 2">
              <a:extLst>
                <a:ext uri="{FF2B5EF4-FFF2-40B4-BE49-F238E27FC236}">
                  <a16:creationId xmlns:a16="http://schemas.microsoft.com/office/drawing/2014/main" id="{0D922A47-A845-4258-8F5F-90AE60D74A48}"/>
                </a:ext>
              </a:extLst>
            </p:cNvPr>
            <p:cNvGrpSpPr/>
            <p:nvPr/>
          </p:nvGrpSpPr>
          <p:grpSpPr>
            <a:xfrm>
              <a:off x="8256911" y="4013573"/>
              <a:ext cx="200155" cy="306903"/>
              <a:chOff x="5557492" y="4674021"/>
              <a:chExt cx="454548" cy="696974"/>
            </a:xfrm>
            <a:solidFill>
              <a:schemeClr val="accent5"/>
            </a:solidFill>
          </p:grpSpPr>
          <p:sp>
            <p:nvSpPr>
              <p:cNvPr id="630" name="Freeform: Shape 629">
                <a:extLst>
                  <a:ext uri="{FF2B5EF4-FFF2-40B4-BE49-F238E27FC236}">
                    <a16:creationId xmlns:a16="http://schemas.microsoft.com/office/drawing/2014/main" id="{335595B4-BCC1-4C15-BD86-D8F493902445}"/>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1" name="Freeform: Shape 630">
                <a:extLst>
                  <a:ext uri="{FF2B5EF4-FFF2-40B4-BE49-F238E27FC236}">
                    <a16:creationId xmlns:a16="http://schemas.microsoft.com/office/drawing/2014/main" id="{DB497881-F4D4-455E-B223-91FEC75BF6D4}"/>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2" name="Freeform: Shape 631">
                <a:extLst>
                  <a:ext uri="{FF2B5EF4-FFF2-40B4-BE49-F238E27FC236}">
                    <a16:creationId xmlns:a16="http://schemas.microsoft.com/office/drawing/2014/main" id="{2DD9CFAA-8C7D-47C3-BD73-C27EEC41CD06}"/>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3" name="Freeform: Shape 632">
                <a:extLst>
                  <a:ext uri="{FF2B5EF4-FFF2-40B4-BE49-F238E27FC236}">
                    <a16:creationId xmlns:a16="http://schemas.microsoft.com/office/drawing/2014/main" id="{52957AFF-5437-48EC-AF6D-83C231116A7D}"/>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4" name="Freeform: Shape 633">
                <a:extLst>
                  <a:ext uri="{FF2B5EF4-FFF2-40B4-BE49-F238E27FC236}">
                    <a16:creationId xmlns:a16="http://schemas.microsoft.com/office/drawing/2014/main" id="{DBA3449D-5BD4-4425-8E73-3E742CA75610}"/>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5" name="Freeform: Shape 634">
                <a:extLst>
                  <a:ext uri="{FF2B5EF4-FFF2-40B4-BE49-F238E27FC236}">
                    <a16:creationId xmlns:a16="http://schemas.microsoft.com/office/drawing/2014/main" id="{F1953A5A-30FB-46DF-BA0D-18800EDA8135}"/>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6" name="Freeform: Shape 635">
                <a:extLst>
                  <a:ext uri="{FF2B5EF4-FFF2-40B4-BE49-F238E27FC236}">
                    <a16:creationId xmlns:a16="http://schemas.microsoft.com/office/drawing/2014/main" id="{908E9903-5CB0-450F-A0F2-F1B2613221EA}"/>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7" name="Freeform: Shape 636">
                <a:extLst>
                  <a:ext uri="{FF2B5EF4-FFF2-40B4-BE49-F238E27FC236}">
                    <a16:creationId xmlns:a16="http://schemas.microsoft.com/office/drawing/2014/main" id="{1F56D7BB-3307-410A-8370-3206029BB2EC}"/>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8" name="Freeform: Shape 637">
                <a:extLst>
                  <a:ext uri="{FF2B5EF4-FFF2-40B4-BE49-F238E27FC236}">
                    <a16:creationId xmlns:a16="http://schemas.microsoft.com/office/drawing/2014/main" id="{B06D1270-BA04-43DF-996C-FCAA6955A134}"/>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39" name="Freeform: Shape 638">
                <a:extLst>
                  <a:ext uri="{FF2B5EF4-FFF2-40B4-BE49-F238E27FC236}">
                    <a16:creationId xmlns:a16="http://schemas.microsoft.com/office/drawing/2014/main" id="{005FE0EA-50FF-4F36-9227-FAAB4B19D88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40" name="Freeform: Shape 639">
                <a:extLst>
                  <a:ext uri="{FF2B5EF4-FFF2-40B4-BE49-F238E27FC236}">
                    <a16:creationId xmlns:a16="http://schemas.microsoft.com/office/drawing/2014/main" id="{0E170696-4992-476B-AE1F-38282B969071}"/>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618" name="Graphic 2">
              <a:extLst>
                <a:ext uri="{FF2B5EF4-FFF2-40B4-BE49-F238E27FC236}">
                  <a16:creationId xmlns:a16="http://schemas.microsoft.com/office/drawing/2014/main" id="{34298D5B-3B96-4748-B544-2FF9D7F3BBB7}"/>
                </a:ext>
              </a:extLst>
            </p:cNvPr>
            <p:cNvGrpSpPr/>
            <p:nvPr/>
          </p:nvGrpSpPr>
          <p:grpSpPr>
            <a:xfrm>
              <a:off x="8463774" y="3959254"/>
              <a:ext cx="200155" cy="306903"/>
              <a:chOff x="5557492" y="4674021"/>
              <a:chExt cx="454548" cy="696974"/>
            </a:xfrm>
            <a:solidFill>
              <a:schemeClr val="accent5"/>
            </a:solidFill>
          </p:grpSpPr>
          <p:sp>
            <p:nvSpPr>
              <p:cNvPr id="619" name="Freeform: Shape 618">
                <a:extLst>
                  <a:ext uri="{FF2B5EF4-FFF2-40B4-BE49-F238E27FC236}">
                    <a16:creationId xmlns:a16="http://schemas.microsoft.com/office/drawing/2014/main" id="{57C0059F-5DDD-4FD1-B07B-E6AAF0D57289}"/>
                  </a:ext>
                </a:extLst>
              </p:cNvPr>
              <p:cNvSpPr/>
              <p:nvPr/>
            </p:nvSpPr>
            <p:spPr>
              <a:xfrm>
                <a:off x="5704463" y="4761900"/>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0" name="Freeform: Shape 619">
                <a:extLst>
                  <a:ext uri="{FF2B5EF4-FFF2-40B4-BE49-F238E27FC236}">
                    <a16:creationId xmlns:a16="http://schemas.microsoft.com/office/drawing/2014/main" id="{A015210E-076F-4F2A-8A49-DD044F4213BA}"/>
                  </a:ext>
                </a:extLst>
              </p:cNvPr>
              <p:cNvSpPr/>
              <p:nvPr/>
            </p:nvSpPr>
            <p:spPr>
              <a:xfrm>
                <a:off x="5704463" y="4674021"/>
                <a:ext cx="136364" cy="106061"/>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1" name="Freeform: Shape 620">
                <a:extLst>
                  <a:ext uri="{FF2B5EF4-FFF2-40B4-BE49-F238E27FC236}">
                    <a16:creationId xmlns:a16="http://schemas.microsoft.com/office/drawing/2014/main" id="{3A88F9F4-7585-4BE9-9119-D46149FE1B79}"/>
                  </a:ext>
                </a:extLst>
              </p:cNvPr>
              <p:cNvSpPr/>
              <p:nvPr/>
            </p:nvSpPr>
            <p:spPr>
              <a:xfrm>
                <a:off x="5862039" y="4886144"/>
                <a:ext cx="136364" cy="90910"/>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2" name="Freeform: Shape 621">
                <a:extLst>
                  <a:ext uri="{FF2B5EF4-FFF2-40B4-BE49-F238E27FC236}">
                    <a16:creationId xmlns:a16="http://schemas.microsoft.com/office/drawing/2014/main" id="{4174D1E9-F26B-4114-9C48-7D2B114FB9E4}"/>
                  </a:ext>
                </a:extLst>
              </p:cNvPr>
              <p:cNvSpPr/>
              <p:nvPr/>
            </p:nvSpPr>
            <p:spPr>
              <a:xfrm>
                <a:off x="5862039" y="4799779"/>
                <a:ext cx="136364" cy="106061"/>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3" name="Freeform: Shape 622">
                <a:extLst>
                  <a:ext uri="{FF2B5EF4-FFF2-40B4-BE49-F238E27FC236}">
                    <a16:creationId xmlns:a16="http://schemas.microsoft.com/office/drawing/2014/main" id="{AD056CEF-3E47-48F7-A267-B6AEFEAF2FF1}"/>
                  </a:ext>
                </a:extLst>
              </p:cNvPr>
              <p:cNvSpPr/>
              <p:nvPr/>
            </p:nvSpPr>
            <p:spPr>
              <a:xfrm>
                <a:off x="5557492" y="4886144"/>
                <a:ext cx="136364" cy="90910"/>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4" name="Freeform: Shape 623">
                <a:extLst>
                  <a:ext uri="{FF2B5EF4-FFF2-40B4-BE49-F238E27FC236}">
                    <a16:creationId xmlns:a16="http://schemas.microsoft.com/office/drawing/2014/main" id="{C936DCA7-58E6-4C6C-895E-22AE5AC2085F}"/>
                  </a:ext>
                </a:extLst>
              </p:cNvPr>
              <p:cNvSpPr/>
              <p:nvPr/>
            </p:nvSpPr>
            <p:spPr>
              <a:xfrm>
                <a:off x="5557492" y="4799779"/>
                <a:ext cx="136364" cy="106061"/>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5" name="Freeform: Shape 624">
                <a:extLst>
                  <a:ext uri="{FF2B5EF4-FFF2-40B4-BE49-F238E27FC236}">
                    <a16:creationId xmlns:a16="http://schemas.microsoft.com/office/drawing/2014/main" id="{85E701C3-BD01-40E7-AEDF-E65003CF46E9}"/>
                  </a:ext>
                </a:extLst>
              </p:cNvPr>
              <p:cNvSpPr/>
              <p:nvPr/>
            </p:nvSpPr>
            <p:spPr>
              <a:xfrm>
                <a:off x="5557492" y="4948265"/>
                <a:ext cx="136364" cy="151516"/>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6" name="Freeform: Shape 625">
                <a:extLst>
                  <a:ext uri="{FF2B5EF4-FFF2-40B4-BE49-F238E27FC236}">
                    <a16:creationId xmlns:a16="http://schemas.microsoft.com/office/drawing/2014/main" id="{3CCA3D95-B93D-4BAE-B625-CC5EA57828FF}"/>
                  </a:ext>
                </a:extLst>
              </p:cNvPr>
              <p:cNvSpPr/>
              <p:nvPr/>
            </p:nvSpPr>
            <p:spPr>
              <a:xfrm>
                <a:off x="5704463" y="4824022"/>
                <a:ext cx="136364" cy="363639"/>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7" name="Freeform: Shape 626">
                <a:extLst>
                  <a:ext uri="{FF2B5EF4-FFF2-40B4-BE49-F238E27FC236}">
                    <a16:creationId xmlns:a16="http://schemas.microsoft.com/office/drawing/2014/main" id="{9E667CAB-7BC9-41E8-B389-79BF0B9750B3}"/>
                  </a:ext>
                </a:extLst>
              </p:cNvPr>
              <p:cNvSpPr/>
              <p:nvPr/>
            </p:nvSpPr>
            <p:spPr>
              <a:xfrm>
                <a:off x="5862039" y="4949780"/>
                <a:ext cx="136364" cy="136364"/>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grp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8" name="Freeform: Shape 627">
                <a:extLst>
                  <a:ext uri="{FF2B5EF4-FFF2-40B4-BE49-F238E27FC236}">
                    <a16:creationId xmlns:a16="http://schemas.microsoft.com/office/drawing/2014/main" id="{C56380EA-057A-47FF-BD6B-8D410E72A548}"/>
                  </a:ext>
                </a:extLst>
              </p:cNvPr>
              <p:cNvSpPr/>
              <p:nvPr/>
            </p:nvSpPr>
            <p:spPr>
              <a:xfrm>
                <a:off x="5561650" y="5004317"/>
                <a:ext cx="196971" cy="363639"/>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629" name="Freeform: Shape 628">
                <a:extLst>
                  <a:ext uri="{FF2B5EF4-FFF2-40B4-BE49-F238E27FC236}">
                    <a16:creationId xmlns:a16="http://schemas.microsoft.com/office/drawing/2014/main" id="{F4270066-4C7D-40C3-A1FE-31336C26AF57}"/>
                  </a:ext>
                </a:extLst>
              </p:cNvPr>
              <p:cNvSpPr/>
              <p:nvPr/>
            </p:nvSpPr>
            <p:spPr>
              <a:xfrm>
                <a:off x="5794596" y="5004317"/>
                <a:ext cx="196971" cy="363639"/>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solidFill>
                <a:schemeClr val="tx2"/>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864" name="!! Oval 460">
            <a:extLst>
              <a:ext uri="{FF2B5EF4-FFF2-40B4-BE49-F238E27FC236}">
                <a16:creationId xmlns:a16="http://schemas.microsoft.com/office/drawing/2014/main" id="{9B2F6D5A-A750-4C34-AA34-FB442C7F3067}"/>
              </a:ext>
            </a:extLst>
          </p:cNvPr>
          <p:cNvSpPr/>
          <p:nvPr/>
        </p:nvSpPr>
        <p:spPr bwMode="auto">
          <a:xfrm>
            <a:off x="1299800" y="3466800"/>
            <a:ext cx="1999349" cy="365770"/>
          </a:xfrm>
          <a:prstGeom prst="ellipse">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grpSp>
        <p:nvGrpSpPr>
          <p:cNvPr id="2021" name="Group 43">
            <a:extLst>
              <a:ext uri="{FF2B5EF4-FFF2-40B4-BE49-F238E27FC236}">
                <a16:creationId xmlns:a16="http://schemas.microsoft.com/office/drawing/2014/main" id="{BF34EEA8-01C4-47EB-BE45-2D3FCC828821}"/>
              </a:ext>
            </a:extLst>
          </p:cNvPr>
          <p:cNvGrpSpPr>
            <a:grpSpLocks noChangeAspect="1"/>
          </p:cNvGrpSpPr>
          <p:nvPr/>
        </p:nvGrpSpPr>
        <p:grpSpPr bwMode="auto">
          <a:xfrm>
            <a:off x="2277591" y="3230669"/>
            <a:ext cx="169316" cy="169316"/>
            <a:chOff x="6006" y="954"/>
            <a:chExt cx="132" cy="132"/>
          </a:xfrm>
          <a:solidFill>
            <a:schemeClr val="tx2"/>
          </a:solidFill>
        </p:grpSpPr>
        <p:sp>
          <p:nvSpPr>
            <p:cNvPr id="2022" name="Freeform 46">
              <a:extLst>
                <a:ext uri="{FF2B5EF4-FFF2-40B4-BE49-F238E27FC236}">
                  <a16:creationId xmlns:a16="http://schemas.microsoft.com/office/drawing/2014/main" id="{AE859F5C-D612-46D8-8F46-FD0406327317}"/>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2023" name="Freeform 47">
              <a:extLst>
                <a:ext uri="{FF2B5EF4-FFF2-40B4-BE49-F238E27FC236}">
                  <a16:creationId xmlns:a16="http://schemas.microsoft.com/office/drawing/2014/main" id="{25B5E258-7317-4E68-8C00-A2361D3263E9}"/>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grpSp>
      <p:grpSp>
        <p:nvGrpSpPr>
          <p:cNvPr id="2024" name="Group 43">
            <a:extLst>
              <a:ext uri="{FF2B5EF4-FFF2-40B4-BE49-F238E27FC236}">
                <a16:creationId xmlns:a16="http://schemas.microsoft.com/office/drawing/2014/main" id="{8A695DB7-9547-4EE2-AB28-B16CA86B729C}"/>
              </a:ext>
            </a:extLst>
          </p:cNvPr>
          <p:cNvGrpSpPr>
            <a:grpSpLocks noChangeAspect="1"/>
          </p:cNvGrpSpPr>
          <p:nvPr/>
        </p:nvGrpSpPr>
        <p:grpSpPr bwMode="auto">
          <a:xfrm>
            <a:off x="2414289" y="3149093"/>
            <a:ext cx="122439" cy="122438"/>
            <a:chOff x="6006" y="954"/>
            <a:chExt cx="132" cy="132"/>
          </a:xfrm>
          <a:solidFill>
            <a:schemeClr val="tx2"/>
          </a:solidFill>
        </p:grpSpPr>
        <p:sp>
          <p:nvSpPr>
            <p:cNvPr id="2025" name="Freeform 46">
              <a:extLst>
                <a:ext uri="{FF2B5EF4-FFF2-40B4-BE49-F238E27FC236}">
                  <a16:creationId xmlns:a16="http://schemas.microsoft.com/office/drawing/2014/main" id="{5C37F942-EEED-45B1-BF09-FD719BC5DBA5}"/>
                </a:ext>
              </a:extLst>
            </p:cNvPr>
            <p:cNvSpPr>
              <a:spLocks/>
            </p:cNvSpPr>
            <p:nvPr/>
          </p:nvSpPr>
          <p:spPr bwMode="auto">
            <a:xfrm>
              <a:off x="6137" y="1006"/>
              <a:ext cx="1" cy="2"/>
            </a:xfrm>
            <a:custGeom>
              <a:avLst/>
              <a:gdLst>
                <a:gd name="T0" fmla="*/ 2 w 2"/>
                <a:gd name="T1" fmla="*/ 3 h 4"/>
                <a:gd name="T2" fmla="*/ 2 w 2"/>
                <a:gd name="T3" fmla="*/ 3 h 4"/>
                <a:gd name="T4" fmla="*/ 1 w 2"/>
                <a:gd name="T5" fmla="*/ 0 h 4"/>
                <a:gd name="T6" fmla="*/ 0 w 2"/>
                <a:gd name="T7" fmla="*/ 4 h 4"/>
                <a:gd name="T8" fmla="*/ 2 w 2"/>
                <a:gd name="T9" fmla="*/ 3 h 4"/>
              </a:gdLst>
              <a:ahLst/>
              <a:cxnLst>
                <a:cxn ang="0">
                  <a:pos x="T0" y="T1"/>
                </a:cxn>
                <a:cxn ang="0">
                  <a:pos x="T2" y="T3"/>
                </a:cxn>
                <a:cxn ang="0">
                  <a:pos x="T4" y="T5"/>
                </a:cxn>
                <a:cxn ang="0">
                  <a:pos x="T6" y="T7"/>
                </a:cxn>
                <a:cxn ang="0">
                  <a:pos x="T8" y="T9"/>
                </a:cxn>
              </a:cxnLst>
              <a:rect l="0" t="0" r="r" b="b"/>
              <a:pathLst>
                <a:path w="2" h="4">
                  <a:moveTo>
                    <a:pt x="2" y="3"/>
                  </a:moveTo>
                  <a:lnTo>
                    <a:pt x="2" y="3"/>
                  </a:lnTo>
                  <a:lnTo>
                    <a:pt x="1" y="0"/>
                  </a:lnTo>
                  <a:cubicBezTo>
                    <a:pt x="1" y="1"/>
                    <a:pt x="0" y="3"/>
                    <a:pt x="0" y="4"/>
                  </a:cubicBezTo>
                  <a:lnTo>
                    <a:pt x="2" y="3"/>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sp>
          <p:nvSpPr>
            <p:cNvPr id="2026" name="Freeform 47">
              <a:extLst>
                <a:ext uri="{FF2B5EF4-FFF2-40B4-BE49-F238E27FC236}">
                  <a16:creationId xmlns:a16="http://schemas.microsoft.com/office/drawing/2014/main" id="{98131B85-DAE3-44AC-8780-045C24952539}"/>
                </a:ext>
              </a:extLst>
            </p:cNvPr>
            <p:cNvSpPr>
              <a:spLocks noEditPoints="1"/>
            </p:cNvSpPr>
            <p:nvPr/>
          </p:nvSpPr>
          <p:spPr bwMode="auto">
            <a:xfrm>
              <a:off x="6006" y="954"/>
              <a:ext cx="132" cy="132"/>
            </a:xfrm>
            <a:custGeom>
              <a:avLst/>
              <a:gdLst>
                <a:gd name="T0" fmla="*/ 146 w 213"/>
                <a:gd name="T1" fmla="*/ 108 h 213"/>
                <a:gd name="T2" fmla="*/ 134 w 213"/>
                <a:gd name="T3" fmla="*/ 134 h 213"/>
                <a:gd name="T4" fmla="*/ 106 w 213"/>
                <a:gd name="T5" fmla="*/ 146 h 213"/>
                <a:gd name="T6" fmla="*/ 79 w 213"/>
                <a:gd name="T7" fmla="*/ 134 h 213"/>
                <a:gd name="T8" fmla="*/ 67 w 213"/>
                <a:gd name="T9" fmla="*/ 108 h 213"/>
                <a:gd name="T10" fmla="*/ 70 w 213"/>
                <a:gd name="T11" fmla="*/ 91 h 213"/>
                <a:gd name="T12" fmla="*/ 79 w 213"/>
                <a:gd name="T13" fmla="*/ 78 h 213"/>
                <a:gd name="T14" fmla="*/ 106 w 213"/>
                <a:gd name="T15" fmla="*/ 67 h 213"/>
                <a:gd name="T16" fmla="*/ 134 w 213"/>
                <a:gd name="T17" fmla="*/ 78 h 213"/>
                <a:gd name="T18" fmla="*/ 143 w 213"/>
                <a:gd name="T19" fmla="*/ 91 h 213"/>
                <a:gd name="T20" fmla="*/ 146 w 213"/>
                <a:gd name="T21" fmla="*/ 108 h 213"/>
                <a:gd name="T22" fmla="*/ 212 w 213"/>
                <a:gd name="T23" fmla="*/ 83 h 213"/>
                <a:gd name="T24" fmla="*/ 187 w 213"/>
                <a:gd name="T25" fmla="*/ 48 h 213"/>
                <a:gd name="T26" fmla="*/ 160 w 213"/>
                <a:gd name="T27" fmla="*/ 47 h 213"/>
                <a:gd name="T28" fmla="*/ 127 w 213"/>
                <a:gd name="T29" fmla="*/ 0 h 213"/>
                <a:gd name="T30" fmla="*/ 108 w 213"/>
                <a:gd name="T31" fmla="*/ 27 h 213"/>
                <a:gd name="T32" fmla="*/ 105 w 213"/>
                <a:gd name="T33" fmla="*/ 27 h 213"/>
                <a:gd name="T34" fmla="*/ 86 w 213"/>
                <a:gd name="T35" fmla="*/ 0 h 213"/>
                <a:gd name="T36" fmla="*/ 48 w 213"/>
                <a:gd name="T37" fmla="*/ 28 h 213"/>
                <a:gd name="T38" fmla="*/ 48 w 213"/>
                <a:gd name="T39" fmla="*/ 53 h 213"/>
                <a:gd name="T40" fmla="*/ 16 w 213"/>
                <a:gd name="T41" fmla="*/ 45 h 213"/>
                <a:gd name="T42" fmla="*/ 2 w 213"/>
                <a:gd name="T43" fmla="*/ 81 h 213"/>
                <a:gd name="T44" fmla="*/ 27 w 213"/>
                <a:gd name="T45" fmla="*/ 102 h 213"/>
                <a:gd name="T46" fmla="*/ 27 w 213"/>
                <a:gd name="T47" fmla="*/ 106 h 213"/>
                <a:gd name="T48" fmla="*/ 27 w 213"/>
                <a:gd name="T49" fmla="*/ 108 h 213"/>
                <a:gd name="T50" fmla="*/ 0 w 213"/>
                <a:gd name="T51" fmla="*/ 127 h 213"/>
                <a:gd name="T52" fmla="*/ 48 w 213"/>
                <a:gd name="T53" fmla="*/ 160 h 213"/>
                <a:gd name="T54" fmla="*/ 46 w 213"/>
                <a:gd name="T55" fmla="*/ 196 h 213"/>
                <a:gd name="T56" fmla="*/ 103 w 213"/>
                <a:gd name="T57" fmla="*/ 186 h 213"/>
                <a:gd name="T58" fmla="*/ 106 w 213"/>
                <a:gd name="T59" fmla="*/ 186 h 213"/>
                <a:gd name="T60" fmla="*/ 110 w 213"/>
                <a:gd name="T61" fmla="*/ 186 h 213"/>
                <a:gd name="T62" fmla="*/ 167 w 213"/>
                <a:gd name="T63" fmla="*/ 196 h 213"/>
                <a:gd name="T64" fmla="*/ 165 w 213"/>
                <a:gd name="T65" fmla="*/ 160 h 213"/>
                <a:gd name="T66" fmla="*/ 213 w 213"/>
                <a:gd name="T67" fmla="*/ 127 h 213"/>
                <a:gd name="T68" fmla="*/ 186 w 213"/>
                <a:gd name="T69" fmla="*/ 108 h 213"/>
                <a:gd name="T70" fmla="*/ 186 w 213"/>
                <a:gd name="T71" fmla="*/ 106 h 213"/>
                <a:gd name="T72" fmla="*/ 186 w 213"/>
                <a:gd name="T73" fmla="*/ 102 h 213"/>
                <a:gd name="T74" fmla="*/ 212 w 213"/>
                <a:gd name="T75" fmla="*/ 83 h 2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3" h="213">
                  <a:moveTo>
                    <a:pt x="146" y="108"/>
                  </a:moveTo>
                  <a:lnTo>
                    <a:pt x="146" y="108"/>
                  </a:lnTo>
                  <a:cubicBezTo>
                    <a:pt x="146" y="112"/>
                    <a:pt x="145" y="117"/>
                    <a:pt x="143" y="122"/>
                  </a:cubicBezTo>
                  <a:cubicBezTo>
                    <a:pt x="141" y="126"/>
                    <a:pt x="138" y="130"/>
                    <a:pt x="134" y="134"/>
                  </a:cubicBezTo>
                  <a:cubicBezTo>
                    <a:pt x="131" y="138"/>
                    <a:pt x="127" y="140"/>
                    <a:pt x="122" y="142"/>
                  </a:cubicBezTo>
                  <a:cubicBezTo>
                    <a:pt x="117" y="145"/>
                    <a:pt x="112" y="146"/>
                    <a:pt x="106" y="146"/>
                  </a:cubicBezTo>
                  <a:cubicBezTo>
                    <a:pt x="101" y="146"/>
                    <a:pt x="96" y="145"/>
                    <a:pt x="91" y="142"/>
                  </a:cubicBezTo>
                  <a:cubicBezTo>
                    <a:pt x="86" y="140"/>
                    <a:pt x="82" y="138"/>
                    <a:pt x="79" y="134"/>
                  </a:cubicBezTo>
                  <a:cubicBezTo>
                    <a:pt x="75" y="130"/>
                    <a:pt x="72" y="126"/>
                    <a:pt x="70" y="122"/>
                  </a:cubicBezTo>
                  <a:cubicBezTo>
                    <a:pt x="68" y="117"/>
                    <a:pt x="67" y="112"/>
                    <a:pt x="67" y="108"/>
                  </a:cubicBezTo>
                  <a:cubicBezTo>
                    <a:pt x="67" y="107"/>
                    <a:pt x="67" y="107"/>
                    <a:pt x="67" y="106"/>
                  </a:cubicBezTo>
                  <a:cubicBezTo>
                    <a:pt x="67" y="101"/>
                    <a:pt x="68" y="96"/>
                    <a:pt x="70" y="91"/>
                  </a:cubicBezTo>
                  <a:cubicBezTo>
                    <a:pt x="72" y="87"/>
                    <a:pt x="74" y="84"/>
                    <a:pt x="76" y="81"/>
                  </a:cubicBezTo>
                  <a:cubicBezTo>
                    <a:pt x="77" y="80"/>
                    <a:pt x="78" y="79"/>
                    <a:pt x="79" y="78"/>
                  </a:cubicBezTo>
                  <a:cubicBezTo>
                    <a:pt x="82" y="75"/>
                    <a:pt x="86" y="72"/>
                    <a:pt x="91" y="70"/>
                  </a:cubicBezTo>
                  <a:cubicBezTo>
                    <a:pt x="96" y="68"/>
                    <a:pt x="101" y="67"/>
                    <a:pt x="106" y="67"/>
                  </a:cubicBezTo>
                  <a:cubicBezTo>
                    <a:pt x="112" y="67"/>
                    <a:pt x="117" y="68"/>
                    <a:pt x="122" y="70"/>
                  </a:cubicBezTo>
                  <a:cubicBezTo>
                    <a:pt x="127" y="72"/>
                    <a:pt x="131" y="75"/>
                    <a:pt x="134" y="78"/>
                  </a:cubicBezTo>
                  <a:cubicBezTo>
                    <a:pt x="135" y="79"/>
                    <a:pt x="136" y="80"/>
                    <a:pt x="136" y="81"/>
                  </a:cubicBezTo>
                  <a:cubicBezTo>
                    <a:pt x="139" y="84"/>
                    <a:pt x="141" y="87"/>
                    <a:pt x="143" y="91"/>
                  </a:cubicBezTo>
                  <a:cubicBezTo>
                    <a:pt x="145" y="96"/>
                    <a:pt x="146" y="101"/>
                    <a:pt x="146" y="106"/>
                  </a:cubicBezTo>
                  <a:cubicBezTo>
                    <a:pt x="146" y="107"/>
                    <a:pt x="146" y="107"/>
                    <a:pt x="146" y="108"/>
                  </a:cubicBezTo>
                  <a:close/>
                  <a:moveTo>
                    <a:pt x="212" y="83"/>
                  </a:moveTo>
                  <a:lnTo>
                    <a:pt x="212" y="83"/>
                  </a:lnTo>
                  <a:lnTo>
                    <a:pt x="196" y="45"/>
                  </a:lnTo>
                  <a:lnTo>
                    <a:pt x="187" y="48"/>
                  </a:lnTo>
                  <a:lnTo>
                    <a:pt x="165" y="53"/>
                  </a:lnTo>
                  <a:cubicBezTo>
                    <a:pt x="164" y="51"/>
                    <a:pt x="162" y="49"/>
                    <a:pt x="160" y="47"/>
                  </a:cubicBezTo>
                  <a:lnTo>
                    <a:pt x="167" y="16"/>
                  </a:lnTo>
                  <a:lnTo>
                    <a:pt x="127" y="0"/>
                  </a:lnTo>
                  <a:lnTo>
                    <a:pt x="110" y="27"/>
                  </a:lnTo>
                  <a:cubicBezTo>
                    <a:pt x="110" y="27"/>
                    <a:pt x="109" y="27"/>
                    <a:pt x="108" y="27"/>
                  </a:cubicBezTo>
                  <a:cubicBezTo>
                    <a:pt x="108" y="27"/>
                    <a:pt x="107" y="27"/>
                    <a:pt x="106" y="27"/>
                  </a:cubicBezTo>
                  <a:cubicBezTo>
                    <a:pt x="106" y="27"/>
                    <a:pt x="105" y="27"/>
                    <a:pt x="105" y="27"/>
                  </a:cubicBezTo>
                  <a:cubicBezTo>
                    <a:pt x="104" y="27"/>
                    <a:pt x="103" y="27"/>
                    <a:pt x="103" y="27"/>
                  </a:cubicBezTo>
                  <a:lnTo>
                    <a:pt x="86" y="0"/>
                  </a:lnTo>
                  <a:lnTo>
                    <a:pt x="46" y="16"/>
                  </a:lnTo>
                  <a:lnTo>
                    <a:pt x="48" y="28"/>
                  </a:lnTo>
                  <a:lnTo>
                    <a:pt x="53" y="47"/>
                  </a:lnTo>
                  <a:cubicBezTo>
                    <a:pt x="51" y="49"/>
                    <a:pt x="49" y="51"/>
                    <a:pt x="48" y="53"/>
                  </a:cubicBezTo>
                  <a:lnTo>
                    <a:pt x="27" y="48"/>
                  </a:lnTo>
                  <a:lnTo>
                    <a:pt x="16" y="45"/>
                  </a:lnTo>
                  <a:lnTo>
                    <a:pt x="13" y="54"/>
                  </a:lnTo>
                  <a:lnTo>
                    <a:pt x="2" y="81"/>
                  </a:lnTo>
                  <a:lnTo>
                    <a:pt x="0" y="86"/>
                  </a:lnTo>
                  <a:lnTo>
                    <a:pt x="27" y="102"/>
                  </a:lnTo>
                  <a:cubicBezTo>
                    <a:pt x="27" y="103"/>
                    <a:pt x="27" y="104"/>
                    <a:pt x="27" y="104"/>
                  </a:cubicBezTo>
                  <a:cubicBezTo>
                    <a:pt x="27" y="105"/>
                    <a:pt x="27" y="106"/>
                    <a:pt x="27" y="106"/>
                  </a:cubicBezTo>
                  <a:cubicBezTo>
                    <a:pt x="27" y="107"/>
                    <a:pt x="27" y="107"/>
                    <a:pt x="27" y="108"/>
                  </a:cubicBezTo>
                  <a:cubicBezTo>
                    <a:pt x="27" y="108"/>
                    <a:pt x="27" y="108"/>
                    <a:pt x="27" y="108"/>
                  </a:cubicBezTo>
                  <a:cubicBezTo>
                    <a:pt x="27" y="109"/>
                    <a:pt x="27" y="109"/>
                    <a:pt x="27" y="110"/>
                  </a:cubicBezTo>
                  <a:lnTo>
                    <a:pt x="0" y="127"/>
                  </a:lnTo>
                  <a:lnTo>
                    <a:pt x="16" y="167"/>
                  </a:lnTo>
                  <a:lnTo>
                    <a:pt x="48" y="160"/>
                  </a:lnTo>
                  <a:cubicBezTo>
                    <a:pt x="49" y="162"/>
                    <a:pt x="51" y="163"/>
                    <a:pt x="53" y="165"/>
                  </a:cubicBezTo>
                  <a:lnTo>
                    <a:pt x="46" y="196"/>
                  </a:lnTo>
                  <a:lnTo>
                    <a:pt x="86" y="213"/>
                  </a:lnTo>
                  <a:lnTo>
                    <a:pt x="103" y="186"/>
                  </a:lnTo>
                  <a:cubicBezTo>
                    <a:pt x="103" y="186"/>
                    <a:pt x="104" y="186"/>
                    <a:pt x="105" y="186"/>
                  </a:cubicBezTo>
                  <a:cubicBezTo>
                    <a:pt x="105" y="186"/>
                    <a:pt x="106" y="186"/>
                    <a:pt x="106" y="186"/>
                  </a:cubicBezTo>
                  <a:cubicBezTo>
                    <a:pt x="107" y="186"/>
                    <a:pt x="108" y="186"/>
                    <a:pt x="108" y="186"/>
                  </a:cubicBezTo>
                  <a:cubicBezTo>
                    <a:pt x="109" y="186"/>
                    <a:pt x="110" y="186"/>
                    <a:pt x="110" y="186"/>
                  </a:cubicBezTo>
                  <a:lnTo>
                    <a:pt x="127" y="213"/>
                  </a:lnTo>
                  <a:lnTo>
                    <a:pt x="167" y="196"/>
                  </a:lnTo>
                  <a:lnTo>
                    <a:pt x="160" y="165"/>
                  </a:lnTo>
                  <a:cubicBezTo>
                    <a:pt x="162" y="163"/>
                    <a:pt x="164" y="162"/>
                    <a:pt x="165" y="160"/>
                  </a:cubicBezTo>
                  <a:lnTo>
                    <a:pt x="196" y="167"/>
                  </a:lnTo>
                  <a:lnTo>
                    <a:pt x="213" y="127"/>
                  </a:lnTo>
                  <a:lnTo>
                    <a:pt x="186" y="110"/>
                  </a:lnTo>
                  <a:cubicBezTo>
                    <a:pt x="186" y="109"/>
                    <a:pt x="186" y="109"/>
                    <a:pt x="186" y="108"/>
                  </a:cubicBezTo>
                  <a:cubicBezTo>
                    <a:pt x="186" y="108"/>
                    <a:pt x="186" y="107"/>
                    <a:pt x="186" y="107"/>
                  </a:cubicBezTo>
                  <a:cubicBezTo>
                    <a:pt x="186" y="107"/>
                    <a:pt x="186" y="106"/>
                    <a:pt x="186" y="106"/>
                  </a:cubicBezTo>
                  <a:cubicBezTo>
                    <a:pt x="186" y="106"/>
                    <a:pt x="186" y="105"/>
                    <a:pt x="186" y="104"/>
                  </a:cubicBezTo>
                  <a:cubicBezTo>
                    <a:pt x="186" y="104"/>
                    <a:pt x="186" y="103"/>
                    <a:pt x="186" y="102"/>
                  </a:cubicBezTo>
                  <a:lnTo>
                    <a:pt x="211" y="87"/>
                  </a:lnTo>
                  <a:cubicBezTo>
                    <a:pt x="211" y="86"/>
                    <a:pt x="212" y="84"/>
                    <a:pt x="212" y="83"/>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896354" rtl="0" eaLnBrk="1" fontAlgn="auto" latinLnBrk="0" hangingPunct="1">
                <a:lnSpc>
                  <a:spcPct val="100000"/>
                </a:lnSpc>
                <a:spcBef>
                  <a:spcPts val="0"/>
                </a:spcBef>
                <a:spcAft>
                  <a:spcPts val="0"/>
                </a:spcAft>
                <a:buClrTx/>
                <a:buSzTx/>
                <a:buFontTx/>
                <a:buNone/>
                <a:tabLst/>
                <a:defRPr/>
              </a:pPr>
              <a:endParaRPr kumimoji="0" lang="en-US" sz="1730" b="0" i="0" u="none" strike="noStrike" kern="0" cap="none" spc="0" normalizeH="0" baseline="0" noProof="0">
                <a:ln>
                  <a:noFill/>
                </a:ln>
                <a:solidFill>
                  <a:srgbClr val="3C3C41"/>
                </a:solidFill>
                <a:effectLst/>
                <a:uLnTx/>
                <a:uFillTx/>
                <a:latin typeface="Segoe UI"/>
                <a:ea typeface="+mn-ea"/>
                <a:cs typeface="+mn-cs"/>
              </a:endParaRPr>
            </a:p>
          </p:txBody>
        </p:sp>
      </p:grpSp>
      <p:sp>
        <p:nvSpPr>
          <p:cNvPr id="426" name="!! Arc 682">
            <a:extLst>
              <a:ext uri="{FF2B5EF4-FFF2-40B4-BE49-F238E27FC236}">
                <a16:creationId xmlns:a16="http://schemas.microsoft.com/office/drawing/2014/main" id="{83F08BFC-25A7-4504-875A-006BDE695F87}"/>
              </a:ext>
            </a:extLst>
          </p:cNvPr>
          <p:cNvSpPr/>
          <p:nvPr/>
        </p:nvSpPr>
        <p:spPr>
          <a:xfrm rot="20642978" flipH="1">
            <a:off x="2237857" y="3644155"/>
            <a:ext cx="917913" cy="95884"/>
          </a:xfrm>
          <a:custGeom>
            <a:avLst/>
            <a:gdLst>
              <a:gd name="connsiteX0" fmla="*/ 136874 w 1303156"/>
              <a:gd name="connsiteY0" fmla="*/ 37832 h 195613"/>
              <a:gd name="connsiteX1" fmla="*/ 648701 w 1303156"/>
              <a:gd name="connsiteY1" fmla="*/ 0 h 195613"/>
              <a:gd name="connsiteX2" fmla="*/ 1073530 w 1303156"/>
              <a:gd name="connsiteY2" fmla="*/ 23278 h 195613"/>
              <a:gd name="connsiteX3" fmla="*/ 651578 w 1303156"/>
              <a:gd name="connsiteY3" fmla="*/ 97807 h 195613"/>
              <a:gd name="connsiteX4" fmla="*/ 136874 w 1303156"/>
              <a:gd name="connsiteY4" fmla="*/ 37832 h 195613"/>
              <a:gd name="connsiteX0" fmla="*/ 136874 w 1303156"/>
              <a:gd name="connsiteY0" fmla="*/ 37832 h 195613"/>
              <a:gd name="connsiteX1" fmla="*/ 648701 w 1303156"/>
              <a:gd name="connsiteY1" fmla="*/ 0 h 195613"/>
              <a:gd name="connsiteX2" fmla="*/ 1073530 w 1303156"/>
              <a:gd name="connsiteY2" fmla="*/ 23278 h 195613"/>
              <a:gd name="connsiteX0" fmla="*/ 0 w 939723"/>
              <a:gd name="connsiteY0" fmla="*/ 37832 h 97807"/>
              <a:gd name="connsiteX1" fmla="*/ 511827 w 939723"/>
              <a:gd name="connsiteY1" fmla="*/ 0 h 97807"/>
              <a:gd name="connsiteX2" fmla="*/ 936656 w 939723"/>
              <a:gd name="connsiteY2" fmla="*/ 23278 h 97807"/>
              <a:gd name="connsiteX3" fmla="*/ 514704 w 939723"/>
              <a:gd name="connsiteY3" fmla="*/ 97807 h 97807"/>
              <a:gd name="connsiteX4" fmla="*/ 0 w 939723"/>
              <a:gd name="connsiteY4" fmla="*/ 37832 h 97807"/>
              <a:gd name="connsiteX0" fmla="*/ 0 w 939723"/>
              <a:gd name="connsiteY0" fmla="*/ 37832 h 97807"/>
              <a:gd name="connsiteX1" fmla="*/ 511827 w 939723"/>
              <a:gd name="connsiteY1" fmla="*/ 0 h 97807"/>
              <a:gd name="connsiteX2" fmla="*/ 939723 w 939723"/>
              <a:gd name="connsiteY2" fmla="*/ 50236 h 97807"/>
            </a:gdLst>
            <a:ahLst/>
            <a:cxnLst>
              <a:cxn ang="0">
                <a:pos x="connsiteX0" y="connsiteY0"/>
              </a:cxn>
              <a:cxn ang="0">
                <a:pos x="connsiteX1" y="connsiteY1"/>
              </a:cxn>
              <a:cxn ang="0">
                <a:pos x="connsiteX2" y="connsiteY2"/>
              </a:cxn>
            </a:cxnLst>
            <a:rect l="l" t="t" r="r" b="b"/>
            <a:pathLst>
              <a:path w="939723" h="97807" stroke="0" extrusionOk="0">
                <a:moveTo>
                  <a:pt x="0" y="37832"/>
                </a:moveTo>
                <a:cubicBezTo>
                  <a:pt x="122808" y="14084"/>
                  <a:pt x="311551" y="133"/>
                  <a:pt x="511827" y="0"/>
                </a:cubicBezTo>
                <a:cubicBezTo>
                  <a:pt x="667409" y="-103"/>
                  <a:pt x="818102" y="8154"/>
                  <a:pt x="936656" y="23278"/>
                </a:cubicBezTo>
                <a:lnTo>
                  <a:pt x="514704" y="97807"/>
                </a:lnTo>
                <a:lnTo>
                  <a:pt x="0" y="37832"/>
                </a:lnTo>
                <a:close/>
              </a:path>
              <a:path w="939723" h="97807" fill="none">
                <a:moveTo>
                  <a:pt x="0" y="37832"/>
                </a:moveTo>
                <a:cubicBezTo>
                  <a:pt x="122808" y="14084"/>
                  <a:pt x="311551" y="133"/>
                  <a:pt x="511827" y="0"/>
                </a:cubicBezTo>
                <a:cubicBezTo>
                  <a:pt x="667409" y="-103"/>
                  <a:pt x="821169" y="35112"/>
                  <a:pt x="939723" y="50236"/>
                </a:cubicBezTo>
              </a:path>
            </a:pathLst>
          </a:cu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 name="Group 3">
            <a:extLst>
              <a:ext uri="{FF2B5EF4-FFF2-40B4-BE49-F238E27FC236}">
                <a16:creationId xmlns:a16="http://schemas.microsoft.com/office/drawing/2014/main" id="{628DCF1B-B335-43A1-9A12-922E7E8AA5D4}"/>
              </a:ext>
            </a:extLst>
          </p:cNvPr>
          <p:cNvGrpSpPr/>
          <p:nvPr/>
        </p:nvGrpSpPr>
        <p:grpSpPr>
          <a:xfrm>
            <a:off x="1451400" y="3066372"/>
            <a:ext cx="1508101" cy="641428"/>
            <a:chOff x="1504566" y="3097541"/>
            <a:chExt cx="1538342" cy="654290"/>
          </a:xfrm>
        </p:grpSpPr>
        <p:sp>
          <p:nvSpPr>
            <p:cNvPr id="1015" name="Rectangle 189">
              <a:extLst>
                <a:ext uri="{FF2B5EF4-FFF2-40B4-BE49-F238E27FC236}">
                  <a16:creationId xmlns:a16="http://schemas.microsoft.com/office/drawing/2014/main" id="{0A671766-7478-4162-B74A-EB967ACA2AE5}"/>
                </a:ext>
              </a:extLst>
            </p:cNvPr>
            <p:cNvSpPr/>
            <p:nvPr/>
          </p:nvSpPr>
          <p:spPr bwMode="auto">
            <a:xfrm>
              <a:off x="2117859" y="349650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1017" name="Group 1016">
              <a:extLst>
                <a:ext uri="{FF2B5EF4-FFF2-40B4-BE49-F238E27FC236}">
                  <a16:creationId xmlns:a16="http://schemas.microsoft.com/office/drawing/2014/main" id="{D89609B3-2F93-4E2A-AAB4-E02FC7D7EB44}"/>
                </a:ext>
              </a:extLst>
            </p:cNvPr>
            <p:cNvGrpSpPr/>
            <p:nvPr/>
          </p:nvGrpSpPr>
          <p:grpSpPr>
            <a:xfrm>
              <a:off x="2624933" y="3183174"/>
              <a:ext cx="417975" cy="553827"/>
              <a:chOff x="2599143" y="3810981"/>
              <a:chExt cx="342799" cy="454219"/>
            </a:xfrm>
          </p:grpSpPr>
          <p:grpSp>
            <p:nvGrpSpPr>
              <p:cNvPr id="1019" name="Graphic 176">
                <a:extLst>
                  <a:ext uri="{FF2B5EF4-FFF2-40B4-BE49-F238E27FC236}">
                    <a16:creationId xmlns:a16="http://schemas.microsoft.com/office/drawing/2014/main" id="{76125E35-5C93-4600-A6A7-72BE8898249C}"/>
                  </a:ext>
                </a:extLst>
              </p:cNvPr>
              <p:cNvGrpSpPr/>
              <p:nvPr/>
            </p:nvGrpSpPr>
            <p:grpSpPr>
              <a:xfrm flipH="1">
                <a:off x="2599143" y="3810981"/>
                <a:ext cx="340943" cy="322889"/>
                <a:chOff x="2660264" y="3551443"/>
                <a:chExt cx="340943" cy="322889"/>
              </a:xfrm>
            </p:grpSpPr>
            <p:sp>
              <p:nvSpPr>
                <p:cNvPr id="1021" name="Freeform: Shape 1020">
                  <a:extLst>
                    <a:ext uri="{FF2B5EF4-FFF2-40B4-BE49-F238E27FC236}">
                      <a16:creationId xmlns:a16="http://schemas.microsoft.com/office/drawing/2014/main" id="{246BB240-517C-4EAC-B5A9-DAD730B4F439}"/>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2" name="Freeform: Shape 1021">
                  <a:extLst>
                    <a:ext uri="{FF2B5EF4-FFF2-40B4-BE49-F238E27FC236}">
                      <a16:creationId xmlns:a16="http://schemas.microsoft.com/office/drawing/2014/main" id="{5B87CF13-FB65-479E-BFC2-DC3031B7B395}"/>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3" name="Freeform: Shape 1022">
                  <a:extLst>
                    <a:ext uri="{FF2B5EF4-FFF2-40B4-BE49-F238E27FC236}">
                      <a16:creationId xmlns:a16="http://schemas.microsoft.com/office/drawing/2014/main" id="{76D4EC85-D36D-4FDE-8888-B29CD0329B02}"/>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4" name="Freeform: Shape 1023">
                  <a:extLst>
                    <a:ext uri="{FF2B5EF4-FFF2-40B4-BE49-F238E27FC236}">
                      <a16:creationId xmlns:a16="http://schemas.microsoft.com/office/drawing/2014/main" id="{E89DDDF3-9C42-4F4E-A0BA-87C059E97D2B}"/>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5" name="Freeform: Shape 1024">
                  <a:extLst>
                    <a:ext uri="{FF2B5EF4-FFF2-40B4-BE49-F238E27FC236}">
                      <a16:creationId xmlns:a16="http://schemas.microsoft.com/office/drawing/2014/main" id="{F8C97802-405B-4909-B06F-01A06E60168A}"/>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solidFill>
                  <a:schemeClr val="accent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1026" name="Freeform: Shape 1025">
                  <a:extLst>
                    <a:ext uri="{FF2B5EF4-FFF2-40B4-BE49-F238E27FC236}">
                      <a16:creationId xmlns:a16="http://schemas.microsoft.com/office/drawing/2014/main" id="{BB43E9E7-2C8F-4563-B6D0-C48951388DDF}"/>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solidFill>
                  <a:schemeClr val="accent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20" name="Freeform: Shape 1019">
                <a:extLst>
                  <a:ext uri="{FF2B5EF4-FFF2-40B4-BE49-F238E27FC236}">
                    <a16:creationId xmlns:a16="http://schemas.microsoft.com/office/drawing/2014/main" id="{E111882F-968E-4394-B079-22FF4BF36414}"/>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018" name="Freeform: Shape 1017">
              <a:extLst>
                <a:ext uri="{FF2B5EF4-FFF2-40B4-BE49-F238E27FC236}">
                  <a16:creationId xmlns:a16="http://schemas.microsoft.com/office/drawing/2014/main" id="{406B887C-C23B-4CC9-A887-1C2D254AB00F}"/>
                </a:ext>
              </a:extLst>
            </p:cNvPr>
            <p:cNvSpPr/>
            <p:nvPr/>
          </p:nvSpPr>
          <p:spPr>
            <a:xfrm flipH="1">
              <a:off x="2593681" y="356727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rgbClr val="BFBFBF"/>
            </a:solidFill>
            <a:ln w="13811" cap="flat">
              <a:noFill/>
              <a:prstDash val="solid"/>
              <a:miter/>
            </a:ln>
            <a:scene3d>
              <a:camera prst="isometricLeftDown">
                <a:rot lat="1200000" lon="1200000" rev="0"/>
              </a:camera>
              <a:lightRig rig="threePt" dir="t"/>
            </a:scene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542" name="Group 541">
              <a:extLst>
                <a:ext uri="{FF2B5EF4-FFF2-40B4-BE49-F238E27FC236}">
                  <a16:creationId xmlns:a16="http://schemas.microsoft.com/office/drawing/2014/main" id="{A519EE8E-0B27-4B47-8C75-AB92C0FF8158}"/>
                </a:ext>
              </a:extLst>
            </p:cNvPr>
            <p:cNvGrpSpPr/>
            <p:nvPr/>
          </p:nvGrpSpPr>
          <p:grpSpPr>
            <a:xfrm>
              <a:off x="1504566" y="3097541"/>
              <a:ext cx="733726" cy="564984"/>
              <a:chOff x="1504566" y="3097541"/>
              <a:chExt cx="733726" cy="564984"/>
            </a:xfrm>
          </p:grpSpPr>
          <p:grpSp>
            <p:nvGrpSpPr>
              <p:cNvPr id="543" name="Graphic 653">
                <a:extLst>
                  <a:ext uri="{FF2B5EF4-FFF2-40B4-BE49-F238E27FC236}">
                    <a16:creationId xmlns:a16="http://schemas.microsoft.com/office/drawing/2014/main" id="{178E1442-BA6F-422E-9D81-36E9E85A274C}"/>
                  </a:ext>
                </a:extLst>
              </p:cNvPr>
              <p:cNvGrpSpPr/>
              <p:nvPr/>
            </p:nvGrpSpPr>
            <p:grpSpPr>
              <a:xfrm>
                <a:off x="1625096" y="3097541"/>
                <a:ext cx="105464" cy="241060"/>
                <a:chOff x="1718244" y="3581870"/>
                <a:chExt cx="105464" cy="241060"/>
              </a:xfrm>
              <a:solidFill>
                <a:schemeClr val="accent1"/>
              </a:solidFill>
            </p:grpSpPr>
            <p:sp>
              <p:nvSpPr>
                <p:cNvPr id="557" name="Freeform: Shape 556">
                  <a:extLst>
                    <a:ext uri="{FF2B5EF4-FFF2-40B4-BE49-F238E27FC236}">
                      <a16:creationId xmlns:a16="http://schemas.microsoft.com/office/drawing/2014/main" id="{116906DA-854A-4FA4-B811-A87814EC4F01}"/>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8" name="Freeform: Shape 557">
                  <a:extLst>
                    <a:ext uri="{FF2B5EF4-FFF2-40B4-BE49-F238E27FC236}">
                      <a16:creationId xmlns:a16="http://schemas.microsoft.com/office/drawing/2014/main" id="{41C15692-8B30-4CB3-A330-6D1297EE1333}"/>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4" name="Graphic 653">
                <a:extLst>
                  <a:ext uri="{FF2B5EF4-FFF2-40B4-BE49-F238E27FC236}">
                    <a16:creationId xmlns:a16="http://schemas.microsoft.com/office/drawing/2014/main" id="{BB74F640-8B14-4905-B646-81FB71A12B58}"/>
                  </a:ext>
                </a:extLst>
              </p:cNvPr>
              <p:cNvGrpSpPr/>
              <p:nvPr/>
            </p:nvGrpSpPr>
            <p:grpSpPr>
              <a:xfrm>
                <a:off x="1817944" y="3103567"/>
                <a:ext cx="105464" cy="241060"/>
                <a:chOff x="1911092" y="3587896"/>
                <a:chExt cx="105464" cy="241060"/>
              </a:xfrm>
              <a:solidFill>
                <a:schemeClr val="accent1"/>
              </a:solidFill>
            </p:grpSpPr>
            <p:sp>
              <p:nvSpPr>
                <p:cNvPr id="555" name="Freeform: Shape 554">
                  <a:extLst>
                    <a:ext uri="{FF2B5EF4-FFF2-40B4-BE49-F238E27FC236}">
                      <a16:creationId xmlns:a16="http://schemas.microsoft.com/office/drawing/2014/main" id="{92DEA8F3-AA48-4599-BC81-53D7FFB2A1C2}"/>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solidFill>
                  <a:schemeClr val="tx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6" name="Freeform: Shape 555">
                  <a:extLst>
                    <a:ext uri="{FF2B5EF4-FFF2-40B4-BE49-F238E27FC236}">
                      <a16:creationId xmlns:a16="http://schemas.microsoft.com/office/drawing/2014/main" id="{B6884550-C183-4E53-9671-2DFCFE0A15AC}"/>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solidFill>
                  <a:schemeClr val="accent5"/>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45" name="Graphic 653">
                <a:extLst>
                  <a:ext uri="{FF2B5EF4-FFF2-40B4-BE49-F238E27FC236}">
                    <a16:creationId xmlns:a16="http://schemas.microsoft.com/office/drawing/2014/main" id="{3167D1B7-76E9-41F1-B080-5C0E26C80600}"/>
                  </a:ext>
                </a:extLst>
              </p:cNvPr>
              <p:cNvGrpSpPr/>
              <p:nvPr/>
            </p:nvGrpSpPr>
            <p:grpSpPr>
              <a:xfrm>
                <a:off x="2009285" y="3100554"/>
                <a:ext cx="105464" cy="241060"/>
                <a:chOff x="2102433" y="3584883"/>
                <a:chExt cx="105464" cy="241060"/>
              </a:xfrm>
              <a:solidFill>
                <a:schemeClr val="accent1"/>
              </a:solidFill>
            </p:grpSpPr>
            <p:sp>
              <p:nvSpPr>
                <p:cNvPr id="553" name="Freeform: Shape 552">
                  <a:extLst>
                    <a:ext uri="{FF2B5EF4-FFF2-40B4-BE49-F238E27FC236}">
                      <a16:creationId xmlns:a16="http://schemas.microsoft.com/office/drawing/2014/main" id="{EE49BC3A-A81E-4EE6-B706-AF4A136977AB}"/>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solidFill>
                  <a:schemeClr val="tx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4" name="Freeform: Shape 553">
                  <a:extLst>
                    <a:ext uri="{FF2B5EF4-FFF2-40B4-BE49-F238E27FC236}">
                      <a16:creationId xmlns:a16="http://schemas.microsoft.com/office/drawing/2014/main" id="{DAD24389-2100-40B5-B5A4-4F18AFDE1D1D}"/>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solidFill>
                  <a:schemeClr val="accent5"/>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46" name="Freeform: Shape 545">
                <a:extLst>
                  <a:ext uri="{FF2B5EF4-FFF2-40B4-BE49-F238E27FC236}">
                    <a16:creationId xmlns:a16="http://schemas.microsoft.com/office/drawing/2014/main" id="{F8C19950-FF5D-4745-A29F-E61D58E323BE}"/>
                  </a:ext>
                </a:extLst>
              </p:cNvPr>
              <p:cNvSpPr/>
              <p:nvPr/>
            </p:nvSpPr>
            <p:spPr>
              <a:xfrm>
                <a:off x="1504566" y="3347641"/>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solidFill>
                <a:schemeClr val="accent2"/>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7" name="Freeform: Shape 546">
                <a:extLst>
                  <a:ext uri="{FF2B5EF4-FFF2-40B4-BE49-F238E27FC236}">
                    <a16:creationId xmlns:a16="http://schemas.microsoft.com/office/drawing/2014/main" id="{9506B083-5D90-4795-9954-FEE0D4656EA1}"/>
                  </a:ext>
                </a:extLst>
              </p:cNvPr>
              <p:cNvSpPr/>
              <p:nvPr/>
            </p:nvSpPr>
            <p:spPr>
              <a:xfrm>
                <a:off x="1593457"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8" name="Freeform: Shape 547">
                <a:extLst>
                  <a:ext uri="{FF2B5EF4-FFF2-40B4-BE49-F238E27FC236}">
                    <a16:creationId xmlns:a16="http://schemas.microsoft.com/office/drawing/2014/main" id="{F9595216-A72D-44F8-AF9F-2778A855C671}"/>
                  </a:ext>
                </a:extLst>
              </p:cNvPr>
              <p:cNvSpPr/>
              <p:nvPr/>
            </p:nvSpPr>
            <p:spPr>
              <a:xfrm>
                <a:off x="1689881"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49" name="Freeform: Shape 548">
                <a:extLst>
                  <a:ext uri="{FF2B5EF4-FFF2-40B4-BE49-F238E27FC236}">
                    <a16:creationId xmlns:a16="http://schemas.microsoft.com/office/drawing/2014/main" id="{338080C5-866C-4C95-BCCB-40862E3F55B0}"/>
                  </a:ext>
                </a:extLst>
              </p:cNvPr>
              <p:cNvSpPr/>
              <p:nvPr/>
            </p:nvSpPr>
            <p:spPr>
              <a:xfrm>
                <a:off x="1787811"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0" name="Freeform: Shape 549">
                <a:extLst>
                  <a:ext uri="{FF2B5EF4-FFF2-40B4-BE49-F238E27FC236}">
                    <a16:creationId xmlns:a16="http://schemas.microsoft.com/office/drawing/2014/main" id="{83B5D450-8272-4D8F-A2AF-C9C79EFF6CBA}"/>
                  </a:ext>
                </a:extLst>
              </p:cNvPr>
              <p:cNvSpPr/>
              <p:nvPr/>
            </p:nvSpPr>
            <p:spPr>
              <a:xfrm>
                <a:off x="1885742"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1" name="Freeform: Shape 550">
                <a:extLst>
                  <a:ext uri="{FF2B5EF4-FFF2-40B4-BE49-F238E27FC236}">
                    <a16:creationId xmlns:a16="http://schemas.microsoft.com/office/drawing/2014/main" id="{18987DF4-297E-4145-BB91-66ECF0AAC78A}"/>
                  </a:ext>
                </a:extLst>
              </p:cNvPr>
              <p:cNvSpPr/>
              <p:nvPr/>
            </p:nvSpPr>
            <p:spPr>
              <a:xfrm>
                <a:off x="1983673" y="3435025"/>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52" name="Freeform: Shape 551">
                <a:extLst>
                  <a:ext uri="{FF2B5EF4-FFF2-40B4-BE49-F238E27FC236}">
                    <a16:creationId xmlns:a16="http://schemas.microsoft.com/office/drawing/2014/main" id="{83DAE09C-2A5B-4B60-9CBB-03A01BE4E362}"/>
                  </a:ext>
                </a:extLst>
              </p:cNvPr>
              <p:cNvSpPr/>
              <p:nvPr/>
            </p:nvSpPr>
            <p:spPr>
              <a:xfrm>
                <a:off x="2087630" y="3346134"/>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bg1">
                  <a:lumMod val="9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cxnSp>
        <p:nvCxnSpPr>
          <p:cNvPr id="424" name="Straight Connector 423">
            <a:extLst>
              <a:ext uri="{FF2B5EF4-FFF2-40B4-BE49-F238E27FC236}">
                <a16:creationId xmlns:a16="http://schemas.microsoft.com/office/drawing/2014/main" id="{CD1764AA-6A34-4B3B-893C-F2CBFDFD51B9}"/>
              </a:ext>
            </a:extLst>
          </p:cNvPr>
          <p:cNvCxnSpPr>
            <a:cxnSpLocks/>
          </p:cNvCxnSpPr>
          <p:nvPr/>
        </p:nvCxnSpPr>
        <p:spPr>
          <a:xfrm>
            <a:off x="3134449" y="3187752"/>
            <a:ext cx="0" cy="348527"/>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9" name="Straight Connector 428">
            <a:extLst>
              <a:ext uri="{FF2B5EF4-FFF2-40B4-BE49-F238E27FC236}">
                <a16:creationId xmlns:a16="http://schemas.microsoft.com/office/drawing/2014/main" id="{A99C6BE0-1757-4080-AE8E-E63688227BC6}"/>
              </a:ext>
            </a:extLst>
          </p:cNvPr>
          <p:cNvCxnSpPr>
            <a:cxnSpLocks/>
            <a:stCxn id="426" idx="2"/>
            <a:endCxn id="423" idx="0"/>
          </p:cNvCxnSpPr>
          <p:nvPr/>
        </p:nvCxnSpPr>
        <p:spPr>
          <a:xfrm>
            <a:off x="2255885" y="3819476"/>
            <a:ext cx="1122982" cy="232635"/>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874" name="Rectangle 873">
            <a:extLst>
              <a:ext uri="{FF2B5EF4-FFF2-40B4-BE49-F238E27FC236}">
                <a16:creationId xmlns:a16="http://schemas.microsoft.com/office/drawing/2014/main" id="{65AB99C3-DB06-4D6C-8204-E79AB6D63EA6}"/>
              </a:ext>
            </a:extLst>
          </p:cNvPr>
          <p:cNvSpPr/>
          <p:nvPr/>
        </p:nvSpPr>
        <p:spPr>
          <a:xfrm flipH="1">
            <a:off x="14494792" y="3948492"/>
            <a:ext cx="765316" cy="271554"/>
          </a:xfrm>
          <a:prstGeom prst="rect">
            <a:avLst/>
          </a:prstGeom>
          <a:noFill/>
        </p:spPr>
        <p:txBody>
          <a:bodyPr wrap="none" lIns="0" tIns="0" rIns="0" bIns="0" anchor="ctr">
            <a:spAutoFit/>
          </a:bodyPr>
          <a:lstStyle/>
          <a:p>
            <a:pPr marL="0" marR="0" lvl="0" indent="0" algn="ctr" defTabSz="950878" rtl="0" eaLnBrk="1" fontAlgn="auto" latinLnBrk="0" hangingPunct="1">
              <a:lnSpc>
                <a:spcPct val="100000"/>
              </a:lnSpc>
              <a:spcBef>
                <a:spcPts val="0"/>
              </a:spcBef>
              <a:spcAft>
                <a:spcPts val="0"/>
              </a:spcAft>
              <a:buClrTx/>
              <a:buSzTx/>
              <a:buFontTx/>
              <a:buNone/>
              <a:tabLst/>
              <a:defRPr/>
            </a:pPr>
            <a:r>
              <a:rPr kumimoji="0" lang="en-US" sz="1765" b="0" i="0" u="none" strike="noStrike" kern="1200" cap="none" spc="0" normalizeH="0" baseline="0" noProof="0">
                <a:ln>
                  <a:noFill/>
                </a:ln>
                <a:gradFill>
                  <a:gsLst>
                    <a:gs pos="39000">
                      <a:srgbClr val="000000"/>
                    </a:gs>
                    <a:gs pos="100000">
                      <a:srgbClr val="000000"/>
                    </a:gs>
                  </a:gsLst>
                  <a:lin ang="18900000" scaled="1"/>
                </a:gradFill>
                <a:effectLst/>
                <a:uLnTx/>
                <a:uFillTx/>
                <a:latin typeface="Segoe UI Semibold" panose="020B0702040204020203" pitchFamily="34" charset="0"/>
                <a:ea typeface="+mn-ea"/>
                <a:cs typeface="Segoe UI Semibold" panose="020B0702040204020203" pitchFamily="34" charset="0"/>
              </a:rPr>
              <a:t>Actions</a:t>
            </a:r>
          </a:p>
        </p:txBody>
      </p:sp>
      <p:sp>
        <p:nvSpPr>
          <p:cNvPr id="731" name="Oval 730">
            <a:extLst>
              <a:ext uri="{FF2B5EF4-FFF2-40B4-BE49-F238E27FC236}">
                <a16:creationId xmlns:a16="http://schemas.microsoft.com/office/drawing/2014/main" id="{461CE33E-A3EF-44A5-8EE7-5CD8F27C1431}"/>
              </a:ext>
            </a:extLst>
          </p:cNvPr>
          <p:cNvSpPr/>
          <p:nvPr/>
        </p:nvSpPr>
        <p:spPr bwMode="auto">
          <a:xfrm>
            <a:off x="4430806" y="4795985"/>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2" name="Oval 731">
            <a:extLst>
              <a:ext uri="{FF2B5EF4-FFF2-40B4-BE49-F238E27FC236}">
                <a16:creationId xmlns:a16="http://schemas.microsoft.com/office/drawing/2014/main" id="{D33A1891-3A73-4644-8E77-4ED695785814}"/>
              </a:ext>
            </a:extLst>
          </p:cNvPr>
          <p:cNvSpPr/>
          <p:nvPr/>
        </p:nvSpPr>
        <p:spPr bwMode="auto">
          <a:xfrm>
            <a:off x="4169950" y="478670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6" name="Oval 725">
            <a:extLst>
              <a:ext uri="{FF2B5EF4-FFF2-40B4-BE49-F238E27FC236}">
                <a16:creationId xmlns:a16="http://schemas.microsoft.com/office/drawing/2014/main" id="{2341A814-E27E-4D73-8232-67AF5C329EDD}"/>
              </a:ext>
            </a:extLst>
          </p:cNvPr>
          <p:cNvSpPr/>
          <p:nvPr/>
        </p:nvSpPr>
        <p:spPr bwMode="auto">
          <a:xfrm>
            <a:off x="8191140" y="4612370"/>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0" name="Oval 729">
            <a:extLst>
              <a:ext uri="{FF2B5EF4-FFF2-40B4-BE49-F238E27FC236}">
                <a16:creationId xmlns:a16="http://schemas.microsoft.com/office/drawing/2014/main" id="{D97EC6CD-AE9E-43CF-9015-ED8BB7FA5F2E}"/>
              </a:ext>
            </a:extLst>
          </p:cNvPr>
          <p:cNvSpPr/>
          <p:nvPr/>
        </p:nvSpPr>
        <p:spPr bwMode="auto">
          <a:xfrm>
            <a:off x="8359426" y="4676905"/>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cxnSp>
        <p:nvCxnSpPr>
          <p:cNvPr id="434" name="Straight Connector 433">
            <a:extLst>
              <a:ext uri="{FF2B5EF4-FFF2-40B4-BE49-F238E27FC236}">
                <a16:creationId xmlns:a16="http://schemas.microsoft.com/office/drawing/2014/main" id="{F6047275-436E-42DD-8B62-AA83F0031C4F}"/>
              </a:ext>
            </a:extLst>
          </p:cNvPr>
          <p:cNvCxnSpPr>
            <a:cxnSpLocks/>
            <a:stCxn id="430" idx="2"/>
            <a:endCxn id="423" idx="2"/>
          </p:cNvCxnSpPr>
          <p:nvPr/>
        </p:nvCxnSpPr>
        <p:spPr>
          <a:xfrm flipH="1" flipV="1">
            <a:off x="5400091" y="4183424"/>
            <a:ext cx="1242340" cy="12653"/>
          </a:xfrm>
          <a:prstGeom prst="line">
            <a:avLst/>
          </a:prstGeom>
          <a:ln w="38100" cap="rnd">
            <a:solidFill>
              <a:schemeClr val="bg1">
                <a:lumMod val="95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342" name="Oval 341">
            <a:extLst>
              <a:ext uri="{FF2B5EF4-FFF2-40B4-BE49-F238E27FC236}">
                <a16:creationId xmlns:a16="http://schemas.microsoft.com/office/drawing/2014/main" id="{9D1380FD-C8FC-4D4D-ABC6-840FC9C24FBD}"/>
              </a:ext>
            </a:extLst>
          </p:cNvPr>
          <p:cNvSpPr/>
          <p:nvPr/>
        </p:nvSpPr>
        <p:spPr bwMode="auto">
          <a:xfrm>
            <a:off x="8410825" y="4697704"/>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3" name="Oval 342">
            <a:extLst>
              <a:ext uri="{FF2B5EF4-FFF2-40B4-BE49-F238E27FC236}">
                <a16:creationId xmlns:a16="http://schemas.microsoft.com/office/drawing/2014/main" id="{6A87CEF0-0BFC-4E7B-BAF4-673194468442}"/>
              </a:ext>
            </a:extLst>
          </p:cNvPr>
          <p:cNvSpPr/>
          <p:nvPr/>
        </p:nvSpPr>
        <p:spPr bwMode="auto">
          <a:xfrm>
            <a:off x="8284174" y="4743540"/>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4" name="Oval 353">
            <a:extLst>
              <a:ext uri="{FF2B5EF4-FFF2-40B4-BE49-F238E27FC236}">
                <a16:creationId xmlns:a16="http://schemas.microsoft.com/office/drawing/2014/main" id="{AD03B749-C9CD-45AD-8ECC-2A038292B33F}"/>
              </a:ext>
            </a:extLst>
          </p:cNvPr>
          <p:cNvSpPr/>
          <p:nvPr/>
        </p:nvSpPr>
        <p:spPr bwMode="auto">
          <a:xfrm>
            <a:off x="4486941" y="4752420"/>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5" name="Oval 354">
            <a:extLst>
              <a:ext uri="{FF2B5EF4-FFF2-40B4-BE49-F238E27FC236}">
                <a16:creationId xmlns:a16="http://schemas.microsoft.com/office/drawing/2014/main" id="{66613BFC-E837-44B1-9B50-2F9670A652C3}"/>
              </a:ext>
            </a:extLst>
          </p:cNvPr>
          <p:cNvSpPr/>
          <p:nvPr/>
        </p:nvSpPr>
        <p:spPr bwMode="auto">
          <a:xfrm>
            <a:off x="4297471" y="4798800"/>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3" name="Oval 732">
            <a:extLst>
              <a:ext uri="{FF2B5EF4-FFF2-40B4-BE49-F238E27FC236}">
                <a16:creationId xmlns:a16="http://schemas.microsoft.com/office/drawing/2014/main" id="{0A0D583D-3046-40F5-91CC-EE60E634DDC5}"/>
              </a:ext>
            </a:extLst>
          </p:cNvPr>
          <p:cNvSpPr/>
          <p:nvPr/>
        </p:nvSpPr>
        <p:spPr bwMode="auto">
          <a:xfrm>
            <a:off x="1391014" y="252187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5" name="Oval 734">
            <a:extLst>
              <a:ext uri="{FF2B5EF4-FFF2-40B4-BE49-F238E27FC236}">
                <a16:creationId xmlns:a16="http://schemas.microsoft.com/office/drawing/2014/main" id="{F30ADCCA-FD9E-4CBC-B6CA-A574DA35E0F2}"/>
              </a:ext>
            </a:extLst>
          </p:cNvPr>
          <p:cNvSpPr/>
          <p:nvPr/>
        </p:nvSpPr>
        <p:spPr bwMode="auto">
          <a:xfrm>
            <a:off x="1391014" y="252187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2" name="Oval 351">
            <a:extLst>
              <a:ext uri="{FF2B5EF4-FFF2-40B4-BE49-F238E27FC236}">
                <a16:creationId xmlns:a16="http://schemas.microsoft.com/office/drawing/2014/main" id="{31682AD1-114E-4180-B199-968ABAD76E42}"/>
              </a:ext>
            </a:extLst>
          </p:cNvPr>
          <p:cNvSpPr/>
          <p:nvPr/>
        </p:nvSpPr>
        <p:spPr bwMode="auto">
          <a:xfrm>
            <a:off x="1391014" y="2521879"/>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3" name="Oval 352">
            <a:extLst>
              <a:ext uri="{FF2B5EF4-FFF2-40B4-BE49-F238E27FC236}">
                <a16:creationId xmlns:a16="http://schemas.microsoft.com/office/drawing/2014/main" id="{7C9A500A-641F-4B8E-BADC-3608BCB4B05E}"/>
              </a:ext>
            </a:extLst>
          </p:cNvPr>
          <p:cNvSpPr/>
          <p:nvPr/>
        </p:nvSpPr>
        <p:spPr bwMode="auto">
          <a:xfrm>
            <a:off x="1391014" y="2521879"/>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9" name="Oval 738">
            <a:extLst>
              <a:ext uri="{FF2B5EF4-FFF2-40B4-BE49-F238E27FC236}">
                <a16:creationId xmlns:a16="http://schemas.microsoft.com/office/drawing/2014/main" id="{B995AF73-5474-4532-9895-389416923E60}"/>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0" name="Oval 739">
            <a:extLst>
              <a:ext uri="{FF2B5EF4-FFF2-40B4-BE49-F238E27FC236}">
                <a16:creationId xmlns:a16="http://schemas.microsoft.com/office/drawing/2014/main" id="{BF5AA69B-1673-44E3-87C6-0BB8D376B039}"/>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1" name="Oval 740">
            <a:extLst>
              <a:ext uri="{FF2B5EF4-FFF2-40B4-BE49-F238E27FC236}">
                <a16:creationId xmlns:a16="http://schemas.microsoft.com/office/drawing/2014/main" id="{AF78D29D-119B-4CB1-8ED1-3DFEEB98D825}"/>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2" name="Oval 741">
            <a:extLst>
              <a:ext uri="{FF2B5EF4-FFF2-40B4-BE49-F238E27FC236}">
                <a16:creationId xmlns:a16="http://schemas.microsoft.com/office/drawing/2014/main" id="{82A67C9B-D5A2-45AE-ABCE-86D8AE96D786}"/>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3" name="Oval 742">
            <a:extLst>
              <a:ext uri="{FF2B5EF4-FFF2-40B4-BE49-F238E27FC236}">
                <a16:creationId xmlns:a16="http://schemas.microsoft.com/office/drawing/2014/main" id="{067FA381-0292-462A-8253-208C82926A36}"/>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4" name="Oval 743">
            <a:extLst>
              <a:ext uri="{FF2B5EF4-FFF2-40B4-BE49-F238E27FC236}">
                <a16:creationId xmlns:a16="http://schemas.microsoft.com/office/drawing/2014/main" id="{0DD5AE77-92B6-476C-AE22-551F05F1E799}"/>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5" name="Oval 744">
            <a:extLst>
              <a:ext uri="{FF2B5EF4-FFF2-40B4-BE49-F238E27FC236}">
                <a16:creationId xmlns:a16="http://schemas.microsoft.com/office/drawing/2014/main" id="{EEC590FE-6B36-4F3A-9D86-4A05632FEA44}"/>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6" name="Oval 745">
            <a:extLst>
              <a:ext uri="{FF2B5EF4-FFF2-40B4-BE49-F238E27FC236}">
                <a16:creationId xmlns:a16="http://schemas.microsoft.com/office/drawing/2014/main" id="{DE0D9850-61C2-4FA4-9EB7-0D1457F1DBA2}"/>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7" name="Oval 746">
            <a:extLst>
              <a:ext uri="{FF2B5EF4-FFF2-40B4-BE49-F238E27FC236}">
                <a16:creationId xmlns:a16="http://schemas.microsoft.com/office/drawing/2014/main" id="{E8A15622-FE5E-4878-BADE-0BE30F14A238}"/>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8" name="Oval 747">
            <a:extLst>
              <a:ext uri="{FF2B5EF4-FFF2-40B4-BE49-F238E27FC236}">
                <a16:creationId xmlns:a16="http://schemas.microsoft.com/office/drawing/2014/main" id="{15103927-6DA3-4CD1-BCA6-1BB41292AC04}"/>
              </a:ext>
            </a:extLst>
          </p:cNvPr>
          <p:cNvSpPr/>
          <p:nvPr/>
        </p:nvSpPr>
        <p:spPr bwMode="auto">
          <a:xfrm>
            <a:off x="5952697" y="1593003"/>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6" name="Oval 735">
            <a:extLst>
              <a:ext uri="{FF2B5EF4-FFF2-40B4-BE49-F238E27FC236}">
                <a16:creationId xmlns:a16="http://schemas.microsoft.com/office/drawing/2014/main" id="{B3736B74-C1B8-44E5-8A97-8F45B018647C}"/>
              </a:ext>
            </a:extLst>
          </p:cNvPr>
          <p:cNvSpPr/>
          <p:nvPr/>
        </p:nvSpPr>
        <p:spPr bwMode="auto">
          <a:xfrm>
            <a:off x="3371342" y="2068196"/>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7" name="Oval 736">
            <a:extLst>
              <a:ext uri="{FF2B5EF4-FFF2-40B4-BE49-F238E27FC236}">
                <a16:creationId xmlns:a16="http://schemas.microsoft.com/office/drawing/2014/main" id="{98BC76CC-E246-4EC9-9B46-C20144F5A45E}"/>
              </a:ext>
            </a:extLst>
          </p:cNvPr>
          <p:cNvSpPr/>
          <p:nvPr/>
        </p:nvSpPr>
        <p:spPr bwMode="auto">
          <a:xfrm>
            <a:off x="3533382" y="2035648"/>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4" name="Oval 723">
            <a:extLst>
              <a:ext uri="{FF2B5EF4-FFF2-40B4-BE49-F238E27FC236}">
                <a16:creationId xmlns:a16="http://schemas.microsoft.com/office/drawing/2014/main" id="{E719EC03-ECDB-4D7A-BEAC-EFDFF944183B}"/>
              </a:ext>
            </a:extLst>
          </p:cNvPr>
          <p:cNvSpPr/>
          <p:nvPr/>
        </p:nvSpPr>
        <p:spPr bwMode="auto">
          <a:xfrm>
            <a:off x="10957602" y="262928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5" name="Oval 724">
            <a:extLst>
              <a:ext uri="{FF2B5EF4-FFF2-40B4-BE49-F238E27FC236}">
                <a16:creationId xmlns:a16="http://schemas.microsoft.com/office/drawing/2014/main" id="{123910C1-5CF1-46BC-A900-D1BE1E550659}"/>
              </a:ext>
            </a:extLst>
          </p:cNvPr>
          <p:cNvSpPr/>
          <p:nvPr/>
        </p:nvSpPr>
        <p:spPr bwMode="auto">
          <a:xfrm>
            <a:off x="10682229" y="2646909"/>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2" name="Oval 721">
            <a:extLst>
              <a:ext uri="{FF2B5EF4-FFF2-40B4-BE49-F238E27FC236}">
                <a16:creationId xmlns:a16="http://schemas.microsoft.com/office/drawing/2014/main" id="{7A438263-36BD-4E5F-910F-1F2028C0FBE0}"/>
              </a:ext>
            </a:extLst>
          </p:cNvPr>
          <p:cNvSpPr/>
          <p:nvPr/>
        </p:nvSpPr>
        <p:spPr bwMode="auto">
          <a:xfrm>
            <a:off x="8243773" y="1903238"/>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3" name="Oval 722">
            <a:extLst>
              <a:ext uri="{FF2B5EF4-FFF2-40B4-BE49-F238E27FC236}">
                <a16:creationId xmlns:a16="http://schemas.microsoft.com/office/drawing/2014/main" id="{1CB34294-4542-4331-A810-1A29BDFCE611}"/>
              </a:ext>
            </a:extLst>
          </p:cNvPr>
          <p:cNvSpPr/>
          <p:nvPr/>
        </p:nvSpPr>
        <p:spPr bwMode="auto">
          <a:xfrm>
            <a:off x="8444682" y="1924252"/>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0" name="Oval 719">
            <a:extLst>
              <a:ext uri="{FF2B5EF4-FFF2-40B4-BE49-F238E27FC236}">
                <a16:creationId xmlns:a16="http://schemas.microsoft.com/office/drawing/2014/main" id="{F573BC00-429B-46A8-81EF-2E2B580EA2E7}"/>
              </a:ext>
            </a:extLst>
          </p:cNvPr>
          <p:cNvSpPr/>
          <p:nvPr/>
        </p:nvSpPr>
        <p:spPr bwMode="auto">
          <a:xfrm>
            <a:off x="5864348" y="1651023"/>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21" name="Oval 720">
            <a:extLst>
              <a:ext uri="{FF2B5EF4-FFF2-40B4-BE49-F238E27FC236}">
                <a16:creationId xmlns:a16="http://schemas.microsoft.com/office/drawing/2014/main" id="{4857F981-7A65-4093-ADA1-9C141B157104}"/>
              </a:ext>
            </a:extLst>
          </p:cNvPr>
          <p:cNvSpPr/>
          <p:nvPr/>
        </p:nvSpPr>
        <p:spPr bwMode="auto">
          <a:xfrm>
            <a:off x="6150112" y="1705211"/>
            <a:ext cx="53785" cy="53785"/>
          </a:xfrm>
          <a:prstGeom prst="ellipse">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19" name="Oval 718">
            <a:extLst>
              <a:ext uri="{FF2B5EF4-FFF2-40B4-BE49-F238E27FC236}">
                <a16:creationId xmlns:a16="http://schemas.microsoft.com/office/drawing/2014/main" id="{365BE90F-D179-4C98-9866-F4B2125D893F}"/>
              </a:ext>
            </a:extLst>
          </p:cNvPr>
          <p:cNvSpPr/>
          <p:nvPr/>
        </p:nvSpPr>
        <p:spPr bwMode="auto">
          <a:xfrm>
            <a:off x="5962607" y="1727807"/>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4" name="Oval 343">
            <a:extLst>
              <a:ext uri="{FF2B5EF4-FFF2-40B4-BE49-F238E27FC236}">
                <a16:creationId xmlns:a16="http://schemas.microsoft.com/office/drawing/2014/main" id="{B90DE396-EF16-4D8A-9503-328F90D22FE7}"/>
              </a:ext>
            </a:extLst>
          </p:cNvPr>
          <p:cNvSpPr/>
          <p:nvPr/>
        </p:nvSpPr>
        <p:spPr bwMode="auto">
          <a:xfrm>
            <a:off x="10761726" y="2629289"/>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5" name="Oval 344">
            <a:extLst>
              <a:ext uri="{FF2B5EF4-FFF2-40B4-BE49-F238E27FC236}">
                <a16:creationId xmlns:a16="http://schemas.microsoft.com/office/drawing/2014/main" id="{6032D9DA-B8A5-44B7-9E4F-59AFCA471058}"/>
              </a:ext>
            </a:extLst>
          </p:cNvPr>
          <p:cNvSpPr/>
          <p:nvPr/>
        </p:nvSpPr>
        <p:spPr bwMode="auto">
          <a:xfrm>
            <a:off x="10858493" y="2622314"/>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6" name="Oval 345">
            <a:extLst>
              <a:ext uri="{FF2B5EF4-FFF2-40B4-BE49-F238E27FC236}">
                <a16:creationId xmlns:a16="http://schemas.microsoft.com/office/drawing/2014/main" id="{0ED45903-1BF1-45E9-AAE3-686B70030F01}"/>
              </a:ext>
            </a:extLst>
          </p:cNvPr>
          <p:cNvSpPr/>
          <p:nvPr/>
        </p:nvSpPr>
        <p:spPr bwMode="auto">
          <a:xfrm>
            <a:off x="8116251" y="1891147"/>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7" name="Oval 346">
            <a:extLst>
              <a:ext uri="{FF2B5EF4-FFF2-40B4-BE49-F238E27FC236}">
                <a16:creationId xmlns:a16="http://schemas.microsoft.com/office/drawing/2014/main" id="{C59660A3-210E-4FA4-85C8-CA07F51A8E87}"/>
              </a:ext>
            </a:extLst>
          </p:cNvPr>
          <p:cNvSpPr/>
          <p:nvPr/>
        </p:nvSpPr>
        <p:spPr bwMode="auto">
          <a:xfrm>
            <a:off x="8317160" y="1912162"/>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49" name="Oval 348">
            <a:extLst>
              <a:ext uri="{FF2B5EF4-FFF2-40B4-BE49-F238E27FC236}">
                <a16:creationId xmlns:a16="http://schemas.microsoft.com/office/drawing/2014/main" id="{7BD52341-455D-4B0E-BCAB-6DA887887D6C}"/>
              </a:ext>
            </a:extLst>
          </p:cNvPr>
          <p:cNvSpPr/>
          <p:nvPr/>
        </p:nvSpPr>
        <p:spPr bwMode="auto">
          <a:xfrm>
            <a:off x="6067132" y="1748267"/>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0" name="Oval 349">
            <a:extLst>
              <a:ext uri="{FF2B5EF4-FFF2-40B4-BE49-F238E27FC236}">
                <a16:creationId xmlns:a16="http://schemas.microsoft.com/office/drawing/2014/main" id="{6A04B897-0067-4D72-BAB2-8E240764B662}"/>
              </a:ext>
            </a:extLst>
          </p:cNvPr>
          <p:cNvSpPr/>
          <p:nvPr/>
        </p:nvSpPr>
        <p:spPr bwMode="auto">
          <a:xfrm>
            <a:off x="3304817" y="2101137"/>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1" name="Oval 350">
            <a:extLst>
              <a:ext uri="{FF2B5EF4-FFF2-40B4-BE49-F238E27FC236}">
                <a16:creationId xmlns:a16="http://schemas.microsoft.com/office/drawing/2014/main" id="{4B6D755D-2B25-4CAC-8F38-43C2A5D9FEE7}"/>
              </a:ext>
            </a:extLst>
          </p:cNvPr>
          <p:cNvSpPr/>
          <p:nvPr/>
        </p:nvSpPr>
        <p:spPr bwMode="auto">
          <a:xfrm>
            <a:off x="3472370" y="2063495"/>
            <a:ext cx="53785" cy="53785"/>
          </a:xfrm>
          <a:prstGeom prst="ellipse">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7" name="Freeform 7">
            <a:extLst>
              <a:ext uri="{FF2B5EF4-FFF2-40B4-BE49-F238E27FC236}">
                <a16:creationId xmlns:a16="http://schemas.microsoft.com/office/drawing/2014/main" id="{6F79B195-665F-46F1-A577-A1031F77168E}"/>
              </a:ext>
            </a:extLst>
          </p:cNvPr>
          <p:cNvSpPr>
            <a:spLocks/>
          </p:cNvSpPr>
          <p:nvPr/>
        </p:nvSpPr>
        <p:spPr bwMode="auto">
          <a:xfrm>
            <a:off x="7943131" y="4596601"/>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397" name="Group 396">
            <a:extLst>
              <a:ext uri="{FF2B5EF4-FFF2-40B4-BE49-F238E27FC236}">
                <a16:creationId xmlns:a16="http://schemas.microsoft.com/office/drawing/2014/main" id="{D4E5B828-40D9-44D4-9D9C-D7E77EBE10D3}"/>
              </a:ext>
            </a:extLst>
          </p:cNvPr>
          <p:cNvGrpSpPr/>
          <p:nvPr/>
        </p:nvGrpSpPr>
        <p:grpSpPr>
          <a:xfrm>
            <a:off x="8086105" y="4691920"/>
            <a:ext cx="376119" cy="308086"/>
            <a:chOff x="6785055" y="4453979"/>
            <a:chExt cx="697763" cy="571551"/>
          </a:xfrm>
        </p:grpSpPr>
        <p:sp>
          <p:nvSpPr>
            <p:cNvPr id="398" name="Freeform: Shape 397">
              <a:extLst>
                <a:ext uri="{FF2B5EF4-FFF2-40B4-BE49-F238E27FC236}">
                  <a16:creationId xmlns:a16="http://schemas.microsoft.com/office/drawing/2014/main" id="{F8FEEC01-3A74-4D6B-8FE2-0C5A9A985737}"/>
                </a:ext>
              </a:extLst>
            </p:cNvPr>
            <p:cNvSpPr/>
            <p:nvPr/>
          </p:nvSpPr>
          <p:spPr>
            <a:xfrm flipH="1">
              <a:off x="6842398" y="4551153"/>
              <a:ext cx="71679" cy="107518"/>
            </a:xfrm>
            <a:custGeom>
              <a:avLst/>
              <a:gdLst>
                <a:gd name="connsiteX0" fmla="*/ 102206 w 110493"/>
                <a:gd name="connsiteY0" fmla="*/ 185076 h 165740"/>
                <a:gd name="connsiteX1" fmla="*/ 8287 w 110493"/>
                <a:gd name="connsiteY1" fmla="*/ 185076 h 165740"/>
                <a:gd name="connsiteX2" fmla="*/ 0 w 110493"/>
                <a:gd name="connsiteY2" fmla="*/ 176789 h 165740"/>
                <a:gd name="connsiteX3" fmla="*/ 0 w 110493"/>
                <a:gd name="connsiteY3" fmla="*/ 8287 h 165740"/>
                <a:gd name="connsiteX4" fmla="*/ 8287 w 110493"/>
                <a:gd name="connsiteY4" fmla="*/ 0 h 165740"/>
                <a:gd name="connsiteX5" fmla="*/ 102206 w 110493"/>
                <a:gd name="connsiteY5" fmla="*/ 0 h 165740"/>
                <a:gd name="connsiteX6" fmla="*/ 110493 w 110493"/>
                <a:gd name="connsiteY6" fmla="*/ 8287 h 165740"/>
                <a:gd name="connsiteX7" fmla="*/ 110493 w 110493"/>
                <a:gd name="connsiteY7" fmla="*/ 179552 h 165740"/>
                <a:gd name="connsiteX8" fmla="*/ 102206 w 110493"/>
                <a:gd name="connsiteY8" fmla="*/ 185076 h 165740"/>
                <a:gd name="connsiteX9" fmla="*/ 16574 w 110493"/>
                <a:gd name="connsiteY9" fmla="*/ 171265 h 165740"/>
                <a:gd name="connsiteX10" fmla="*/ 93919 w 110493"/>
                <a:gd name="connsiteY10" fmla="*/ 171265 h 165740"/>
                <a:gd name="connsiteX11" fmla="*/ 93919 w 110493"/>
                <a:gd name="connsiteY11" fmla="*/ 16574 h 165740"/>
                <a:gd name="connsiteX12" fmla="*/ 16574 w 110493"/>
                <a:gd name="connsiteY12" fmla="*/ 16574 h 165740"/>
                <a:gd name="connsiteX13" fmla="*/ 16574 w 110493"/>
                <a:gd name="connsiteY13" fmla="*/ 171265 h 1657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10493" h="165740">
                  <a:moveTo>
                    <a:pt x="102206" y="185076"/>
                  </a:moveTo>
                  <a:lnTo>
                    <a:pt x="8287" y="185076"/>
                  </a:lnTo>
                  <a:cubicBezTo>
                    <a:pt x="2762" y="185076"/>
                    <a:pt x="0" y="182314"/>
                    <a:pt x="0" y="176789"/>
                  </a:cubicBezTo>
                  <a:lnTo>
                    <a:pt x="0" y="8287"/>
                  </a:lnTo>
                  <a:cubicBezTo>
                    <a:pt x="0" y="2762"/>
                    <a:pt x="2762" y="0"/>
                    <a:pt x="8287" y="0"/>
                  </a:cubicBezTo>
                  <a:lnTo>
                    <a:pt x="102206" y="0"/>
                  </a:lnTo>
                  <a:cubicBezTo>
                    <a:pt x="107731" y="0"/>
                    <a:pt x="110493" y="2762"/>
                    <a:pt x="110493" y="8287"/>
                  </a:cubicBezTo>
                  <a:lnTo>
                    <a:pt x="110493" y="179552"/>
                  </a:lnTo>
                  <a:cubicBezTo>
                    <a:pt x="110493" y="182314"/>
                    <a:pt x="107731" y="185076"/>
                    <a:pt x="102206" y="185076"/>
                  </a:cubicBezTo>
                  <a:close/>
                  <a:moveTo>
                    <a:pt x="16574" y="171265"/>
                  </a:moveTo>
                  <a:lnTo>
                    <a:pt x="93919" y="171265"/>
                  </a:lnTo>
                  <a:lnTo>
                    <a:pt x="93919" y="16574"/>
                  </a:lnTo>
                  <a:lnTo>
                    <a:pt x="16574" y="16574"/>
                  </a:lnTo>
                  <a:lnTo>
                    <a:pt x="16574" y="171265"/>
                  </a:lnTo>
                  <a:close/>
                </a:path>
              </a:pathLst>
            </a:custGeom>
            <a:solidFill>
              <a:schemeClr val="tx1"/>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9" name="Freeform: Shape 398">
              <a:extLst>
                <a:ext uri="{FF2B5EF4-FFF2-40B4-BE49-F238E27FC236}">
                  <a16:creationId xmlns:a16="http://schemas.microsoft.com/office/drawing/2014/main" id="{04184775-85C4-4011-A858-9105DD19E9A5}"/>
                </a:ext>
              </a:extLst>
            </p:cNvPr>
            <p:cNvSpPr/>
            <p:nvPr/>
          </p:nvSpPr>
          <p:spPr>
            <a:xfrm flipH="1">
              <a:off x="6785055" y="4685551"/>
              <a:ext cx="125438" cy="125438"/>
            </a:xfrm>
            <a:custGeom>
              <a:avLst/>
              <a:gdLst>
                <a:gd name="connsiteX0" fmla="*/ 204413 w 193363"/>
                <a:gd name="connsiteY0" fmla="*/ 102206 h 193363"/>
                <a:gd name="connsiteX1" fmla="*/ 102206 w 193363"/>
                <a:gd name="connsiteY1" fmla="*/ 0 h 193363"/>
                <a:gd name="connsiteX2" fmla="*/ 0 w 193363"/>
                <a:gd name="connsiteY2" fmla="*/ 102206 h 193363"/>
                <a:gd name="connsiteX3" fmla="*/ 102206 w 193363"/>
                <a:gd name="connsiteY3" fmla="*/ 204413 h 193363"/>
                <a:gd name="connsiteX4" fmla="*/ 204413 w 193363"/>
                <a:gd name="connsiteY4" fmla="*/ 102206 h 193363"/>
                <a:gd name="connsiteX5" fmla="*/ 204413 w 193363"/>
                <a:gd name="connsiteY5" fmla="*/ 102206 h 193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3363" h="193363">
                  <a:moveTo>
                    <a:pt x="204413" y="102206"/>
                  </a:moveTo>
                  <a:cubicBezTo>
                    <a:pt x="204413" y="46960"/>
                    <a:pt x="160215" y="0"/>
                    <a:pt x="102206" y="0"/>
                  </a:cubicBezTo>
                  <a:cubicBezTo>
                    <a:pt x="44197" y="0"/>
                    <a:pt x="0" y="44197"/>
                    <a:pt x="0" y="102206"/>
                  </a:cubicBezTo>
                  <a:cubicBezTo>
                    <a:pt x="0" y="160215"/>
                    <a:pt x="44197" y="204413"/>
                    <a:pt x="102206" y="204413"/>
                  </a:cubicBezTo>
                  <a:cubicBezTo>
                    <a:pt x="160215" y="204413"/>
                    <a:pt x="204413" y="160215"/>
                    <a:pt x="204413" y="102206"/>
                  </a:cubicBezTo>
                  <a:lnTo>
                    <a:pt x="204413" y="102206"/>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00" name="Freeform: Shape 399">
              <a:extLst>
                <a:ext uri="{FF2B5EF4-FFF2-40B4-BE49-F238E27FC236}">
                  <a16:creationId xmlns:a16="http://schemas.microsoft.com/office/drawing/2014/main" id="{45F3FEB4-69E0-40C5-BECC-A4DFED3089BB}"/>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solidFill>
              <a:schemeClr val="accent5"/>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1" name="Freeform: Shape 400">
              <a:extLst>
                <a:ext uri="{FF2B5EF4-FFF2-40B4-BE49-F238E27FC236}">
                  <a16:creationId xmlns:a16="http://schemas.microsoft.com/office/drawing/2014/main" id="{A24FE742-02BE-4308-9305-B5750E9419EA}"/>
                </a:ext>
              </a:extLst>
            </p:cNvPr>
            <p:cNvSpPr/>
            <p:nvPr/>
          </p:nvSpPr>
          <p:spPr>
            <a:xfrm flipH="1">
              <a:off x="7019803" y="4728558"/>
              <a:ext cx="89599" cy="89599"/>
            </a:xfrm>
            <a:custGeom>
              <a:avLst/>
              <a:gdLst>
                <a:gd name="connsiteX0" fmla="*/ 138117 w 138116"/>
                <a:gd name="connsiteY0" fmla="*/ 69058 h 138116"/>
                <a:gd name="connsiteX1" fmla="*/ 69058 w 138116"/>
                <a:gd name="connsiteY1" fmla="*/ 0 h 138116"/>
                <a:gd name="connsiteX2" fmla="*/ 0 w 138116"/>
                <a:gd name="connsiteY2" fmla="*/ 69058 h 138116"/>
                <a:gd name="connsiteX3" fmla="*/ 69058 w 138116"/>
                <a:gd name="connsiteY3" fmla="*/ 138117 h 138116"/>
                <a:gd name="connsiteX4" fmla="*/ 138117 w 138116"/>
                <a:gd name="connsiteY4" fmla="*/ 69058 h 138116"/>
                <a:gd name="connsiteX5" fmla="*/ 138117 w 138116"/>
                <a:gd name="connsiteY5" fmla="*/ 69058 h 138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8116" h="138116">
                  <a:moveTo>
                    <a:pt x="138117" y="69058"/>
                  </a:moveTo>
                  <a:cubicBezTo>
                    <a:pt x="138117" y="30386"/>
                    <a:pt x="107731" y="0"/>
                    <a:pt x="69058" y="0"/>
                  </a:cubicBezTo>
                  <a:cubicBezTo>
                    <a:pt x="30386" y="0"/>
                    <a:pt x="0" y="30386"/>
                    <a:pt x="0" y="69058"/>
                  </a:cubicBezTo>
                  <a:cubicBezTo>
                    <a:pt x="0" y="107731"/>
                    <a:pt x="30386" y="138117"/>
                    <a:pt x="69058" y="138117"/>
                  </a:cubicBezTo>
                  <a:cubicBezTo>
                    <a:pt x="107731" y="138117"/>
                    <a:pt x="138117" y="107731"/>
                    <a:pt x="138117" y="69058"/>
                  </a:cubicBezTo>
                  <a:lnTo>
                    <a:pt x="138117" y="69058"/>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02" name="Freeform: Shape 401">
              <a:extLst>
                <a:ext uri="{FF2B5EF4-FFF2-40B4-BE49-F238E27FC236}">
                  <a16:creationId xmlns:a16="http://schemas.microsoft.com/office/drawing/2014/main" id="{D78EFFDF-DFC0-4480-8C19-D856386AD08F}"/>
                </a:ext>
              </a:extLst>
            </p:cNvPr>
            <p:cNvSpPr/>
            <p:nvPr/>
          </p:nvSpPr>
          <p:spPr>
            <a:xfrm flipH="1">
              <a:off x="6953500" y="4789485"/>
              <a:ext cx="35840" cy="17920"/>
            </a:xfrm>
            <a:custGeom>
              <a:avLst/>
              <a:gdLst>
                <a:gd name="connsiteX0" fmla="*/ 0 w 55246"/>
                <a:gd name="connsiteY0" fmla="*/ 0 h 27623"/>
                <a:gd name="connsiteX1" fmla="*/ 69058 w 55246"/>
                <a:gd name="connsiteY1" fmla="*/ 0 h 27623"/>
                <a:gd name="connsiteX2" fmla="*/ 69058 w 55246"/>
                <a:gd name="connsiteY2" fmla="*/ 27623 h 27623"/>
                <a:gd name="connsiteX3" fmla="*/ 0 w 55246"/>
                <a:gd name="connsiteY3" fmla="*/ 27623 h 27623"/>
              </a:gdLst>
              <a:ahLst/>
              <a:cxnLst>
                <a:cxn ang="0">
                  <a:pos x="connsiteX0" y="connsiteY0"/>
                </a:cxn>
                <a:cxn ang="0">
                  <a:pos x="connsiteX1" y="connsiteY1"/>
                </a:cxn>
                <a:cxn ang="0">
                  <a:pos x="connsiteX2" y="connsiteY2"/>
                </a:cxn>
                <a:cxn ang="0">
                  <a:pos x="connsiteX3" y="connsiteY3"/>
                </a:cxn>
              </a:cxnLst>
              <a:rect l="l" t="t" r="r" b="b"/>
              <a:pathLst>
                <a:path w="55246" h="27623">
                  <a:moveTo>
                    <a:pt x="0" y="0"/>
                  </a:moveTo>
                  <a:lnTo>
                    <a:pt x="69058" y="0"/>
                  </a:lnTo>
                  <a:lnTo>
                    <a:pt x="69058" y="27623"/>
                  </a:lnTo>
                  <a:lnTo>
                    <a:pt x="0" y="27623"/>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3" name="Freeform: Shape 402">
              <a:extLst>
                <a:ext uri="{FF2B5EF4-FFF2-40B4-BE49-F238E27FC236}">
                  <a16:creationId xmlns:a16="http://schemas.microsoft.com/office/drawing/2014/main" id="{64EC6189-D67E-46DB-9B83-45E52FF06718}"/>
                </a:ext>
              </a:extLst>
            </p:cNvPr>
            <p:cNvSpPr/>
            <p:nvPr/>
          </p:nvSpPr>
          <p:spPr>
            <a:xfrm flipH="1">
              <a:off x="6989340" y="4606704"/>
              <a:ext cx="125438" cy="161278"/>
            </a:xfrm>
            <a:custGeom>
              <a:avLst/>
              <a:gdLst>
                <a:gd name="connsiteX0" fmla="*/ 212700 w 193363"/>
                <a:gd name="connsiteY0" fmla="*/ 77345 h 248610"/>
                <a:gd name="connsiteX1" fmla="*/ 204413 w 193363"/>
                <a:gd name="connsiteY1" fmla="*/ 69058 h 248610"/>
                <a:gd name="connsiteX2" fmla="*/ 146404 w 193363"/>
                <a:gd name="connsiteY2" fmla="*/ 71821 h 248610"/>
                <a:gd name="connsiteX3" fmla="*/ 146404 w 193363"/>
                <a:gd name="connsiteY3" fmla="*/ 0 h 248610"/>
                <a:gd name="connsiteX4" fmla="*/ 118780 w 193363"/>
                <a:gd name="connsiteY4" fmla="*/ 0 h 248610"/>
                <a:gd name="connsiteX5" fmla="*/ 118780 w 193363"/>
                <a:gd name="connsiteY5" fmla="*/ 71821 h 248610"/>
                <a:gd name="connsiteX6" fmla="*/ 99444 w 193363"/>
                <a:gd name="connsiteY6" fmla="*/ 71821 h 248610"/>
                <a:gd name="connsiteX7" fmla="*/ 96682 w 193363"/>
                <a:gd name="connsiteY7" fmla="*/ 71821 h 248610"/>
                <a:gd name="connsiteX8" fmla="*/ 11049 w 193363"/>
                <a:gd name="connsiteY8" fmla="*/ 104969 h 248610"/>
                <a:gd name="connsiteX9" fmla="*/ 5525 w 193363"/>
                <a:gd name="connsiteY9" fmla="*/ 110493 h 248610"/>
                <a:gd name="connsiteX10" fmla="*/ 0 w 193363"/>
                <a:gd name="connsiteY10" fmla="*/ 162978 h 248610"/>
                <a:gd name="connsiteX11" fmla="*/ 2762 w 193363"/>
                <a:gd name="connsiteY11" fmla="*/ 168502 h 248610"/>
                <a:gd name="connsiteX12" fmla="*/ 11049 w 193363"/>
                <a:gd name="connsiteY12" fmla="*/ 171265 h 248610"/>
                <a:gd name="connsiteX13" fmla="*/ 60771 w 193363"/>
                <a:gd name="connsiteY13" fmla="*/ 157453 h 248610"/>
                <a:gd name="connsiteX14" fmla="*/ 91157 w 193363"/>
                <a:gd name="connsiteY14" fmla="*/ 157453 h 248610"/>
                <a:gd name="connsiteX15" fmla="*/ 110493 w 193363"/>
                <a:gd name="connsiteY15" fmla="*/ 171265 h 248610"/>
                <a:gd name="connsiteX16" fmla="*/ 135354 w 193363"/>
                <a:gd name="connsiteY16" fmla="*/ 190601 h 248610"/>
                <a:gd name="connsiteX17" fmla="*/ 204413 w 193363"/>
                <a:gd name="connsiteY17" fmla="*/ 256897 h 248610"/>
                <a:gd name="connsiteX18" fmla="*/ 209937 w 193363"/>
                <a:gd name="connsiteY18" fmla="*/ 259659 h 248610"/>
                <a:gd name="connsiteX19" fmla="*/ 212700 w 193363"/>
                <a:gd name="connsiteY19" fmla="*/ 259659 h 248610"/>
                <a:gd name="connsiteX20" fmla="*/ 218224 w 193363"/>
                <a:gd name="connsiteY20" fmla="*/ 251372 h 248610"/>
                <a:gd name="connsiteX21" fmla="*/ 212700 w 193363"/>
                <a:gd name="connsiteY21" fmla="*/ 77345 h 2486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3363" h="248610">
                  <a:moveTo>
                    <a:pt x="212700" y="77345"/>
                  </a:moveTo>
                  <a:cubicBezTo>
                    <a:pt x="212700" y="71821"/>
                    <a:pt x="209937" y="69058"/>
                    <a:pt x="204413" y="69058"/>
                  </a:cubicBezTo>
                  <a:lnTo>
                    <a:pt x="146404" y="71821"/>
                  </a:lnTo>
                  <a:lnTo>
                    <a:pt x="146404" y="0"/>
                  </a:lnTo>
                  <a:lnTo>
                    <a:pt x="118780" y="0"/>
                  </a:lnTo>
                  <a:lnTo>
                    <a:pt x="118780" y="71821"/>
                  </a:lnTo>
                  <a:lnTo>
                    <a:pt x="99444" y="71821"/>
                  </a:lnTo>
                  <a:cubicBezTo>
                    <a:pt x="99444" y="71821"/>
                    <a:pt x="96682" y="71821"/>
                    <a:pt x="96682" y="71821"/>
                  </a:cubicBezTo>
                  <a:lnTo>
                    <a:pt x="11049" y="104969"/>
                  </a:lnTo>
                  <a:cubicBezTo>
                    <a:pt x="8287" y="104969"/>
                    <a:pt x="5525" y="107731"/>
                    <a:pt x="5525" y="110493"/>
                  </a:cubicBezTo>
                  <a:lnTo>
                    <a:pt x="0" y="162978"/>
                  </a:lnTo>
                  <a:cubicBezTo>
                    <a:pt x="0" y="165740"/>
                    <a:pt x="0" y="168502"/>
                    <a:pt x="2762" y="168502"/>
                  </a:cubicBezTo>
                  <a:cubicBezTo>
                    <a:pt x="5525" y="171265"/>
                    <a:pt x="8287" y="171265"/>
                    <a:pt x="11049" y="171265"/>
                  </a:cubicBezTo>
                  <a:lnTo>
                    <a:pt x="60771" y="157453"/>
                  </a:lnTo>
                  <a:lnTo>
                    <a:pt x="91157" y="157453"/>
                  </a:lnTo>
                  <a:lnTo>
                    <a:pt x="110493" y="171265"/>
                  </a:lnTo>
                  <a:lnTo>
                    <a:pt x="135354" y="190601"/>
                  </a:lnTo>
                  <a:lnTo>
                    <a:pt x="204413" y="256897"/>
                  </a:lnTo>
                  <a:cubicBezTo>
                    <a:pt x="207175" y="256897"/>
                    <a:pt x="207175" y="259659"/>
                    <a:pt x="209937" y="259659"/>
                  </a:cubicBezTo>
                  <a:cubicBezTo>
                    <a:pt x="209937" y="259659"/>
                    <a:pt x="212700" y="259659"/>
                    <a:pt x="212700" y="259659"/>
                  </a:cubicBezTo>
                  <a:cubicBezTo>
                    <a:pt x="215462" y="259659"/>
                    <a:pt x="218224" y="254135"/>
                    <a:pt x="218224" y="251372"/>
                  </a:cubicBezTo>
                  <a:lnTo>
                    <a:pt x="212700" y="77345"/>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4" name="Freeform: Shape 403">
              <a:extLst>
                <a:ext uri="{FF2B5EF4-FFF2-40B4-BE49-F238E27FC236}">
                  <a16:creationId xmlns:a16="http://schemas.microsoft.com/office/drawing/2014/main" id="{4289A7B7-5F8F-46DA-BB03-3AAC547540E8}"/>
                </a:ext>
              </a:extLst>
            </p:cNvPr>
            <p:cNvSpPr/>
            <p:nvPr/>
          </p:nvSpPr>
          <p:spPr>
            <a:xfrm flipH="1">
              <a:off x="6831646" y="4551153"/>
              <a:ext cx="161278" cy="215037"/>
            </a:xfrm>
            <a:custGeom>
              <a:avLst/>
              <a:gdLst>
                <a:gd name="connsiteX0" fmla="*/ 276233 w 248609"/>
                <a:gd name="connsiteY0" fmla="*/ 185076 h 331480"/>
                <a:gd name="connsiteX1" fmla="*/ 276233 w 248609"/>
                <a:gd name="connsiteY1" fmla="*/ 168502 h 331480"/>
                <a:gd name="connsiteX2" fmla="*/ 232036 w 248609"/>
                <a:gd name="connsiteY2" fmla="*/ 168502 h 331480"/>
                <a:gd name="connsiteX3" fmla="*/ 232036 w 248609"/>
                <a:gd name="connsiteY3" fmla="*/ 44197 h 331480"/>
                <a:gd name="connsiteX4" fmla="*/ 243085 w 248609"/>
                <a:gd name="connsiteY4" fmla="*/ 44197 h 331480"/>
                <a:gd name="connsiteX5" fmla="*/ 243085 w 248609"/>
                <a:gd name="connsiteY5" fmla="*/ 0 h 331480"/>
                <a:gd name="connsiteX6" fmla="*/ 223749 w 248609"/>
                <a:gd name="connsiteY6" fmla="*/ 0 h 331480"/>
                <a:gd name="connsiteX7" fmla="*/ 223749 w 248609"/>
                <a:gd name="connsiteY7" fmla="*/ 0 h 331480"/>
                <a:gd name="connsiteX8" fmla="*/ 129830 w 248609"/>
                <a:gd name="connsiteY8" fmla="*/ 0 h 331480"/>
                <a:gd name="connsiteX9" fmla="*/ 129830 w 248609"/>
                <a:gd name="connsiteY9" fmla="*/ 0 h 331480"/>
                <a:gd name="connsiteX10" fmla="*/ 38673 w 248609"/>
                <a:gd name="connsiteY10" fmla="*/ 0 h 331480"/>
                <a:gd name="connsiteX11" fmla="*/ 38673 w 248609"/>
                <a:gd name="connsiteY11" fmla="*/ 8287 h 331480"/>
                <a:gd name="connsiteX12" fmla="*/ 0 w 248609"/>
                <a:gd name="connsiteY12" fmla="*/ 179552 h 331480"/>
                <a:gd name="connsiteX13" fmla="*/ 0 w 248609"/>
                <a:gd name="connsiteY13" fmla="*/ 182314 h 331480"/>
                <a:gd name="connsiteX14" fmla="*/ 5525 w 248609"/>
                <a:gd name="connsiteY14" fmla="*/ 348054 h 331480"/>
                <a:gd name="connsiteX15" fmla="*/ 13812 w 248609"/>
                <a:gd name="connsiteY15" fmla="*/ 356341 h 331480"/>
                <a:gd name="connsiteX16" fmla="*/ 71821 w 248609"/>
                <a:gd name="connsiteY16" fmla="*/ 356341 h 331480"/>
                <a:gd name="connsiteX17" fmla="*/ 80108 w 248609"/>
                <a:gd name="connsiteY17" fmla="*/ 348054 h 331480"/>
                <a:gd name="connsiteX18" fmla="*/ 80108 w 248609"/>
                <a:gd name="connsiteY18" fmla="*/ 287283 h 331480"/>
                <a:gd name="connsiteX19" fmla="*/ 140879 w 248609"/>
                <a:gd name="connsiteY19" fmla="*/ 190601 h 331480"/>
                <a:gd name="connsiteX20" fmla="*/ 140879 w 248609"/>
                <a:gd name="connsiteY20" fmla="*/ 187839 h 331480"/>
                <a:gd name="connsiteX21" fmla="*/ 140879 w 248609"/>
                <a:gd name="connsiteY21" fmla="*/ 187839 h 331480"/>
                <a:gd name="connsiteX22" fmla="*/ 276233 w 248609"/>
                <a:gd name="connsiteY22" fmla="*/ 185076 h 331480"/>
                <a:gd name="connsiteX23" fmla="*/ 138117 w 248609"/>
                <a:gd name="connsiteY23" fmla="*/ 44197 h 331480"/>
                <a:gd name="connsiteX24" fmla="*/ 215462 w 248609"/>
                <a:gd name="connsiteY24" fmla="*/ 44197 h 331480"/>
                <a:gd name="connsiteX25" fmla="*/ 215462 w 248609"/>
                <a:gd name="connsiteY25" fmla="*/ 171265 h 331480"/>
                <a:gd name="connsiteX26" fmla="*/ 138117 w 248609"/>
                <a:gd name="connsiteY26" fmla="*/ 171265 h 331480"/>
                <a:gd name="connsiteX27" fmla="*/ 138117 w 248609"/>
                <a:gd name="connsiteY27" fmla="*/ 44197 h 331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48609" h="331480">
                  <a:moveTo>
                    <a:pt x="276233" y="185076"/>
                  </a:moveTo>
                  <a:lnTo>
                    <a:pt x="276233" y="168502"/>
                  </a:lnTo>
                  <a:lnTo>
                    <a:pt x="232036" y="168502"/>
                  </a:lnTo>
                  <a:lnTo>
                    <a:pt x="232036" y="44197"/>
                  </a:lnTo>
                  <a:lnTo>
                    <a:pt x="243085" y="44197"/>
                  </a:lnTo>
                  <a:lnTo>
                    <a:pt x="243085" y="0"/>
                  </a:lnTo>
                  <a:lnTo>
                    <a:pt x="223749" y="0"/>
                  </a:lnTo>
                  <a:cubicBezTo>
                    <a:pt x="223749" y="0"/>
                    <a:pt x="223749" y="0"/>
                    <a:pt x="223749" y="0"/>
                  </a:cubicBezTo>
                  <a:lnTo>
                    <a:pt x="129830" y="0"/>
                  </a:lnTo>
                  <a:cubicBezTo>
                    <a:pt x="129830" y="0"/>
                    <a:pt x="129830" y="0"/>
                    <a:pt x="129830" y="0"/>
                  </a:cubicBezTo>
                  <a:lnTo>
                    <a:pt x="38673" y="0"/>
                  </a:lnTo>
                  <a:lnTo>
                    <a:pt x="38673" y="8287"/>
                  </a:lnTo>
                  <a:lnTo>
                    <a:pt x="0" y="179552"/>
                  </a:lnTo>
                  <a:cubicBezTo>
                    <a:pt x="0" y="179552"/>
                    <a:pt x="0" y="179552"/>
                    <a:pt x="0" y="182314"/>
                  </a:cubicBezTo>
                  <a:lnTo>
                    <a:pt x="5525" y="348054"/>
                  </a:lnTo>
                  <a:cubicBezTo>
                    <a:pt x="5525" y="353579"/>
                    <a:pt x="8287" y="356341"/>
                    <a:pt x="13812" y="356341"/>
                  </a:cubicBezTo>
                  <a:lnTo>
                    <a:pt x="71821" y="356341"/>
                  </a:lnTo>
                  <a:cubicBezTo>
                    <a:pt x="77345" y="356341"/>
                    <a:pt x="80108" y="353579"/>
                    <a:pt x="80108" y="348054"/>
                  </a:cubicBezTo>
                  <a:lnTo>
                    <a:pt x="80108" y="287283"/>
                  </a:lnTo>
                  <a:lnTo>
                    <a:pt x="140879" y="190601"/>
                  </a:lnTo>
                  <a:cubicBezTo>
                    <a:pt x="140879" y="190601"/>
                    <a:pt x="140879" y="187839"/>
                    <a:pt x="140879" y="187839"/>
                  </a:cubicBezTo>
                  <a:lnTo>
                    <a:pt x="140879" y="187839"/>
                  </a:lnTo>
                  <a:lnTo>
                    <a:pt x="276233" y="185076"/>
                  </a:lnTo>
                  <a:close/>
                  <a:moveTo>
                    <a:pt x="138117" y="44197"/>
                  </a:moveTo>
                  <a:lnTo>
                    <a:pt x="215462" y="44197"/>
                  </a:lnTo>
                  <a:lnTo>
                    <a:pt x="215462" y="171265"/>
                  </a:lnTo>
                  <a:lnTo>
                    <a:pt x="138117" y="171265"/>
                  </a:lnTo>
                  <a:lnTo>
                    <a:pt x="138117" y="44197"/>
                  </a:lnTo>
                  <a:close/>
                </a:path>
              </a:pathLst>
            </a:custGeom>
            <a:solidFill>
              <a:schemeClr val="bg1">
                <a:lumMod val="95000"/>
              </a:schemeClr>
            </a:solidFill>
            <a:ln w="27572"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05" name="Freeform: Shape 404">
              <a:extLst>
                <a:ext uri="{FF2B5EF4-FFF2-40B4-BE49-F238E27FC236}">
                  <a16:creationId xmlns:a16="http://schemas.microsoft.com/office/drawing/2014/main" id="{C2FF26C6-5469-4E9C-97C6-43507A9D6B4F}"/>
                </a:ext>
              </a:extLst>
            </p:cNvPr>
            <p:cNvSpPr/>
            <p:nvPr/>
          </p:nvSpPr>
          <p:spPr>
            <a:xfrm>
              <a:off x="7214017" y="4758662"/>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2727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2727"/>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20" name="Freeform: Shape 419">
              <a:extLst>
                <a:ext uri="{FF2B5EF4-FFF2-40B4-BE49-F238E27FC236}">
                  <a16:creationId xmlns:a16="http://schemas.microsoft.com/office/drawing/2014/main" id="{184156AC-9EBC-44C6-AC96-F318F4B70FB0}"/>
                </a:ext>
              </a:extLst>
            </p:cNvPr>
            <p:cNvSpPr/>
            <p:nvPr/>
          </p:nvSpPr>
          <p:spPr>
            <a:xfrm>
              <a:off x="7214017" y="4719966"/>
              <a:ext cx="60046" cy="46703"/>
            </a:xfrm>
            <a:custGeom>
              <a:avLst/>
              <a:gdLst>
                <a:gd name="connsiteX0" fmla="*/ 122728 w 136364"/>
                <a:gd name="connsiteY0" fmla="*/ 27273 h 106061"/>
                <a:gd name="connsiteX1" fmla="*/ 87879 w 136364"/>
                <a:gd name="connsiteY1" fmla="*/ 60606 h 106061"/>
                <a:gd name="connsiteX2" fmla="*/ 87879 w 136364"/>
                <a:gd name="connsiteY2" fmla="*/ 0 h 106061"/>
                <a:gd name="connsiteX3" fmla="*/ 57576 w 136364"/>
                <a:gd name="connsiteY3" fmla="*/ 0 h 106061"/>
                <a:gd name="connsiteX4" fmla="*/ 57576 w 136364"/>
                <a:gd name="connsiteY4" fmla="*/ 60606 h 106061"/>
                <a:gd name="connsiteX5" fmla="*/ 21212 w 136364"/>
                <a:gd name="connsiteY5" fmla="*/ 24243 h 106061"/>
                <a:gd name="connsiteX6" fmla="*/ 0 w 136364"/>
                <a:gd name="connsiteY6" fmla="*/ 46970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7273"/>
                  </a:moveTo>
                  <a:lnTo>
                    <a:pt x="87879" y="60606"/>
                  </a:lnTo>
                  <a:lnTo>
                    <a:pt x="87879" y="0"/>
                  </a:lnTo>
                  <a:lnTo>
                    <a:pt x="57576" y="0"/>
                  </a:lnTo>
                  <a:lnTo>
                    <a:pt x="57576" y="60606"/>
                  </a:lnTo>
                  <a:lnTo>
                    <a:pt x="21212" y="24243"/>
                  </a:lnTo>
                  <a:lnTo>
                    <a:pt x="0" y="46970"/>
                  </a:lnTo>
                  <a:lnTo>
                    <a:pt x="72728" y="116667"/>
                  </a:lnTo>
                  <a:lnTo>
                    <a:pt x="143940" y="48485"/>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5" name="Freeform: Shape 434">
              <a:extLst>
                <a:ext uri="{FF2B5EF4-FFF2-40B4-BE49-F238E27FC236}">
                  <a16:creationId xmlns:a16="http://schemas.microsoft.com/office/drawing/2014/main" id="{9D31C82F-7C0B-4A73-9471-3F0E775BF78C}"/>
                </a:ext>
              </a:extLst>
            </p:cNvPr>
            <p:cNvSpPr/>
            <p:nvPr/>
          </p:nvSpPr>
          <p:spPr>
            <a:xfrm>
              <a:off x="7283404" y="4813371"/>
              <a:ext cx="60046" cy="40031"/>
            </a:xfrm>
            <a:custGeom>
              <a:avLst/>
              <a:gdLst>
                <a:gd name="connsiteX0" fmla="*/ 71213 w 136364"/>
                <a:gd name="connsiteY0" fmla="*/ 92425 h 90909"/>
                <a:gd name="connsiteX1" fmla="*/ 0 w 136364"/>
                <a:gd name="connsiteY1" fmla="*/ 21212 h 90909"/>
                <a:gd name="connsiteX2" fmla="*/ 21212 w 136364"/>
                <a:gd name="connsiteY2" fmla="*/ 0 h 90909"/>
                <a:gd name="connsiteX3" fmla="*/ 71213 w 136364"/>
                <a:gd name="connsiteY3" fmla="*/ 50000 h 90909"/>
                <a:gd name="connsiteX4" fmla="*/ 121213 w 136364"/>
                <a:gd name="connsiteY4" fmla="*/ 1515 h 90909"/>
                <a:gd name="connsiteX5" fmla="*/ 142425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1213" y="92425"/>
                  </a:moveTo>
                  <a:lnTo>
                    <a:pt x="0" y="21212"/>
                  </a:lnTo>
                  <a:lnTo>
                    <a:pt x="21212" y="0"/>
                  </a:lnTo>
                  <a:lnTo>
                    <a:pt x="71213" y="50000"/>
                  </a:lnTo>
                  <a:lnTo>
                    <a:pt x="121213" y="1515"/>
                  </a:lnTo>
                  <a:lnTo>
                    <a:pt x="142425" y="2424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6" name="Freeform: Shape 435">
              <a:extLst>
                <a:ext uri="{FF2B5EF4-FFF2-40B4-BE49-F238E27FC236}">
                  <a16:creationId xmlns:a16="http://schemas.microsoft.com/office/drawing/2014/main" id="{8FEF8C25-4B25-4101-B7AE-C7DA126F910C}"/>
                </a:ext>
              </a:extLst>
            </p:cNvPr>
            <p:cNvSpPr/>
            <p:nvPr/>
          </p:nvSpPr>
          <p:spPr>
            <a:xfrm>
              <a:off x="7283404" y="4775342"/>
              <a:ext cx="60046" cy="46703"/>
            </a:xfrm>
            <a:custGeom>
              <a:avLst/>
              <a:gdLst>
                <a:gd name="connsiteX0" fmla="*/ 121213 w 136364"/>
                <a:gd name="connsiteY0" fmla="*/ 25758 h 106061"/>
                <a:gd name="connsiteX1" fmla="*/ 86364 w 136364"/>
                <a:gd name="connsiteY1" fmla="*/ 59091 h 106061"/>
                <a:gd name="connsiteX2" fmla="*/ 86364 w 136364"/>
                <a:gd name="connsiteY2" fmla="*/ 0 h 106061"/>
                <a:gd name="connsiteX3" fmla="*/ 56061 w 136364"/>
                <a:gd name="connsiteY3" fmla="*/ 0 h 106061"/>
                <a:gd name="connsiteX4" fmla="*/ 56061 w 136364"/>
                <a:gd name="connsiteY4" fmla="*/ 59091 h 106061"/>
                <a:gd name="connsiteX5" fmla="*/ 21212 w 136364"/>
                <a:gd name="connsiteY5" fmla="*/ 24243 h 106061"/>
                <a:gd name="connsiteX6" fmla="*/ 0 w 136364"/>
                <a:gd name="connsiteY6" fmla="*/ 45455 h 106061"/>
                <a:gd name="connsiteX7" fmla="*/ 71213 w 136364"/>
                <a:gd name="connsiteY7" fmla="*/ 116667 h 106061"/>
                <a:gd name="connsiteX8" fmla="*/ 142425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1213" y="25758"/>
                  </a:moveTo>
                  <a:lnTo>
                    <a:pt x="86364" y="59091"/>
                  </a:lnTo>
                  <a:lnTo>
                    <a:pt x="86364" y="0"/>
                  </a:lnTo>
                  <a:lnTo>
                    <a:pt x="56061" y="0"/>
                  </a:lnTo>
                  <a:lnTo>
                    <a:pt x="56061" y="59091"/>
                  </a:lnTo>
                  <a:lnTo>
                    <a:pt x="21212" y="24243"/>
                  </a:lnTo>
                  <a:lnTo>
                    <a:pt x="0" y="45455"/>
                  </a:lnTo>
                  <a:lnTo>
                    <a:pt x="71213" y="116667"/>
                  </a:lnTo>
                  <a:lnTo>
                    <a:pt x="142425" y="48485"/>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7" name="Freeform: Shape 436">
              <a:extLst>
                <a:ext uri="{FF2B5EF4-FFF2-40B4-BE49-F238E27FC236}">
                  <a16:creationId xmlns:a16="http://schemas.microsoft.com/office/drawing/2014/main" id="{04969337-ACC7-46D4-AFFD-95FFDFBF8B58}"/>
                </a:ext>
              </a:extLst>
            </p:cNvPr>
            <p:cNvSpPr/>
            <p:nvPr/>
          </p:nvSpPr>
          <p:spPr>
            <a:xfrm>
              <a:off x="7149300" y="4813371"/>
              <a:ext cx="60046" cy="40031"/>
            </a:xfrm>
            <a:custGeom>
              <a:avLst/>
              <a:gdLst>
                <a:gd name="connsiteX0" fmla="*/ 72728 w 136364"/>
                <a:gd name="connsiteY0" fmla="*/ 92425 h 90909"/>
                <a:gd name="connsiteX1" fmla="*/ 0 w 136364"/>
                <a:gd name="connsiteY1" fmla="*/ 21212 h 90909"/>
                <a:gd name="connsiteX2" fmla="*/ 21212 w 136364"/>
                <a:gd name="connsiteY2" fmla="*/ 0 h 90909"/>
                <a:gd name="connsiteX3" fmla="*/ 72728 w 136364"/>
                <a:gd name="connsiteY3" fmla="*/ 50000 h 90909"/>
                <a:gd name="connsiteX4" fmla="*/ 122728 w 136364"/>
                <a:gd name="connsiteY4" fmla="*/ 1515 h 90909"/>
                <a:gd name="connsiteX5" fmla="*/ 143940 w 136364"/>
                <a:gd name="connsiteY5" fmla="*/ 24243 h 90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36364" h="90909">
                  <a:moveTo>
                    <a:pt x="72728" y="92425"/>
                  </a:moveTo>
                  <a:lnTo>
                    <a:pt x="0" y="21212"/>
                  </a:lnTo>
                  <a:lnTo>
                    <a:pt x="21212" y="0"/>
                  </a:lnTo>
                  <a:lnTo>
                    <a:pt x="72728" y="50000"/>
                  </a:lnTo>
                  <a:lnTo>
                    <a:pt x="122728" y="1515"/>
                  </a:lnTo>
                  <a:lnTo>
                    <a:pt x="143940" y="2424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8" name="Freeform: Shape 437">
              <a:extLst>
                <a:ext uri="{FF2B5EF4-FFF2-40B4-BE49-F238E27FC236}">
                  <a16:creationId xmlns:a16="http://schemas.microsoft.com/office/drawing/2014/main" id="{F513B204-90A8-4249-A00C-B60FC7598A7C}"/>
                </a:ext>
              </a:extLst>
            </p:cNvPr>
            <p:cNvSpPr/>
            <p:nvPr/>
          </p:nvSpPr>
          <p:spPr>
            <a:xfrm>
              <a:off x="7149300" y="4775342"/>
              <a:ext cx="60046" cy="46703"/>
            </a:xfrm>
            <a:custGeom>
              <a:avLst/>
              <a:gdLst>
                <a:gd name="connsiteX0" fmla="*/ 122728 w 136364"/>
                <a:gd name="connsiteY0" fmla="*/ 25758 h 106061"/>
                <a:gd name="connsiteX1" fmla="*/ 87879 w 136364"/>
                <a:gd name="connsiteY1" fmla="*/ 59091 h 106061"/>
                <a:gd name="connsiteX2" fmla="*/ 87879 w 136364"/>
                <a:gd name="connsiteY2" fmla="*/ 0 h 106061"/>
                <a:gd name="connsiteX3" fmla="*/ 57576 w 136364"/>
                <a:gd name="connsiteY3" fmla="*/ 0 h 106061"/>
                <a:gd name="connsiteX4" fmla="*/ 57576 w 136364"/>
                <a:gd name="connsiteY4" fmla="*/ 59091 h 106061"/>
                <a:gd name="connsiteX5" fmla="*/ 21212 w 136364"/>
                <a:gd name="connsiteY5" fmla="*/ 24243 h 106061"/>
                <a:gd name="connsiteX6" fmla="*/ 0 w 136364"/>
                <a:gd name="connsiteY6" fmla="*/ 45455 h 106061"/>
                <a:gd name="connsiteX7" fmla="*/ 72728 w 136364"/>
                <a:gd name="connsiteY7" fmla="*/ 116667 h 106061"/>
                <a:gd name="connsiteX8" fmla="*/ 143940 w 136364"/>
                <a:gd name="connsiteY8" fmla="*/ 48485 h 106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06061">
                  <a:moveTo>
                    <a:pt x="122728" y="25758"/>
                  </a:moveTo>
                  <a:lnTo>
                    <a:pt x="87879" y="59091"/>
                  </a:lnTo>
                  <a:lnTo>
                    <a:pt x="87879" y="0"/>
                  </a:lnTo>
                  <a:lnTo>
                    <a:pt x="57576" y="0"/>
                  </a:lnTo>
                  <a:lnTo>
                    <a:pt x="57576" y="59091"/>
                  </a:lnTo>
                  <a:lnTo>
                    <a:pt x="21212" y="24243"/>
                  </a:lnTo>
                  <a:lnTo>
                    <a:pt x="0" y="45455"/>
                  </a:lnTo>
                  <a:lnTo>
                    <a:pt x="72728" y="116667"/>
                  </a:lnTo>
                  <a:lnTo>
                    <a:pt x="143940" y="48485"/>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39" name="Freeform: Shape 438">
              <a:extLst>
                <a:ext uri="{FF2B5EF4-FFF2-40B4-BE49-F238E27FC236}">
                  <a16:creationId xmlns:a16="http://schemas.microsoft.com/office/drawing/2014/main" id="{0206A919-1CF1-4A73-B2FF-BC36C6892B3F}"/>
                </a:ext>
              </a:extLst>
            </p:cNvPr>
            <p:cNvSpPr/>
            <p:nvPr/>
          </p:nvSpPr>
          <p:spPr>
            <a:xfrm>
              <a:off x="7149300" y="4840726"/>
              <a:ext cx="60046" cy="66718"/>
            </a:xfrm>
            <a:custGeom>
              <a:avLst/>
              <a:gdLst>
                <a:gd name="connsiteX0" fmla="*/ 143940 w 136364"/>
                <a:gd name="connsiteY0" fmla="*/ 24243 h 151516"/>
                <a:gd name="connsiteX1" fmla="*/ 122728 w 136364"/>
                <a:gd name="connsiteY1" fmla="*/ 3030 h 151516"/>
                <a:gd name="connsiteX2" fmla="*/ 72728 w 136364"/>
                <a:gd name="connsiteY2" fmla="*/ 51515 h 151516"/>
                <a:gd name="connsiteX3" fmla="*/ 21212 w 136364"/>
                <a:gd name="connsiteY3" fmla="*/ 0 h 151516"/>
                <a:gd name="connsiteX4" fmla="*/ 0 w 136364"/>
                <a:gd name="connsiteY4" fmla="*/ 22727 h 151516"/>
                <a:gd name="connsiteX5" fmla="*/ 57576 w 136364"/>
                <a:gd name="connsiteY5" fmla="*/ 78788 h 151516"/>
                <a:gd name="connsiteX6" fmla="*/ 57576 w 136364"/>
                <a:gd name="connsiteY6" fmla="*/ 159092 h 151516"/>
                <a:gd name="connsiteX7" fmla="*/ 87879 w 136364"/>
                <a:gd name="connsiteY7" fmla="*/ 159092 h 151516"/>
                <a:gd name="connsiteX8" fmla="*/ 87879 w 136364"/>
                <a:gd name="connsiteY8" fmla="*/ 78788 h 1515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51516">
                  <a:moveTo>
                    <a:pt x="143940" y="24243"/>
                  </a:moveTo>
                  <a:lnTo>
                    <a:pt x="122728" y="3030"/>
                  </a:lnTo>
                  <a:lnTo>
                    <a:pt x="72728" y="51515"/>
                  </a:lnTo>
                  <a:lnTo>
                    <a:pt x="21212" y="0"/>
                  </a:lnTo>
                  <a:lnTo>
                    <a:pt x="0" y="22727"/>
                  </a:lnTo>
                  <a:lnTo>
                    <a:pt x="57576" y="78788"/>
                  </a:lnTo>
                  <a:lnTo>
                    <a:pt x="57576" y="159092"/>
                  </a:lnTo>
                  <a:lnTo>
                    <a:pt x="87879" y="159092"/>
                  </a:lnTo>
                  <a:lnTo>
                    <a:pt x="87879" y="78788"/>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0" name="Freeform: Shape 439">
              <a:extLst>
                <a:ext uri="{FF2B5EF4-FFF2-40B4-BE49-F238E27FC236}">
                  <a16:creationId xmlns:a16="http://schemas.microsoft.com/office/drawing/2014/main" id="{143D6652-52A4-4F51-B386-6863662934BA}"/>
                </a:ext>
              </a:extLst>
            </p:cNvPr>
            <p:cNvSpPr/>
            <p:nvPr/>
          </p:nvSpPr>
          <p:spPr>
            <a:xfrm>
              <a:off x="7214017" y="4786017"/>
              <a:ext cx="60046" cy="160123"/>
            </a:xfrm>
            <a:custGeom>
              <a:avLst/>
              <a:gdLst>
                <a:gd name="connsiteX0" fmla="*/ 143940 w 136364"/>
                <a:gd name="connsiteY0" fmla="*/ 24243 h 363638"/>
                <a:gd name="connsiteX1" fmla="*/ 122728 w 136364"/>
                <a:gd name="connsiteY1" fmla="*/ 1515 h 363638"/>
                <a:gd name="connsiteX2" fmla="*/ 72728 w 136364"/>
                <a:gd name="connsiteY2" fmla="*/ 50000 h 363638"/>
                <a:gd name="connsiteX3" fmla="*/ 21212 w 136364"/>
                <a:gd name="connsiteY3" fmla="*/ 0 h 363638"/>
                <a:gd name="connsiteX4" fmla="*/ 0 w 136364"/>
                <a:gd name="connsiteY4" fmla="*/ 21212 h 363638"/>
                <a:gd name="connsiteX5" fmla="*/ 57576 w 136364"/>
                <a:gd name="connsiteY5" fmla="*/ 77273 h 363638"/>
                <a:gd name="connsiteX6" fmla="*/ 57576 w 136364"/>
                <a:gd name="connsiteY6" fmla="*/ 375760 h 363638"/>
                <a:gd name="connsiteX7" fmla="*/ 87879 w 136364"/>
                <a:gd name="connsiteY7" fmla="*/ 375760 h 363638"/>
                <a:gd name="connsiteX8" fmla="*/ 87879 w 136364"/>
                <a:gd name="connsiteY8" fmla="*/ 77273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363638">
                  <a:moveTo>
                    <a:pt x="143940" y="24243"/>
                  </a:moveTo>
                  <a:lnTo>
                    <a:pt x="122728" y="1515"/>
                  </a:lnTo>
                  <a:lnTo>
                    <a:pt x="72728" y="50000"/>
                  </a:lnTo>
                  <a:lnTo>
                    <a:pt x="21212" y="0"/>
                  </a:lnTo>
                  <a:lnTo>
                    <a:pt x="0" y="21212"/>
                  </a:lnTo>
                  <a:lnTo>
                    <a:pt x="57576" y="77273"/>
                  </a:lnTo>
                  <a:lnTo>
                    <a:pt x="57576" y="375760"/>
                  </a:lnTo>
                  <a:lnTo>
                    <a:pt x="87879" y="375760"/>
                  </a:lnTo>
                  <a:lnTo>
                    <a:pt x="87879" y="77273"/>
                  </a:lnTo>
                  <a:close/>
                </a:path>
              </a:pathLst>
            </a:custGeom>
            <a:solidFill>
              <a:schemeClr val="bg1">
                <a:lumMod val="95000"/>
              </a:schemeClr>
            </a:solid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1" name="Freeform: Shape 440">
              <a:extLst>
                <a:ext uri="{FF2B5EF4-FFF2-40B4-BE49-F238E27FC236}">
                  <a16:creationId xmlns:a16="http://schemas.microsoft.com/office/drawing/2014/main" id="{FC33CCAE-2F2D-4D19-BB6B-083C219C0669}"/>
                </a:ext>
              </a:extLst>
            </p:cNvPr>
            <p:cNvSpPr/>
            <p:nvPr/>
          </p:nvSpPr>
          <p:spPr>
            <a:xfrm>
              <a:off x="7283404" y="4841393"/>
              <a:ext cx="60046" cy="60046"/>
            </a:xfrm>
            <a:custGeom>
              <a:avLst/>
              <a:gdLst>
                <a:gd name="connsiteX0" fmla="*/ 142425 w 136364"/>
                <a:gd name="connsiteY0" fmla="*/ 22727 h 136364"/>
                <a:gd name="connsiteX1" fmla="*/ 121213 w 136364"/>
                <a:gd name="connsiteY1" fmla="*/ 1515 h 136364"/>
                <a:gd name="connsiteX2" fmla="*/ 71213 w 136364"/>
                <a:gd name="connsiteY2" fmla="*/ 48485 h 136364"/>
                <a:gd name="connsiteX3" fmla="*/ 21212 w 136364"/>
                <a:gd name="connsiteY3" fmla="*/ 0 h 136364"/>
                <a:gd name="connsiteX4" fmla="*/ 0 w 136364"/>
                <a:gd name="connsiteY4" fmla="*/ 21212 h 136364"/>
                <a:gd name="connsiteX5" fmla="*/ 56061 w 136364"/>
                <a:gd name="connsiteY5" fmla="*/ 77273 h 136364"/>
                <a:gd name="connsiteX6" fmla="*/ 56061 w 136364"/>
                <a:gd name="connsiteY6" fmla="*/ 150001 h 136364"/>
                <a:gd name="connsiteX7" fmla="*/ 86364 w 136364"/>
                <a:gd name="connsiteY7" fmla="*/ 150001 h 136364"/>
                <a:gd name="connsiteX8" fmla="*/ 86364 w 136364"/>
                <a:gd name="connsiteY8" fmla="*/ 77273 h 1363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364" h="136364">
                  <a:moveTo>
                    <a:pt x="142425" y="22727"/>
                  </a:moveTo>
                  <a:lnTo>
                    <a:pt x="121213" y="1515"/>
                  </a:lnTo>
                  <a:lnTo>
                    <a:pt x="71213" y="48485"/>
                  </a:lnTo>
                  <a:lnTo>
                    <a:pt x="21212" y="0"/>
                  </a:lnTo>
                  <a:lnTo>
                    <a:pt x="0" y="21212"/>
                  </a:lnTo>
                  <a:lnTo>
                    <a:pt x="56061" y="77273"/>
                  </a:lnTo>
                  <a:lnTo>
                    <a:pt x="56061" y="150001"/>
                  </a:lnTo>
                  <a:lnTo>
                    <a:pt x="86364" y="150001"/>
                  </a:lnTo>
                  <a:lnTo>
                    <a:pt x="86364" y="77273"/>
                  </a:lnTo>
                  <a:close/>
                </a:path>
              </a:pathLst>
            </a:custGeom>
            <a:pattFill prst="pct10">
              <a:fgClr>
                <a:schemeClr val="bg1"/>
              </a:fgClr>
              <a:bgClr>
                <a:schemeClr val="accent5"/>
              </a:bgClr>
            </a:pattFill>
            <a:ln w="1492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42" name="Freeform: Shape 441">
              <a:extLst>
                <a:ext uri="{FF2B5EF4-FFF2-40B4-BE49-F238E27FC236}">
                  <a16:creationId xmlns:a16="http://schemas.microsoft.com/office/drawing/2014/main" id="{9AAF30F6-0855-45BC-BF4B-05269B8A469D}"/>
                </a:ext>
              </a:extLst>
            </p:cNvPr>
            <p:cNvSpPr/>
            <p:nvPr/>
          </p:nvSpPr>
          <p:spPr>
            <a:xfrm>
              <a:off x="7151131" y="4865407"/>
              <a:ext cx="86734" cy="160123"/>
            </a:xfrm>
            <a:custGeom>
              <a:avLst/>
              <a:gdLst>
                <a:gd name="connsiteX0" fmla="*/ 62509 w 196970"/>
                <a:gd name="connsiteY0" fmla="*/ 253041 h 363638"/>
                <a:gd name="connsiteX1" fmla="*/ 185237 w 196970"/>
                <a:gd name="connsiteY1" fmla="*/ 368193 h 363638"/>
                <a:gd name="connsiteX2" fmla="*/ 164025 w 196970"/>
                <a:gd name="connsiteY2" fmla="*/ 203041 h 363638"/>
                <a:gd name="connsiteX3" fmla="*/ 387 w 196970"/>
                <a:gd name="connsiteY3" fmla="*/ 9 h 363638"/>
                <a:gd name="connsiteX4" fmla="*/ 62509 w 196970"/>
                <a:gd name="connsiteY4" fmla="*/ 253041 h 363638"/>
                <a:gd name="connsiteX5" fmla="*/ 62509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62509" y="253041"/>
                  </a:moveTo>
                  <a:cubicBezTo>
                    <a:pt x="92812" y="313647"/>
                    <a:pt x="157964" y="380314"/>
                    <a:pt x="185237" y="368193"/>
                  </a:cubicBezTo>
                  <a:cubicBezTo>
                    <a:pt x="214025" y="353041"/>
                    <a:pt x="204934" y="280314"/>
                    <a:pt x="164025" y="203041"/>
                  </a:cubicBezTo>
                  <a:cubicBezTo>
                    <a:pt x="124630" y="125767"/>
                    <a:pt x="1902" y="9"/>
                    <a:pt x="387" y="9"/>
                  </a:cubicBezTo>
                  <a:cubicBezTo>
                    <a:pt x="-4158" y="-1506"/>
                    <a:pt x="32206" y="189404"/>
                    <a:pt x="62509" y="253041"/>
                  </a:cubicBezTo>
                  <a:lnTo>
                    <a:pt x="62509" y="253041"/>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3" name="Freeform: Shape 442">
              <a:extLst>
                <a:ext uri="{FF2B5EF4-FFF2-40B4-BE49-F238E27FC236}">
                  <a16:creationId xmlns:a16="http://schemas.microsoft.com/office/drawing/2014/main" id="{729C68E2-1E73-41C1-9498-4DD7EF0B3167}"/>
                </a:ext>
              </a:extLst>
            </p:cNvPr>
            <p:cNvSpPr/>
            <p:nvPr/>
          </p:nvSpPr>
          <p:spPr>
            <a:xfrm>
              <a:off x="7253706" y="4865407"/>
              <a:ext cx="86734" cy="160123"/>
            </a:xfrm>
            <a:custGeom>
              <a:avLst/>
              <a:gdLst>
                <a:gd name="connsiteX0" fmla="*/ 138656 w 196970"/>
                <a:gd name="connsiteY0" fmla="*/ 253041 h 363638"/>
                <a:gd name="connsiteX1" fmla="*/ 200778 w 196970"/>
                <a:gd name="connsiteY1" fmla="*/ 9 h 363638"/>
                <a:gd name="connsiteX2" fmla="*/ 37140 w 196970"/>
                <a:gd name="connsiteY2" fmla="*/ 203040 h 363638"/>
                <a:gd name="connsiteX3" fmla="*/ 15928 w 196970"/>
                <a:gd name="connsiteY3" fmla="*/ 368193 h 363638"/>
                <a:gd name="connsiteX4" fmla="*/ 138656 w 196970"/>
                <a:gd name="connsiteY4" fmla="*/ 253041 h 363638"/>
                <a:gd name="connsiteX5" fmla="*/ 138656 w 196970"/>
                <a:gd name="connsiteY5" fmla="*/ 253041 h 3636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6970" h="363638">
                  <a:moveTo>
                    <a:pt x="138656" y="253041"/>
                  </a:moveTo>
                  <a:cubicBezTo>
                    <a:pt x="170474" y="190919"/>
                    <a:pt x="205323" y="-1506"/>
                    <a:pt x="200778" y="9"/>
                  </a:cubicBezTo>
                  <a:cubicBezTo>
                    <a:pt x="199262" y="9"/>
                    <a:pt x="75019" y="125767"/>
                    <a:pt x="37140" y="203040"/>
                  </a:cubicBezTo>
                  <a:cubicBezTo>
                    <a:pt x="-739" y="280314"/>
                    <a:pt x="-12860" y="353041"/>
                    <a:pt x="15928" y="368193"/>
                  </a:cubicBezTo>
                  <a:cubicBezTo>
                    <a:pt x="43201" y="380314"/>
                    <a:pt x="108353" y="313647"/>
                    <a:pt x="138656" y="253041"/>
                  </a:cubicBezTo>
                  <a:lnTo>
                    <a:pt x="138656" y="253041"/>
                  </a:ln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4" name="Graphic 21">
              <a:extLst>
                <a:ext uri="{FF2B5EF4-FFF2-40B4-BE49-F238E27FC236}">
                  <a16:creationId xmlns:a16="http://schemas.microsoft.com/office/drawing/2014/main" id="{82292F28-896A-49EA-8AA7-45B5930F3AC2}"/>
                </a:ext>
              </a:extLst>
            </p:cNvPr>
            <p:cNvSpPr/>
            <p:nvPr/>
          </p:nvSpPr>
          <p:spPr>
            <a:xfrm>
              <a:off x="7322204" y="4453979"/>
              <a:ext cx="160614" cy="210460"/>
            </a:xfrm>
            <a:custGeom>
              <a:avLst/>
              <a:gdLst>
                <a:gd name="connsiteX0" fmla="*/ 414624 w 421750"/>
                <a:gd name="connsiteY0" fmla="*/ 345835 h 552638"/>
                <a:gd name="connsiteX1" fmla="*/ 211554 w 421750"/>
                <a:gd name="connsiteY1" fmla="*/ 548906 h 552638"/>
                <a:gd name="connsiteX2" fmla="*/ 8483 w 421750"/>
                <a:gd name="connsiteY2" fmla="*/ 345835 h 552638"/>
                <a:gd name="connsiteX3" fmla="*/ 211554 w 421750"/>
                <a:gd name="connsiteY3" fmla="*/ 8483 h 552638"/>
                <a:gd name="connsiteX4" fmla="*/ 414624 w 421750"/>
                <a:gd name="connsiteY4" fmla="*/ 345835 h 5526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1750" h="552638">
                  <a:moveTo>
                    <a:pt x="414624" y="345835"/>
                  </a:moveTo>
                  <a:cubicBezTo>
                    <a:pt x="414624" y="458011"/>
                    <a:pt x="323681" y="548906"/>
                    <a:pt x="211554" y="548906"/>
                  </a:cubicBezTo>
                  <a:cubicBezTo>
                    <a:pt x="99426" y="548906"/>
                    <a:pt x="8483" y="458011"/>
                    <a:pt x="8483" y="345835"/>
                  </a:cubicBezTo>
                  <a:cubicBezTo>
                    <a:pt x="8483" y="233659"/>
                    <a:pt x="99426" y="8483"/>
                    <a:pt x="211554" y="8483"/>
                  </a:cubicBezTo>
                  <a:cubicBezTo>
                    <a:pt x="323681" y="8483"/>
                    <a:pt x="414624" y="233708"/>
                    <a:pt x="414624" y="345835"/>
                  </a:cubicBezTo>
                  <a:close/>
                </a:path>
              </a:pathLst>
            </a:custGeom>
            <a:pattFill prst="pct10">
              <a:fgClr>
                <a:schemeClr val="bg1"/>
              </a:fgClr>
              <a:bgClr>
                <a:schemeClr val="tx2"/>
              </a:bgClr>
            </a:pattFill>
            <a:ln w="19050" cap="flat">
              <a:noFill/>
              <a:prstDash val="solid"/>
              <a:miter/>
            </a:ln>
          </p:spPr>
          <p:txBody>
            <a:bodyPr rtlCol="0" anchor="ct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1A1A1A"/>
                </a:solidFill>
                <a:effectLst/>
                <a:uLnTx/>
                <a:uFillTx/>
                <a:latin typeface="Segoe UI"/>
                <a:ea typeface="+mn-ea"/>
                <a:cs typeface="+mn-cs"/>
              </a:endParaRPr>
            </a:p>
          </p:txBody>
        </p:sp>
        <p:sp>
          <p:nvSpPr>
            <p:cNvPr id="445" name="Rectangle 444">
              <a:extLst>
                <a:ext uri="{FF2B5EF4-FFF2-40B4-BE49-F238E27FC236}">
                  <a16:creationId xmlns:a16="http://schemas.microsoft.com/office/drawing/2014/main" id="{7543C2D4-B0ED-4301-AF9B-3195D70E6658}"/>
                </a:ext>
              </a:extLst>
            </p:cNvPr>
            <p:cNvSpPr/>
            <p:nvPr/>
          </p:nvSpPr>
          <p:spPr bwMode="auto">
            <a:xfrm>
              <a:off x="7392713" y="4637384"/>
              <a:ext cx="19595" cy="126376"/>
            </a:xfrm>
            <a:prstGeom prst="rect">
              <a:avLst/>
            </a:prstGeom>
            <a:pattFill prst="pct10">
              <a:fgClr>
                <a:schemeClr val="bg1"/>
              </a:fgClr>
              <a:bgClr>
                <a:schemeClr val="tx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65" name="Freeform 7">
            <a:extLst>
              <a:ext uri="{FF2B5EF4-FFF2-40B4-BE49-F238E27FC236}">
                <a16:creationId xmlns:a16="http://schemas.microsoft.com/office/drawing/2014/main" id="{B0310D9B-4FAA-480C-8B68-A64B012DA36E}"/>
              </a:ext>
            </a:extLst>
          </p:cNvPr>
          <p:cNvSpPr>
            <a:spLocks/>
          </p:cNvSpPr>
          <p:nvPr/>
        </p:nvSpPr>
        <p:spPr bwMode="auto">
          <a:xfrm>
            <a:off x="1078735" y="2340137"/>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360" name="Group 359">
            <a:extLst>
              <a:ext uri="{FF2B5EF4-FFF2-40B4-BE49-F238E27FC236}">
                <a16:creationId xmlns:a16="http://schemas.microsoft.com/office/drawing/2014/main" id="{41C4250D-30B8-4A81-AEB3-FF05BEC2D7F9}"/>
              </a:ext>
            </a:extLst>
          </p:cNvPr>
          <p:cNvGrpSpPr/>
          <p:nvPr/>
        </p:nvGrpSpPr>
        <p:grpSpPr>
          <a:xfrm>
            <a:off x="1218997" y="2485713"/>
            <a:ext cx="421419" cy="194475"/>
            <a:chOff x="1540040" y="3614851"/>
            <a:chExt cx="1417812" cy="654290"/>
          </a:xfrm>
        </p:grpSpPr>
        <p:grpSp>
          <p:nvGrpSpPr>
            <p:cNvPr id="361" name="Graphic 653">
              <a:extLst>
                <a:ext uri="{FF2B5EF4-FFF2-40B4-BE49-F238E27FC236}">
                  <a16:creationId xmlns:a16="http://schemas.microsoft.com/office/drawing/2014/main" id="{2EE17E77-C6B3-4E66-9FB5-14D62A81CD50}"/>
                </a:ext>
              </a:extLst>
            </p:cNvPr>
            <p:cNvGrpSpPr/>
            <p:nvPr/>
          </p:nvGrpSpPr>
          <p:grpSpPr>
            <a:xfrm>
              <a:off x="1540040" y="3614851"/>
              <a:ext cx="489653" cy="247086"/>
              <a:chOff x="1718244" y="3581870"/>
              <a:chExt cx="489653" cy="247086"/>
            </a:xfrm>
            <a:solidFill>
              <a:schemeClr val="accent1"/>
            </a:solidFill>
          </p:grpSpPr>
          <p:grpSp>
            <p:nvGrpSpPr>
              <p:cNvPr id="374" name="Graphic 653">
                <a:extLst>
                  <a:ext uri="{FF2B5EF4-FFF2-40B4-BE49-F238E27FC236}">
                    <a16:creationId xmlns:a16="http://schemas.microsoft.com/office/drawing/2014/main" id="{DE256016-BABC-4F65-8059-8C1A2F6612A5}"/>
                  </a:ext>
                </a:extLst>
              </p:cNvPr>
              <p:cNvGrpSpPr/>
              <p:nvPr/>
            </p:nvGrpSpPr>
            <p:grpSpPr>
              <a:xfrm>
                <a:off x="1718244" y="3581870"/>
                <a:ext cx="105464" cy="241060"/>
                <a:chOff x="1718244" y="3581870"/>
                <a:chExt cx="105464" cy="241060"/>
              </a:xfrm>
              <a:solidFill>
                <a:schemeClr val="accent1"/>
              </a:solidFill>
            </p:grpSpPr>
            <p:sp>
              <p:nvSpPr>
                <p:cNvPr id="388" name="Freeform: Shape 387">
                  <a:extLst>
                    <a:ext uri="{FF2B5EF4-FFF2-40B4-BE49-F238E27FC236}">
                      <a16:creationId xmlns:a16="http://schemas.microsoft.com/office/drawing/2014/main" id="{C774ED77-3D93-4E3D-8EF9-746BB8019AF0}"/>
                    </a:ext>
                  </a:extLst>
                </p:cNvPr>
                <p:cNvSpPr/>
                <p:nvPr/>
              </p:nvSpPr>
              <p:spPr>
                <a:xfrm>
                  <a:off x="1718244" y="3654188"/>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9" name="Freeform: Shape 388">
                  <a:extLst>
                    <a:ext uri="{FF2B5EF4-FFF2-40B4-BE49-F238E27FC236}">
                      <a16:creationId xmlns:a16="http://schemas.microsoft.com/office/drawing/2014/main" id="{78BC5415-6D80-44DF-AD34-C82F3CA3A74F}"/>
                    </a:ext>
                  </a:extLst>
                </p:cNvPr>
                <p:cNvSpPr/>
                <p:nvPr/>
              </p:nvSpPr>
              <p:spPr>
                <a:xfrm>
                  <a:off x="1728790" y="3581870"/>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5" name="Graphic 653">
                <a:extLst>
                  <a:ext uri="{FF2B5EF4-FFF2-40B4-BE49-F238E27FC236}">
                    <a16:creationId xmlns:a16="http://schemas.microsoft.com/office/drawing/2014/main" id="{B13AEE50-0B1A-4466-B165-82E398A391DF}"/>
                  </a:ext>
                </a:extLst>
              </p:cNvPr>
              <p:cNvGrpSpPr/>
              <p:nvPr/>
            </p:nvGrpSpPr>
            <p:grpSpPr>
              <a:xfrm>
                <a:off x="1911092" y="3587896"/>
                <a:ext cx="105464" cy="241060"/>
                <a:chOff x="1911092" y="3587896"/>
                <a:chExt cx="105464" cy="241060"/>
              </a:xfrm>
              <a:solidFill>
                <a:schemeClr val="accent1"/>
              </a:solidFill>
            </p:grpSpPr>
            <p:sp>
              <p:nvSpPr>
                <p:cNvPr id="386" name="Freeform: Shape 385">
                  <a:extLst>
                    <a:ext uri="{FF2B5EF4-FFF2-40B4-BE49-F238E27FC236}">
                      <a16:creationId xmlns:a16="http://schemas.microsoft.com/office/drawing/2014/main" id="{966C6C94-8D34-40E6-A8E3-A9739812D519}"/>
                    </a:ext>
                  </a:extLst>
                </p:cNvPr>
                <p:cNvSpPr/>
                <p:nvPr/>
              </p:nvSpPr>
              <p:spPr>
                <a:xfrm>
                  <a:off x="1911092" y="3661721"/>
                  <a:ext cx="105464" cy="165729"/>
                </a:xfrm>
                <a:custGeom>
                  <a:avLst/>
                  <a:gdLst>
                    <a:gd name="connsiteX0" fmla="*/ 0 w 105463"/>
                    <a:gd name="connsiteY0" fmla="*/ 177782 h 165728"/>
                    <a:gd name="connsiteX1" fmla="*/ 109984 w 105463"/>
                    <a:gd name="connsiteY1" fmla="*/ 177782 h 165728"/>
                    <a:gd name="connsiteX2" fmla="*/ 100944 w 105463"/>
                    <a:gd name="connsiteY2" fmla="*/ 0 h 165728"/>
                    <a:gd name="connsiteX3" fmla="*/ 9040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7782"/>
                      </a:moveTo>
                      <a:lnTo>
                        <a:pt x="109984" y="177782"/>
                      </a:lnTo>
                      <a:lnTo>
                        <a:pt x="100944" y="0"/>
                      </a:lnTo>
                      <a:lnTo>
                        <a:pt x="9040"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7" name="Freeform: Shape 386">
                  <a:extLst>
                    <a:ext uri="{FF2B5EF4-FFF2-40B4-BE49-F238E27FC236}">
                      <a16:creationId xmlns:a16="http://schemas.microsoft.com/office/drawing/2014/main" id="{BADF5A20-3C12-4383-9C1D-5260A64CF298}"/>
                    </a:ext>
                  </a:extLst>
                </p:cNvPr>
                <p:cNvSpPr/>
                <p:nvPr/>
              </p:nvSpPr>
              <p:spPr>
                <a:xfrm>
                  <a:off x="1920132" y="3587896"/>
                  <a:ext cx="90397" cy="60265"/>
                </a:xfrm>
                <a:custGeom>
                  <a:avLst/>
                  <a:gdLst>
                    <a:gd name="connsiteX0" fmla="*/ 4520 w 90397"/>
                    <a:gd name="connsiteY0" fmla="*/ 0 h 60264"/>
                    <a:gd name="connsiteX1" fmla="*/ 0 w 90397"/>
                    <a:gd name="connsiteY1" fmla="*/ 73825 h 60264"/>
                    <a:gd name="connsiteX2" fmla="*/ 91904 w 90397"/>
                    <a:gd name="connsiteY2" fmla="*/ 73825 h 60264"/>
                    <a:gd name="connsiteX3" fmla="*/ 88891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3825"/>
                      </a:lnTo>
                      <a:lnTo>
                        <a:pt x="91904" y="73825"/>
                      </a:lnTo>
                      <a:lnTo>
                        <a:pt x="88891"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76" name="Graphic 653">
                <a:extLst>
                  <a:ext uri="{FF2B5EF4-FFF2-40B4-BE49-F238E27FC236}">
                    <a16:creationId xmlns:a16="http://schemas.microsoft.com/office/drawing/2014/main" id="{0618A6AC-29F7-4EE5-8BEC-A4E091DAEC5C}"/>
                  </a:ext>
                </a:extLst>
              </p:cNvPr>
              <p:cNvGrpSpPr/>
              <p:nvPr/>
            </p:nvGrpSpPr>
            <p:grpSpPr>
              <a:xfrm>
                <a:off x="2102433" y="3584883"/>
                <a:ext cx="105464" cy="241060"/>
                <a:chOff x="2102433" y="3584883"/>
                <a:chExt cx="105464" cy="241060"/>
              </a:xfrm>
              <a:solidFill>
                <a:schemeClr val="accent1"/>
              </a:solidFill>
            </p:grpSpPr>
            <p:sp>
              <p:nvSpPr>
                <p:cNvPr id="384" name="Freeform: Shape 383">
                  <a:extLst>
                    <a:ext uri="{FF2B5EF4-FFF2-40B4-BE49-F238E27FC236}">
                      <a16:creationId xmlns:a16="http://schemas.microsoft.com/office/drawing/2014/main" id="{D7A5AFE0-13E4-4600-A6F1-7D8611C2CFC1}"/>
                    </a:ext>
                  </a:extLst>
                </p:cNvPr>
                <p:cNvSpPr/>
                <p:nvPr/>
              </p:nvSpPr>
              <p:spPr>
                <a:xfrm>
                  <a:off x="2102433" y="3657201"/>
                  <a:ext cx="105464" cy="165729"/>
                </a:xfrm>
                <a:custGeom>
                  <a:avLst/>
                  <a:gdLst>
                    <a:gd name="connsiteX0" fmla="*/ 0 w 105463"/>
                    <a:gd name="connsiteY0" fmla="*/ 179288 h 165728"/>
                    <a:gd name="connsiteX1" fmla="*/ 111490 w 105463"/>
                    <a:gd name="connsiteY1" fmla="*/ 177782 h 165728"/>
                    <a:gd name="connsiteX2" fmla="*/ 102450 w 105463"/>
                    <a:gd name="connsiteY2" fmla="*/ 0 h 165728"/>
                    <a:gd name="connsiteX3" fmla="*/ 10546 w 105463"/>
                    <a:gd name="connsiteY3" fmla="*/ 0 h 165728"/>
                  </a:gdLst>
                  <a:ahLst/>
                  <a:cxnLst>
                    <a:cxn ang="0">
                      <a:pos x="connsiteX0" y="connsiteY0"/>
                    </a:cxn>
                    <a:cxn ang="0">
                      <a:pos x="connsiteX1" y="connsiteY1"/>
                    </a:cxn>
                    <a:cxn ang="0">
                      <a:pos x="connsiteX2" y="connsiteY2"/>
                    </a:cxn>
                    <a:cxn ang="0">
                      <a:pos x="connsiteX3" y="connsiteY3"/>
                    </a:cxn>
                  </a:cxnLst>
                  <a:rect l="l" t="t" r="r" b="b"/>
                  <a:pathLst>
                    <a:path w="105463" h="165728">
                      <a:moveTo>
                        <a:pt x="0" y="179288"/>
                      </a:moveTo>
                      <a:lnTo>
                        <a:pt x="111490" y="177782"/>
                      </a:lnTo>
                      <a:lnTo>
                        <a:pt x="102450" y="0"/>
                      </a:lnTo>
                      <a:lnTo>
                        <a:pt x="10546" y="0"/>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5" name="Freeform: Shape 384">
                  <a:extLst>
                    <a:ext uri="{FF2B5EF4-FFF2-40B4-BE49-F238E27FC236}">
                      <a16:creationId xmlns:a16="http://schemas.microsoft.com/office/drawing/2014/main" id="{FE2C7D4E-EDDF-4955-9C8D-480FC6468CFA}"/>
                    </a:ext>
                  </a:extLst>
                </p:cNvPr>
                <p:cNvSpPr/>
                <p:nvPr/>
              </p:nvSpPr>
              <p:spPr>
                <a:xfrm>
                  <a:off x="2112980" y="3584883"/>
                  <a:ext cx="90397" cy="60265"/>
                </a:xfrm>
                <a:custGeom>
                  <a:avLst/>
                  <a:gdLst>
                    <a:gd name="connsiteX0" fmla="*/ 4520 w 90397"/>
                    <a:gd name="connsiteY0" fmla="*/ 0 h 60264"/>
                    <a:gd name="connsiteX1" fmla="*/ 0 w 90397"/>
                    <a:gd name="connsiteY1" fmla="*/ 72318 h 60264"/>
                    <a:gd name="connsiteX2" fmla="*/ 91904 w 90397"/>
                    <a:gd name="connsiteY2" fmla="*/ 72318 h 60264"/>
                    <a:gd name="connsiteX3" fmla="*/ 87384 w 90397"/>
                    <a:gd name="connsiteY3" fmla="*/ 0 h 60264"/>
                  </a:gdLst>
                  <a:ahLst/>
                  <a:cxnLst>
                    <a:cxn ang="0">
                      <a:pos x="connsiteX0" y="connsiteY0"/>
                    </a:cxn>
                    <a:cxn ang="0">
                      <a:pos x="connsiteX1" y="connsiteY1"/>
                    </a:cxn>
                    <a:cxn ang="0">
                      <a:pos x="connsiteX2" y="connsiteY2"/>
                    </a:cxn>
                    <a:cxn ang="0">
                      <a:pos x="connsiteX3" y="connsiteY3"/>
                    </a:cxn>
                  </a:cxnLst>
                  <a:rect l="l" t="t" r="r" b="b"/>
                  <a:pathLst>
                    <a:path w="90397" h="60264">
                      <a:moveTo>
                        <a:pt x="4520" y="0"/>
                      </a:moveTo>
                      <a:lnTo>
                        <a:pt x="0" y="72318"/>
                      </a:lnTo>
                      <a:lnTo>
                        <a:pt x="91904" y="72318"/>
                      </a:lnTo>
                      <a:lnTo>
                        <a:pt x="87384" y="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77" name="Freeform: Shape 376">
                <a:extLst>
                  <a:ext uri="{FF2B5EF4-FFF2-40B4-BE49-F238E27FC236}">
                    <a16:creationId xmlns:a16="http://schemas.microsoft.com/office/drawing/2014/main" id="{0AC3EB7D-4E53-492D-ADDB-118CBA5196C0}"/>
                  </a:ext>
                </a:extLst>
              </p:cNvPr>
              <p:cNvSpPr/>
              <p:nvPr/>
            </p:nvSpPr>
            <p:spPr>
              <a:xfrm>
                <a:off x="1597714" y="3831970"/>
                <a:ext cx="572517" cy="301325"/>
              </a:xfrm>
              <a:custGeom>
                <a:avLst/>
                <a:gdLst>
                  <a:gd name="connsiteX0" fmla="*/ 0 w 572517"/>
                  <a:gd name="connsiteY0" fmla="*/ 0 h 301324"/>
                  <a:gd name="connsiteX1" fmla="*/ 0 w 572517"/>
                  <a:gd name="connsiteY1" fmla="*/ 316391 h 301324"/>
                  <a:gd name="connsiteX2" fmla="*/ 233527 w 572517"/>
                  <a:gd name="connsiteY2" fmla="*/ 316391 h 301324"/>
                  <a:gd name="connsiteX3" fmla="*/ 233527 w 572517"/>
                  <a:gd name="connsiteY3" fmla="*/ 212434 h 301324"/>
                  <a:gd name="connsiteX4" fmla="*/ 349537 w 572517"/>
                  <a:gd name="connsiteY4" fmla="*/ 212434 h 301324"/>
                  <a:gd name="connsiteX5" fmla="*/ 349537 w 572517"/>
                  <a:gd name="connsiteY5" fmla="*/ 316391 h 301324"/>
                  <a:gd name="connsiteX6" fmla="*/ 584570 w 572517"/>
                  <a:gd name="connsiteY6" fmla="*/ 316391 h 301324"/>
                  <a:gd name="connsiteX7" fmla="*/ 584570 w 572517"/>
                  <a:gd name="connsiteY7" fmla="*/ 0 h 30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2517" h="301324">
                    <a:moveTo>
                      <a:pt x="0" y="0"/>
                    </a:moveTo>
                    <a:lnTo>
                      <a:pt x="0" y="316391"/>
                    </a:lnTo>
                    <a:lnTo>
                      <a:pt x="233527" y="316391"/>
                    </a:lnTo>
                    <a:lnTo>
                      <a:pt x="233527" y="212434"/>
                    </a:lnTo>
                    <a:lnTo>
                      <a:pt x="349537" y="212434"/>
                    </a:lnTo>
                    <a:lnTo>
                      <a:pt x="349537" y="316391"/>
                    </a:lnTo>
                    <a:lnTo>
                      <a:pt x="584570" y="316391"/>
                    </a:lnTo>
                    <a:lnTo>
                      <a:pt x="584570" y="0"/>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8" name="Freeform: Shape 377">
                <a:extLst>
                  <a:ext uri="{FF2B5EF4-FFF2-40B4-BE49-F238E27FC236}">
                    <a16:creationId xmlns:a16="http://schemas.microsoft.com/office/drawing/2014/main" id="{6F5C4A0C-E40A-40F3-9220-08259CAFCC0B}"/>
                  </a:ext>
                </a:extLst>
              </p:cNvPr>
              <p:cNvSpPr/>
              <p:nvPr/>
            </p:nvSpPr>
            <p:spPr>
              <a:xfrm>
                <a:off x="1686605"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9" name="Freeform: Shape 378">
                <a:extLst>
                  <a:ext uri="{FF2B5EF4-FFF2-40B4-BE49-F238E27FC236}">
                    <a16:creationId xmlns:a16="http://schemas.microsoft.com/office/drawing/2014/main" id="{5597EAF5-ACCD-407E-BC45-AA0C14C54A39}"/>
                  </a:ext>
                </a:extLst>
              </p:cNvPr>
              <p:cNvSpPr/>
              <p:nvPr/>
            </p:nvSpPr>
            <p:spPr>
              <a:xfrm>
                <a:off x="178302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0" name="Freeform: Shape 379">
                <a:extLst>
                  <a:ext uri="{FF2B5EF4-FFF2-40B4-BE49-F238E27FC236}">
                    <a16:creationId xmlns:a16="http://schemas.microsoft.com/office/drawing/2014/main" id="{F0230946-D8D2-4E36-B1B4-60B43FB37452}"/>
                  </a:ext>
                </a:extLst>
              </p:cNvPr>
              <p:cNvSpPr/>
              <p:nvPr/>
            </p:nvSpPr>
            <p:spPr>
              <a:xfrm>
                <a:off x="1880959"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1" name="Freeform: Shape 380">
                <a:extLst>
                  <a:ext uri="{FF2B5EF4-FFF2-40B4-BE49-F238E27FC236}">
                    <a16:creationId xmlns:a16="http://schemas.microsoft.com/office/drawing/2014/main" id="{ECA0CF61-38BA-4235-8F7D-D957E629F022}"/>
                  </a:ext>
                </a:extLst>
              </p:cNvPr>
              <p:cNvSpPr/>
              <p:nvPr/>
            </p:nvSpPr>
            <p:spPr>
              <a:xfrm>
                <a:off x="1978890"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2" name="Freeform: Shape 381">
                <a:extLst>
                  <a:ext uri="{FF2B5EF4-FFF2-40B4-BE49-F238E27FC236}">
                    <a16:creationId xmlns:a16="http://schemas.microsoft.com/office/drawing/2014/main" id="{116A42D3-BE24-4D55-AB0F-2548B37B3F61}"/>
                  </a:ext>
                </a:extLst>
              </p:cNvPr>
              <p:cNvSpPr/>
              <p:nvPr/>
            </p:nvSpPr>
            <p:spPr>
              <a:xfrm>
                <a:off x="2076821" y="3919354"/>
                <a:ext cx="30132" cy="30132"/>
              </a:xfrm>
              <a:custGeom>
                <a:avLst/>
                <a:gdLst>
                  <a:gd name="connsiteX0" fmla="*/ 0 w 30132"/>
                  <a:gd name="connsiteY0" fmla="*/ 0 h 30132"/>
                  <a:gd name="connsiteX1" fmla="*/ 36159 w 30132"/>
                  <a:gd name="connsiteY1" fmla="*/ 0 h 30132"/>
                  <a:gd name="connsiteX2" fmla="*/ 36159 w 30132"/>
                  <a:gd name="connsiteY2" fmla="*/ 36159 h 30132"/>
                  <a:gd name="connsiteX3" fmla="*/ 0 w 30132"/>
                  <a:gd name="connsiteY3" fmla="*/ 36159 h 30132"/>
                </a:gdLst>
                <a:ahLst/>
                <a:cxnLst>
                  <a:cxn ang="0">
                    <a:pos x="connsiteX0" y="connsiteY0"/>
                  </a:cxn>
                  <a:cxn ang="0">
                    <a:pos x="connsiteX1" y="connsiteY1"/>
                  </a:cxn>
                  <a:cxn ang="0">
                    <a:pos x="connsiteX2" y="connsiteY2"/>
                  </a:cxn>
                  <a:cxn ang="0">
                    <a:pos x="connsiteX3" y="connsiteY3"/>
                  </a:cxn>
                </a:cxnLst>
                <a:rect l="l" t="t" r="r" b="b"/>
                <a:pathLst>
                  <a:path w="30132" h="30132">
                    <a:moveTo>
                      <a:pt x="0" y="0"/>
                    </a:moveTo>
                    <a:lnTo>
                      <a:pt x="36159" y="0"/>
                    </a:lnTo>
                    <a:lnTo>
                      <a:pt x="36159" y="36159"/>
                    </a:lnTo>
                    <a:lnTo>
                      <a:pt x="0" y="36159"/>
                    </a:lnTo>
                    <a:close/>
                  </a:path>
                </a:pathLst>
              </a:custGeom>
              <a:solidFill>
                <a:schemeClr val="tx1"/>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83" name="Freeform: Shape 382">
                <a:extLst>
                  <a:ext uri="{FF2B5EF4-FFF2-40B4-BE49-F238E27FC236}">
                    <a16:creationId xmlns:a16="http://schemas.microsoft.com/office/drawing/2014/main" id="{69249766-D429-4611-80C9-B9E8E3E7E81D}"/>
                  </a:ext>
                </a:extLst>
              </p:cNvPr>
              <p:cNvSpPr/>
              <p:nvPr/>
            </p:nvSpPr>
            <p:spPr>
              <a:xfrm>
                <a:off x="2180778" y="3830463"/>
                <a:ext cx="150662" cy="316391"/>
              </a:xfrm>
              <a:custGeom>
                <a:avLst/>
                <a:gdLst>
                  <a:gd name="connsiteX0" fmla="*/ 0 w 150662"/>
                  <a:gd name="connsiteY0" fmla="*/ 0 h 316390"/>
                  <a:gd name="connsiteX1" fmla="*/ 153676 w 150662"/>
                  <a:gd name="connsiteY1" fmla="*/ 0 h 316390"/>
                  <a:gd name="connsiteX2" fmla="*/ 153676 w 150662"/>
                  <a:gd name="connsiteY2" fmla="*/ 322418 h 316390"/>
                  <a:gd name="connsiteX3" fmla="*/ 0 w 150662"/>
                  <a:gd name="connsiteY3" fmla="*/ 322418 h 316390"/>
                </a:gdLst>
                <a:ahLst/>
                <a:cxnLst>
                  <a:cxn ang="0">
                    <a:pos x="connsiteX0" y="connsiteY0"/>
                  </a:cxn>
                  <a:cxn ang="0">
                    <a:pos x="connsiteX1" y="connsiteY1"/>
                  </a:cxn>
                  <a:cxn ang="0">
                    <a:pos x="connsiteX2" y="connsiteY2"/>
                  </a:cxn>
                  <a:cxn ang="0">
                    <a:pos x="connsiteX3" y="connsiteY3"/>
                  </a:cxn>
                </a:cxnLst>
                <a:rect l="l" t="t" r="r" b="b"/>
                <a:pathLst>
                  <a:path w="150662" h="316390">
                    <a:moveTo>
                      <a:pt x="0" y="0"/>
                    </a:moveTo>
                    <a:lnTo>
                      <a:pt x="153676" y="0"/>
                    </a:lnTo>
                    <a:lnTo>
                      <a:pt x="153676" y="322418"/>
                    </a:lnTo>
                    <a:lnTo>
                      <a:pt x="0" y="322418"/>
                    </a:lnTo>
                    <a:close/>
                  </a:path>
                </a:pathLst>
              </a:custGeom>
              <a:solidFill>
                <a:schemeClr val="bg1">
                  <a:lumMod val="9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2" name="Rectangle 189">
              <a:extLst>
                <a:ext uri="{FF2B5EF4-FFF2-40B4-BE49-F238E27FC236}">
                  <a16:creationId xmlns:a16="http://schemas.microsoft.com/office/drawing/2014/main" id="{A9BC8551-DB72-48E6-B65B-DED41989B52B}"/>
                </a:ext>
              </a:extLst>
            </p:cNvPr>
            <p:cNvSpPr/>
            <p:nvPr/>
          </p:nvSpPr>
          <p:spPr bwMode="auto">
            <a:xfrm>
              <a:off x="2032803" y="4013812"/>
              <a:ext cx="820163" cy="255329"/>
            </a:xfrm>
            <a:custGeom>
              <a:avLst/>
              <a:gdLst>
                <a:gd name="connsiteX0" fmla="*/ 0 w 819908"/>
                <a:gd name="connsiteY0" fmla="*/ 0 h 170515"/>
                <a:gd name="connsiteX1" fmla="*/ 819908 w 819908"/>
                <a:gd name="connsiteY1" fmla="*/ 0 h 170515"/>
                <a:gd name="connsiteX2" fmla="*/ 819908 w 819908"/>
                <a:gd name="connsiteY2" fmla="*/ 170515 h 170515"/>
                <a:gd name="connsiteX3" fmla="*/ 0 w 819908"/>
                <a:gd name="connsiteY3" fmla="*/ 170515 h 170515"/>
                <a:gd name="connsiteX4" fmla="*/ 0 w 819908"/>
                <a:gd name="connsiteY4" fmla="*/ 0 h 170515"/>
                <a:gd name="connsiteX0" fmla="*/ 0 w 819908"/>
                <a:gd name="connsiteY0" fmla="*/ 0 h 170515"/>
                <a:gd name="connsiteX1" fmla="*/ 817258 w 819908"/>
                <a:gd name="connsiteY1" fmla="*/ 63610 h 170515"/>
                <a:gd name="connsiteX2" fmla="*/ 819908 w 819908"/>
                <a:gd name="connsiteY2" fmla="*/ 170515 h 170515"/>
                <a:gd name="connsiteX3" fmla="*/ 0 w 819908"/>
                <a:gd name="connsiteY3" fmla="*/ 170515 h 170515"/>
                <a:gd name="connsiteX4" fmla="*/ 0 w 819908"/>
                <a:gd name="connsiteY4" fmla="*/ 0 h 170515"/>
                <a:gd name="connsiteX0" fmla="*/ 0 w 827860"/>
                <a:gd name="connsiteY0" fmla="*/ 0 h 210272"/>
                <a:gd name="connsiteX1" fmla="*/ 817258 w 827860"/>
                <a:gd name="connsiteY1" fmla="*/ 63610 h 210272"/>
                <a:gd name="connsiteX2" fmla="*/ 827860 w 827860"/>
                <a:gd name="connsiteY2" fmla="*/ 210272 h 210272"/>
                <a:gd name="connsiteX3" fmla="*/ 0 w 827860"/>
                <a:gd name="connsiteY3" fmla="*/ 170515 h 210272"/>
                <a:gd name="connsiteX4" fmla="*/ 0 w 827860"/>
                <a:gd name="connsiteY4" fmla="*/ 0 h 210272"/>
                <a:gd name="connsiteX0" fmla="*/ 0 w 819908"/>
                <a:gd name="connsiteY0" fmla="*/ 0 h 255329"/>
                <a:gd name="connsiteX1" fmla="*/ 817258 w 819908"/>
                <a:gd name="connsiteY1" fmla="*/ 63610 h 255329"/>
                <a:gd name="connsiteX2" fmla="*/ 819908 w 819908"/>
                <a:gd name="connsiteY2" fmla="*/ 255329 h 255329"/>
                <a:gd name="connsiteX3" fmla="*/ 0 w 819908"/>
                <a:gd name="connsiteY3" fmla="*/ 170515 h 255329"/>
                <a:gd name="connsiteX4" fmla="*/ 0 w 819908"/>
                <a:gd name="connsiteY4" fmla="*/ 0 h 255329"/>
                <a:gd name="connsiteX0" fmla="*/ 0 w 820163"/>
                <a:gd name="connsiteY0" fmla="*/ 0 h 255329"/>
                <a:gd name="connsiteX1" fmla="*/ 819909 w 820163"/>
                <a:gd name="connsiteY1" fmla="*/ 92765 h 255329"/>
                <a:gd name="connsiteX2" fmla="*/ 819908 w 820163"/>
                <a:gd name="connsiteY2" fmla="*/ 255329 h 255329"/>
                <a:gd name="connsiteX3" fmla="*/ 0 w 820163"/>
                <a:gd name="connsiteY3" fmla="*/ 170515 h 255329"/>
                <a:gd name="connsiteX4" fmla="*/ 0 w 820163"/>
                <a:gd name="connsiteY4" fmla="*/ 0 h 255329"/>
                <a:gd name="connsiteX0" fmla="*/ 0 w 820163"/>
                <a:gd name="connsiteY0" fmla="*/ 0 h 255329"/>
                <a:gd name="connsiteX1" fmla="*/ 819909 w 820163"/>
                <a:gd name="connsiteY1" fmla="*/ 87464 h 255329"/>
                <a:gd name="connsiteX2" fmla="*/ 819908 w 820163"/>
                <a:gd name="connsiteY2" fmla="*/ 255329 h 255329"/>
                <a:gd name="connsiteX3" fmla="*/ 0 w 820163"/>
                <a:gd name="connsiteY3" fmla="*/ 170515 h 255329"/>
                <a:gd name="connsiteX4" fmla="*/ 0 w 820163"/>
                <a:gd name="connsiteY4" fmla="*/ 0 h 2553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20163" h="255329">
                  <a:moveTo>
                    <a:pt x="0" y="0"/>
                  </a:moveTo>
                  <a:lnTo>
                    <a:pt x="819909" y="87464"/>
                  </a:lnTo>
                  <a:cubicBezTo>
                    <a:pt x="820792" y="123099"/>
                    <a:pt x="819025" y="219694"/>
                    <a:pt x="819908" y="255329"/>
                  </a:cubicBezTo>
                  <a:lnTo>
                    <a:pt x="0" y="170515"/>
                  </a:lnTo>
                  <a:lnTo>
                    <a:pt x="0" y="0"/>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sp>
          <p:nvSpPr>
            <p:cNvPr id="363" name="Rectangle 190">
              <a:extLst>
                <a:ext uri="{FF2B5EF4-FFF2-40B4-BE49-F238E27FC236}">
                  <a16:creationId xmlns:a16="http://schemas.microsoft.com/office/drawing/2014/main" id="{93B5BA96-0BE1-4886-9DB3-0F1CDFA657C5}"/>
                </a:ext>
              </a:extLst>
            </p:cNvPr>
            <p:cNvSpPr/>
            <p:nvPr/>
          </p:nvSpPr>
          <p:spPr bwMode="auto">
            <a:xfrm>
              <a:off x="2033622" y="4003757"/>
              <a:ext cx="814042" cy="96541"/>
            </a:xfrm>
            <a:custGeom>
              <a:avLst/>
              <a:gdLst>
                <a:gd name="connsiteX0" fmla="*/ 0 w 800788"/>
                <a:gd name="connsiteY0" fmla="*/ 0 h 149550"/>
                <a:gd name="connsiteX1" fmla="*/ 800788 w 800788"/>
                <a:gd name="connsiteY1" fmla="*/ 0 h 149550"/>
                <a:gd name="connsiteX2" fmla="*/ 800788 w 800788"/>
                <a:gd name="connsiteY2" fmla="*/ 149550 h 149550"/>
                <a:gd name="connsiteX3" fmla="*/ 0 w 800788"/>
                <a:gd name="connsiteY3" fmla="*/ 149550 h 149550"/>
                <a:gd name="connsiteX4" fmla="*/ 0 w 800788"/>
                <a:gd name="connsiteY4" fmla="*/ 0 h 149550"/>
                <a:gd name="connsiteX0" fmla="*/ 98066 w 800788"/>
                <a:gd name="connsiteY0" fmla="*/ 13252 h 149550"/>
                <a:gd name="connsiteX1" fmla="*/ 800788 w 800788"/>
                <a:gd name="connsiteY1" fmla="*/ 0 h 149550"/>
                <a:gd name="connsiteX2" fmla="*/ 800788 w 800788"/>
                <a:gd name="connsiteY2" fmla="*/ 149550 h 149550"/>
                <a:gd name="connsiteX3" fmla="*/ 0 w 800788"/>
                <a:gd name="connsiteY3" fmla="*/ 149550 h 149550"/>
                <a:gd name="connsiteX4" fmla="*/ 98066 w 800788"/>
                <a:gd name="connsiteY4" fmla="*/ 13252 h 149550"/>
                <a:gd name="connsiteX0" fmla="*/ 106018 w 808740"/>
                <a:gd name="connsiteY0" fmla="*/ 13252 h 149550"/>
                <a:gd name="connsiteX1" fmla="*/ 808740 w 808740"/>
                <a:gd name="connsiteY1" fmla="*/ 0 h 149550"/>
                <a:gd name="connsiteX2" fmla="*/ 808740 w 808740"/>
                <a:gd name="connsiteY2" fmla="*/ 149550 h 149550"/>
                <a:gd name="connsiteX3" fmla="*/ 0 w 808740"/>
                <a:gd name="connsiteY3" fmla="*/ 14378 h 149550"/>
                <a:gd name="connsiteX4" fmla="*/ 106018 w 808740"/>
                <a:gd name="connsiteY4" fmla="*/ 13252 h 149550"/>
                <a:gd name="connsiteX0" fmla="*/ 106018 w 808740"/>
                <a:gd name="connsiteY0" fmla="*/ 13252 h 72687"/>
                <a:gd name="connsiteX1" fmla="*/ 808740 w 808740"/>
                <a:gd name="connsiteY1" fmla="*/ 0 h 72687"/>
                <a:gd name="connsiteX2" fmla="*/ 747780 w 808740"/>
                <a:gd name="connsiteY2" fmla="*/ 72687 h 72687"/>
                <a:gd name="connsiteX3" fmla="*/ 0 w 808740"/>
                <a:gd name="connsiteY3" fmla="*/ 14378 h 72687"/>
                <a:gd name="connsiteX4" fmla="*/ 106018 w 808740"/>
                <a:gd name="connsiteY4" fmla="*/ 13252 h 72687"/>
                <a:gd name="connsiteX0" fmla="*/ 106018 w 808740"/>
                <a:gd name="connsiteY0" fmla="*/ 13252 h 117744"/>
                <a:gd name="connsiteX1" fmla="*/ 808740 w 808740"/>
                <a:gd name="connsiteY1" fmla="*/ 0 h 117744"/>
                <a:gd name="connsiteX2" fmla="*/ 803439 w 808740"/>
                <a:gd name="connsiteY2" fmla="*/ 117744 h 117744"/>
                <a:gd name="connsiteX3" fmla="*/ 0 w 808740"/>
                <a:gd name="connsiteY3" fmla="*/ 14378 h 117744"/>
                <a:gd name="connsiteX4" fmla="*/ 106018 w 808740"/>
                <a:gd name="connsiteY4" fmla="*/ 13252 h 117744"/>
                <a:gd name="connsiteX0" fmla="*/ 106018 w 803439"/>
                <a:gd name="connsiteY0" fmla="*/ 0 h 104492"/>
                <a:gd name="connsiteX1" fmla="*/ 803439 w 803439"/>
                <a:gd name="connsiteY1" fmla="*/ 47708 h 104492"/>
                <a:gd name="connsiteX2" fmla="*/ 803439 w 803439"/>
                <a:gd name="connsiteY2" fmla="*/ 104492 h 104492"/>
                <a:gd name="connsiteX3" fmla="*/ 0 w 803439"/>
                <a:gd name="connsiteY3" fmla="*/ 1126 h 104492"/>
                <a:gd name="connsiteX4" fmla="*/ 106018 w 803439"/>
                <a:gd name="connsiteY4" fmla="*/ 0 h 104492"/>
                <a:gd name="connsiteX0" fmla="*/ 113970 w 811391"/>
                <a:gd name="connsiteY0" fmla="*/ 0 h 104492"/>
                <a:gd name="connsiteX1" fmla="*/ 811391 w 811391"/>
                <a:gd name="connsiteY1" fmla="*/ 47708 h 104492"/>
                <a:gd name="connsiteX2" fmla="*/ 811391 w 811391"/>
                <a:gd name="connsiteY2" fmla="*/ 104492 h 104492"/>
                <a:gd name="connsiteX3" fmla="*/ 0 w 811391"/>
                <a:gd name="connsiteY3" fmla="*/ 3777 h 104492"/>
                <a:gd name="connsiteX4" fmla="*/ 113970 w 811391"/>
                <a:gd name="connsiteY4" fmla="*/ 0 h 104492"/>
                <a:gd name="connsiteX0" fmla="*/ 116621 w 814042"/>
                <a:gd name="connsiteY0" fmla="*/ 0 h 104492"/>
                <a:gd name="connsiteX1" fmla="*/ 814042 w 814042"/>
                <a:gd name="connsiteY1" fmla="*/ 47708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104492"/>
                <a:gd name="connsiteX1" fmla="*/ 814042 w 814042"/>
                <a:gd name="connsiteY1" fmla="*/ 50359 h 104492"/>
                <a:gd name="connsiteX2" fmla="*/ 814042 w 814042"/>
                <a:gd name="connsiteY2" fmla="*/ 104492 h 104492"/>
                <a:gd name="connsiteX3" fmla="*/ 0 w 814042"/>
                <a:gd name="connsiteY3" fmla="*/ 11728 h 104492"/>
                <a:gd name="connsiteX4" fmla="*/ 116621 w 814042"/>
                <a:gd name="connsiteY4" fmla="*/ 0 h 104492"/>
                <a:gd name="connsiteX0" fmla="*/ 116621 w 814042"/>
                <a:gd name="connsiteY0" fmla="*/ 0 h 96541"/>
                <a:gd name="connsiteX1" fmla="*/ 814042 w 814042"/>
                <a:gd name="connsiteY1" fmla="*/ 50359 h 96541"/>
                <a:gd name="connsiteX2" fmla="*/ 814042 w 814042"/>
                <a:gd name="connsiteY2" fmla="*/ 96541 h 96541"/>
                <a:gd name="connsiteX3" fmla="*/ 0 w 814042"/>
                <a:gd name="connsiteY3" fmla="*/ 11728 h 96541"/>
                <a:gd name="connsiteX4" fmla="*/ 116621 w 814042"/>
                <a:gd name="connsiteY4" fmla="*/ 0 h 96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4042" h="96541">
                  <a:moveTo>
                    <a:pt x="116621" y="0"/>
                  </a:moveTo>
                  <a:lnTo>
                    <a:pt x="814042" y="50359"/>
                  </a:lnTo>
                  <a:lnTo>
                    <a:pt x="814042" y="96541"/>
                  </a:lnTo>
                  <a:lnTo>
                    <a:pt x="0" y="11728"/>
                  </a:lnTo>
                  <a:lnTo>
                    <a:pt x="116621" y="0"/>
                  </a:lnTo>
                  <a:close/>
                </a:path>
              </a:pathLst>
            </a:custGeom>
            <a:solidFill>
              <a:schemeClr val="bg1">
                <a:lumMod val="9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364" name="Group 363">
              <a:extLst>
                <a:ext uri="{FF2B5EF4-FFF2-40B4-BE49-F238E27FC236}">
                  <a16:creationId xmlns:a16="http://schemas.microsoft.com/office/drawing/2014/main" id="{EC1CCAB3-01EE-4E55-A992-99223B14E049}"/>
                </a:ext>
              </a:extLst>
            </p:cNvPr>
            <p:cNvGrpSpPr/>
            <p:nvPr/>
          </p:nvGrpSpPr>
          <p:grpSpPr>
            <a:xfrm>
              <a:off x="2539877" y="3700484"/>
              <a:ext cx="417975" cy="553827"/>
              <a:chOff x="2599143" y="3810981"/>
              <a:chExt cx="342799" cy="454219"/>
            </a:xfrm>
          </p:grpSpPr>
          <p:grpSp>
            <p:nvGrpSpPr>
              <p:cNvPr id="366" name="Graphic 176">
                <a:extLst>
                  <a:ext uri="{FF2B5EF4-FFF2-40B4-BE49-F238E27FC236}">
                    <a16:creationId xmlns:a16="http://schemas.microsoft.com/office/drawing/2014/main" id="{675CB376-D04F-49E9-BC50-7FD9C07046F3}"/>
                  </a:ext>
                </a:extLst>
              </p:cNvPr>
              <p:cNvGrpSpPr/>
              <p:nvPr/>
            </p:nvGrpSpPr>
            <p:grpSpPr>
              <a:xfrm flipH="1">
                <a:off x="2599143" y="3810981"/>
                <a:ext cx="340943" cy="322889"/>
                <a:chOff x="2660264" y="3551443"/>
                <a:chExt cx="340943" cy="322889"/>
              </a:xfrm>
            </p:grpSpPr>
            <p:sp>
              <p:nvSpPr>
                <p:cNvPr id="368" name="Freeform: Shape 367">
                  <a:extLst>
                    <a:ext uri="{FF2B5EF4-FFF2-40B4-BE49-F238E27FC236}">
                      <a16:creationId xmlns:a16="http://schemas.microsoft.com/office/drawing/2014/main" id="{7F2CCFB9-145C-4D2A-B3A6-615137C40B55}"/>
                    </a:ext>
                  </a:extLst>
                </p:cNvPr>
                <p:cNvSpPr/>
                <p:nvPr/>
              </p:nvSpPr>
              <p:spPr>
                <a:xfrm rot="15715791">
                  <a:off x="2956686" y="3537388"/>
                  <a:ext cx="28111" cy="56221"/>
                </a:xfrm>
                <a:custGeom>
                  <a:avLst/>
                  <a:gdLst>
                    <a:gd name="connsiteX0" fmla="*/ 37949 w 28110"/>
                    <a:gd name="connsiteY0" fmla="*/ 60438 h 56221"/>
                    <a:gd name="connsiteX1" fmla="*/ 23894 w 28110"/>
                    <a:gd name="connsiteY1" fmla="*/ 60438 h 56221"/>
                    <a:gd name="connsiteX2" fmla="*/ 23894 w 28110"/>
                    <a:gd name="connsiteY2" fmla="*/ 33733 h 56221"/>
                    <a:gd name="connsiteX3" fmla="*/ 0 w 28110"/>
                    <a:gd name="connsiteY3" fmla="*/ 9839 h 56221"/>
                    <a:gd name="connsiteX4" fmla="*/ 9839 w 28110"/>
                    <a:gd name="connsiteY4" fmla="*/ 0 h 56221"/>
                    <a:gd name="connsiteX5" fmla="*/ 37949 w 28110"/>
                    <a:gd name="connsiteY5" fmla="*/ 28111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37949" y="60438"/>
                      </a:moveTo>
                      <a:lnTo>
                        <a:pt x="23894" y="60438"/>
                      </a:lnTo>
                      <a:lnTo>
                        <a:pt x="23894" y="33733"/>
                      </a:lnTo>
                      <a:lnTo>
                        <a:pt x="0" y="9839"/>
                      </a:lnTo>
                      <a:lnTo>
                        <a:pt x="9839" y="0"/>
                      </a:lnTo>
                      <a:lnTo>
                        <a:pt x="37949" y="28111"/>
                      </a:lnTo>
                      <a:close/>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69" name="Freeform: Shape 368">
                  <a:extLst>
                    <a:ext uri="{FF2B5EF4-FFF2-40B4-BE49-F238E27FC236}">
                      <a16:creationId xmlns:a16="http://schemas.microsoft.com/office/drawing/2014/main" id="{21D34BEB-E675-408D-9F3E-56BC30A0487B}"/>
                    </a:ext>
                  </a:extLst>
                </p:cNvPr>
                <p:cNvSpPr/>
                <p:nvPr/>
              </p:nvSpPr>
              <p:spPr>
                <a:xfrm rot="16387879">
                  <a:off x="2959041" y="3603736"/>
                  <a:ext cx="28111" cy="56221"/>
                </a:xfrm>
                <a:custGeom>
                  <a:avLst/>
                  <a:gdLst>
                    <a:gd name="connsiteX0" fmla="*/ 14055 w 28110"/>
                    <a:gd name="connsiteY0" fmla="*/ 60438 h 56221"/>
                    <a:gd name="connsiteX1" fmla="*/ 0 w 28110"/>
                    <a:gd name="connsiteY1" fmla="*/ 60438 h 56221"/>
                    <a:gd name="connsiteX2" fmla="*/ 0 w 28110"/>
                    <a:gd name="connsiteY2" fmla="*/ 28111 h 56221"/>
                    <a:gd name="connsiteX3" fmla="*/ 26705 w 28110"/>
                    <a:gd name="connsiteY3" fmla="*/ 0 h 56221"/>
                    <a:gd name="connsiteX4" fmla="*/ 36544 w 28110"/>
                    <a:gd name="connsiteY4" fmla="*/ 9839 h 56221"/>
                    <a:gd name="connsiteX5" fmla="*/ 14055 w 28110"/>
                    <a:gd name="connsiteY5" fmla="*/ 33733 h 56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8110" h="56221">
                      <a:moveTo>
                        <a:pt x="14055" y="60438"/>
                      </a:moveTo>
                      <a:lnTo>
                        <a:pt x="0" y="60438"/>
                      </a:lnTo>
                      <a:lnTo>
                        <a:pt x="0" y="28111"/>
                      </a:lnTo>
                      <a:lnTo>
                        <a:pt x="26705" y="0"/>
                      </a:lnTo>
                      <a:lnTo>
                        <a:pt x="36544" y="9839"/>
                      </a:lnTo>
                      <a:lnTo>
                        <a:pt x="14055" y="33733"/>
                      </a:lnTo>
                      <a:close/>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0" name="Freeform: Shape 369">
                  <a:extLst>
                    <a:ext uri="{FF2B5EF4-FFF2-40B4-BE49-F238E27FC236}">
                      <a16:creationId xmlns:a16="http://schemas.microsoft.com/office/drawing/2014/main" id="{98731C59-55C8-424A-A0DB-9464FFC71DDE}"/>
                    </a:ext>
                  </a:extLst>
                </p:cNvPr>
                <p:cNvSpPr/>
                <p:nvPr/>
              </p:nvSpPr>
              <p:spPr>
                <a:xfrm>
                  <a:off x="2660264" y="3691613"/>
                  <a:ext cx="98387" cy="182719"/>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8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1" name="Freeform: Shape 370">
                  <a:extLst>
                    <a:ext uri="{FF2B5EF4-FFF2-40B4-BE49-F238E27FC236}">
                      <a16:creationId xmlns:a16="http://schemas.microsoft.com/office/drawing/2014/main" id="{6F3AA138-9A21-4ACD-8AD9-443A57838482}"/>
                    </a:ext>
                  </a:extLst>
                </p:cNvPr>
                <p:cNvSpPr/>
                <p:nvPr/>
              </p:nvSpPr>
              <p:spPr>
                <a:xfrm>
                  <a:off x="2873905" y="3716913"/>
                  <a:ext cx="28111" cy="14055"/>
                </a:xfrm>
                <a:custGeom>
                  <a:avLst/>
                  <a:gdLst>
                    <a:gd name="connsiteX0" fmla="*/ 0 w 28110"/>
                    <a:gd name="connsiteY0" fmla="*/ 15461 h 14055"/>
                    <a:gd name="connsiteX1" fmla="*/ 36544 w 28110"/>
                    <a:gd name="connsiteY1" fmla="*/ 0 h 14055"/>
                  </a:gdLst>
                  <a:ahLst/>
                  <a:cxnLst>
                    <a:cxn ang="0">
                      <a:pos x="connsiteX0" y="connsiteY0"/>
                    </a:cxn>
                    <a:cxn ang="0">
                      <a:pos x="connsiteX1" y="connsiteY1"/>
                    </a:cxn>
                  </a:cxnLst>
                  <a:rect l="l" t="t" r="r" b="b"/>
                  <a:pathLst>
                    <a:path w="28110" h="14055">
                      <a:moveTo>
                        <a:pt x="0" y="15461"/>
                      </a:moveTo>
                      <a:cubicBezTo>
                        <a:pt x="36544" y="0"/>
                        <a:pt x="36544" y="0"/>
                        <a:pt x="36544" y="0"/>
                      </a:cubicBezTo>
                    </a:path>
                  </a:pathLst>
                </a:custGeom>
                <a:solidFill>
                  <a:schemeClr val="tx2"/>
                </a:solidFill>
                <a:ln w="13811"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2" name="Freeform: Shape 371">
                  <a:extLst>
                    <a:ext uri="{FF2B5EF4-FFF2-40B4-BE49-F238E27FC236}">
                      <a16:creationId xmlns:a16="http://schemas.microsoft.com/office/drawing/2014/main" id="{FC817936-DB18-4B4A-B550-AB1312B023AC}"/>
                    </a:ext>
                  </a:extLst>
                </p:cNvPr>
                <p:cNvSpPr/>
                <p:nvPr/>
              </p:nvSpPr>
              <p:spPr>
                <a:xfrm>
                  <a:off x="2710863" y="3583387"/>
                  <a:ext cx="140554" cy="140553"/>
                </a:xfrm>
                <a:custGeom>
                  <a:avLst/>
                  <a:gdLst>
                    <a:gd name="connsiteX0" fmla="*/ 47788 w 140553"/>
                    <a:gd name="connsiteY0" fmla="*/ 146175 h 140553"/>
                    <a:gd name="connsiteX1" fmla="*/ 140554 w 140553"/>
                    <a:gd name="connsiteY1" fmla="*/ 50599 h 140553"/>
                    <a:gd name="connsiteX2" fmla="*/ 140554 w 140553"/>
                    <a:gd name="connsiteY2" fmla="*/ 8433 h 140553"/>
                    <a:gd name="connsiteX3" fmla="*/ 98387 w 140553"/>
                    <a:gd name="connsiteY3" fmla="*/ 8433 h 140553"/>
                    <a:gd name="connsiteX4" fmla="*/ 0 w 140553"/>
                    <a:gd name="connsiteY4" fmla="*/ 108226 h 1405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553" h="140553">
                      <a:moveTo>
                        <a:pt x="47788" y="146175"/>
                      </a:moveTo>
                      <a:cubicBezTo>
                        <a:pt x="140554" y="50599"/>
                        <a:pt x="140554" y="50599"/>
                        <a:pt x="140554" y="50599"/>
                      </a:cubicBezTo>
                      <a:cubicBezTo>
                        <a:pt x="151798" y="39355"/>
                        <a:pt x="151798" y="19677"/>
                        <a:pt x="140554" y="8433"/>
                      </a:cubicBezTo>
                      <a:cubicBezTo>
                        <a:pt x="129309" y="-2811"/>
                        <a:pt x="109632" y="-2811"/>
                        <a:pt x="98387" y="8433"/>
                      </a:cubicBezTo>
                      <a:cubicBezTo>
                        <a:pt x="0" y="108226"/>
                        <a:pt x="0" y="108226"/>
                        <a:pt x="0" y="108226"/>
                      </a:cubicBezTo>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73" name="Freeform: Shape 372">
                  <a:extLst>
                    <a:ext uri="{FF2B5EF4-FFF2-40B4-BE49-F238E27FC236}">
                      <a16:creationId xmlns:a16="http://schemas.microsoft.com/office/drawing/2014/main" id="{2EEB5A94-462B-42B1-991B-44AE6ECC88C2}"/>
                    </a:ext>
                  </a:extLst>
                </p:cNvPr>
                <p:cNvSpPr/>
                <p:nvPr/>
              </p:nvSpPr>
              <p:spPr>
                <a:xfrm rot="17436368">
                  <a:off x="2847320" y="3518191"/>
                  <a:ext cx="84332" cy="154609"/>
                </a:xfrm>
                <a:custGeom>
                  <a:avLst/>
                  <a:gdLst>
                    <a:gd name="connsiteX0" fmla="*/ 0 w 84332"/>
                    <a:gd name="connsiteY0" fmla="*/ 42166 h 154608"/>
                    <a:gd name="connsiteX1" fmla="*/ 47788 w 84332"/>
                    <a:gd name="connsiteY1" fmla="*/ 147581 h 154608"/>
                    <a:gd name="connsiteX2" fmla="*/ 77304 w 84332"/>
                    <a:gd name="connsiteY2" fmla="*/ 156014 h 154608"/>
                    <a:gd name="connsiteX3" fmla="*/ 84332 w 84332"/>
                    <a:gd name="connsiteY3" fmla="*/ 130715 h 154608"/>
                    <a:gd name="connsiteX4" fmla="*/ 23894 w 84332"/>
                    <a:gd name="connsiteY4" fmla="*/ 0 h 154608"/>
                    <a:gd name="connsiteX5" fmla="*/ 0 w 84332"/>
                    <a:gd name="connsiteY5" fmla="*/ 42166 h 154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4332" h="154608">
                      <a:moveTo>
                        <a:pt x="0" y="42166"/>
                      </a:moveTo>
                      <a:lnTo>
                        <a:pt x="47788" y="147581"/>
                      </a:lnTo>
                      <a:cubicBezTo>
                        <a:pt x="52005" y="158825"/>
                        <a:pt x="66060" y="163042"/>
                        <a:pt x="77304" y="156014"/>
                      </a:cubicBezTo>
                      <a:cubicBezTo>
                        <a:pt x="85738" y="150392"/>
                        <a:pt x="88549" y="139148"/>
                        <a:pt x="84332" y="130715"/>
                      </a:cubicBezTo>
                      <a:cubicBezTo>
                        <a:pt x="23894" y="0"/>
                        <a:pt x="23894" y="0"/>
                        <a:pt x="23894" y="0"/>
                      </a:cubicBezTo>
                      <a:lnTo>
                        <a:pt x="0" y="42166"/>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7" name="Freeform: Shape 366">
                <a:extLst>
                  <a:ext uri="{FF2B5EF4-FFF2-40B4-BE49-F238E27FC236}">
                    <a16:creationId xmlns:a16="http://schemas.microsoft.com/office/drawing/2014/main" id="{0C8FD8C0-D232-4EED-B22B-BF22267BF5ED}"/>
                  </a:ext>
                </a:extLst>
              </p:cNvPr>
              <p:cNvSpPr/>
              <p:nvPr/>
            </p:nvSpPr>
            <p:spPr>
              <a:xfrm flipH="1">
                <a:off x="2840283" y="4007066"/>
                <a:ext cx="101659" cy="258134"/>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65" name="Freeform: Shape 364">
              <a:extLst>
                <a:ext uri="{FF2B5EF4-FFF2-40B4-BE49-F238E27FC236}">
                  <a16:creationId xmlns:a16="http://schemas.microsoft.com/office/drawing/2014/main" id="{8BB523A1-8352-4B07-9DB4-D0F04E65AA58}"/>
                </a:ext>
              </a:extLst>
            </p:cNvPr>
            <p:cNvSpPr/>
            <p:nvPr/>
          </p:nvSpPr>
          <p:spPr>
            <a:xfrm flipH="1">
              <a:off x="2508625" y="4084585"/>
              <a:ext cx="123952" cy="158068"/>
            </a:xfrm>
            <a:custGeom>
              <a:avLst/>
              <a:gdLst>
                <a:gd name="connsiteX0" fmla="*/ 49194 w 98387"/>
                <a:gd name="connsiteY0" fmla="*/ 0 h 182719"/>
                <a:gd name="connsiteX1" fmla="*/ 0 w 98387"/>
                <a:gd name="connsiteY1" fmla="*/ 49194 h 182719"/>
                <a:gd name="connsiteX2" fmla="*/ 0 w 98387"/>
                <a:gd name="connsiteY2" fmla="*/ 188341 h 182719"/>
                <a:gd name="connsiteX3" fmla="*/ 99793 w 98387"/>
                <a:gd name="connsiteY3" fmla="*/ 188341 h 182719"/>
                <a:gd name="connsiteX4" fmla="*/ 99793 w 98387"/>
                <a:gd name="connsiteY4" fmla="*/ 49194 h 182719"/>
                <a:gd name="connsiteX5" fmla="*/ 49194 w 98387"/>
                <a:gd name="connsiteY5" fmla="*/ 0 h 182719"/>
                <a:gd name="connsiteX6" fmla="*/ 49194 w 98387"/>
                <a:gd name="connsiteY6" fmla="*/ 0 h 182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8387" h="182719">
                  <a:moveTo>
                    <a:pt x="49194" y="0"/>
                  </a:moveTo>
                  <a:cubicBezTo>
                    <a:pt x="21083" y="0"/>
                    <a:pt x="0" y="22489"/>
                    <a:pt x="0" y="49194"/>
                  </a:cubicBezTo>
                  <a:cubicBezTo>
                    <a:pt x="0" y="188341"/>
                    <a:pt x="0" y="188341"/>
                    <a:pt x="0" y="188341"/>
                  </a:cubicBezTo>
                  <a:cubicBezTo>
                    <a:pt x="99793" y="188341"/>
                    <a:pt x="99793" y="188341"/>
                    <a:pt x="99793" y="188341"/>
                  </a:cubicBezTo>
                  <a:cubicBezTo>
                    <a:pt x="99793" y="49194"/>
                    <a:pt x="99793" y="49194"/>
                    <a:pt x="99793" y="49194"/>
                  </a:cubicBezTo>
                  <a:cubicBezTo>
                    <a:pt x="99793" y="22489"/>
                    <a:pt x="77304" y="0"/>
                    <a:pt x="49194" y="0"/>
                  </a:cubicBezTo>
                  <a:lnTo>
                    <a:pt x="49194" y="0"/>
                  </a:lnTo>
                  <a:close/>
                </a:path>
              </a:pathLst>
            </a:custGeom>
            <a:solidFill>
              <a:schemeClr val="bg1">
                <a:lumMod val="95000"/>
              </a:schemeClr>
            </a:solidFill>
            <a:ln w="13811" cap="flat">
              <a:noFill/>
              <a:prstDash val="solid"/>
              <a:miter/>
            </a:ln>
            <a:scene3d>
              <a:camera prst="isometricLeftDown">
                <a:rot lat="1200000" lon="1200000" rev="0"/>
              </a:camera>
              <a:lightRig rig="threePt" dir="t"/>
            </a:scene3d>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359" name="Freeform 7">
            <a:extLst>
              <a:ext uri="{FF2B5EF4-FFF2-40B4-BE49-F238E27FC236}">
                <a16:creationId xmlns:a16="http://schemas.microsoft.com/office/drawing/2014/main" id="{A7CC94E8-A6F7-472F-A2C3-F86F45504E4C}"/>
              </a:ext>
            </a:extLst>
          </p:cNvPr>
          <p:cNvSpPr>
            <a:spLocks/>
          </p:cNvSpPr>
          <p:nvPr/>
        </p:nvSpPr>
        <p:spPr bwMode="auto">
          <a:xfrm>
            <a:off x="4003120" y="4667658"/>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446" name="Group 445">
            <a:extLst>
              <a:ext uri="{FF2B5EF4-FFF2-40B4-BE49-F238E27FC236}">
                <a16:creationId xmlns:a16="http://schemas.microsoft.com/office/drawing/2014/main" id="{BEEB057F-2FB0-4DDB-8CF5-85249CF75FCC}"/>
              </a:ext>
            </a:extLst>
          </p:cNvPr>
          <p:cNvGrpSpPr/>
          <p:nvPr/>
        </p:nvGrpSpPr>
        <p:grpSpPr>
          <a:xfrm>
            <a:off x="4070359" y="4810158"/>
            <a:ext cx="504129" cy="225793"/>
            <a:chOff x="4240496" y="4287258"/>
            <a:chExt cx="1118826" cy="501108"/>
          </a:xfrm>
        </p:grpSpPr>
        <p:grpSp>
          <p:nvGrpSpPr>
            <p:cNvPr id="447" name="Group 4">
              <a:extLst>
                <a:ext uri="{FF2B5EF4-FFF2-40B4-BE49-F238E27FC236}">
                  <a16:creationId xmlns:a16="http://schemas.microsoft.com/office/drawing/2014/main" id="{01FF189B-E0D9-4E8C-93C9-415072B4FEB3}"/>
                </a:ext>
              </a:extLst>
            </p:cNvPr>
            <p:cNvGrpSpPr>
              <a:grpSpLocks noChangeAspect="1"/>
            </p:cNvGrpSpPr>
            <p:nvPr/>
          </p:nvGrpSpPr>
          <p:grpSpPr bwMode="auto">
            <a:xfrm>
              <a:off x="4824458" y="4431790"/>
              <a:ext cx="534864" cy="356576"/>
              <a:chOff x="689" y="861"/>
              <a:chExt cx="216" cy="144"/>
            </a:xfrm>
            <a:pattFill prst="pct10">
              <a:fgClr>
                <a:schemeClr val="bg1"/>
              </a:fgClr>
              <a:bgClr>
                <a:schemeClr val="tx2"/>
              </a:bgClr>
            </a:pattFill>
          </p:grpSpPr>
          <p:sp>
            <p:nvSpPr>
              <p:cNvPr id="454" name="Freeform 5">
                <a:extLst>
                  <a:ext uri="{FF2B5EF4-FFF2-40B4-BE49-F238E27FC236}">
                    <a16:creationId xmlns:a16="http://schemas.microsoft.com/office/drawing/2014/main" id="{226E306B-344A-4E97-A0DC-D9D8F6C013A8}"/>
                  </a:ext>
                </a:extLst>
              </p:cNvPr>
              <p:cNvSpPr>
                <a:spLocks/>
              </p:cNvSpPr>
              <p:nvPr/>
            </p:nvSpPr>
            <p:spPr bwMode="auto">
              <a:xfrm>
                <a:off x="789" y="936"/>
                <a:ext cx="16" cy="69"/>
              </a:xfrm>
              <a:custGeom>
                <a:avLst/>
                <a:gdLst>
                  <a:gd name="T0" fmla="*/ 0 w 27"/>
                  <a:gd name="T1" fmla="*/ 112 h 112"/>
                  <a:gd name="T2" fmla="*/ 0 w 27"/>
                  <a:gd name="T3" fmla="*/ 112 h 112"/>
                  <a:gd name="T4" fmla="*/ 27 w 27"/>
                  <a:gd name="T5" fmla="*/ 112 h 112"/>
                  <a:gd name="T6" fmla="*/ 27 w 27"/>
                  <a:gd name="T7" fmla="*/ 0 h 112"/>
                  <a:gd name="T8" fmla="*/ 0 w 27"/>
                  <a:gd name="T9" fmla="*/ 0 h 112"/>
                  <a:gd name="T10" fmla="*/ 0 w 27"/>
                  <a:gd name="T11" fmla="*/ 112 h 112"/>
                </a:gdLst>
                <a:ahLst/>
                <a:cxnLst>
                  <a:cxn ang="0">
                    <a:pos x="T0" y="T1"/>
                  </a:cxn>
                  <a:cxn ang="0">
                    <a:pos x="T2" y="T3"/>
                  </a:cxn>
                  <a:cxn ang="0">
                    <a:pos x="T4" y="T5"/>
                  </a:cxn>
                  <a:cxn ang="0">
                    <a:pos x="T6" y="T7"/>
                  </a:cxn>
                  <a:cxn ang="0">
                    <a:pos x="T8" y="T9"/>
                  </a:cxn>
                  <a:cxn ang="0">
                    <a:pos x="T10" y="T11"/>
                  </a:cxn>
                </a:cxnLst>
                <a:rect l="0" t="0" r="r" b="b"/>
                <a:pathLst>
                  <a:path w="27" h="112">
                    <a:moveTo>
                      <a:pt x="0" y="112"/>
                    </a:moveTo>
                    <a:lnTo>
                      <a:pt x="0" y="112"/>
                    </a:lnTo>
                    <a:lnTo>
                      <a:pt x="27" y="112"/>
                    </a:lnTo>
                    <a:lnTo>
                      <a:pt x="27"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455" name="Freeform 6">
                <a:extLst>
                  <a:ext uri="{FF2B5EF4-FFF2-40B4-BE49-F238E27FC236}">
                    <a16:creationId xmlns:a16="http://schemas.microsoft.com/office/drawing/2014/main" id="{7461011C-65BE-4D43-AFDD-A36C15D2AC34}"/>
                  </a:ext>
                </a:extLst>
              </p:cNvPr>
              <p:cNvSpPr>
                <a:spLocks/>
              </p:cNvSpPr>
              <p:nvPr/>
            </p:nvSpPr>
            <p:spPr bwMode="auto">
              <a:xfrm>
                <a:off x="723" y="936"/>
                <a:ext cx="16" cy="69"/>
              </a:xfrm>
              <a:custGeom>
                <a:avLst/>
                <a:gdLst>
                  <a:gd name="T0" fmla="*/ 0 w 26"/>
                  <a:gd name="T1" fmla="*/ 112 h 112"/>
                  <a:gd name="T2" fmla="*/ 0 w 26"/>
                  <a:gd name="T3" fmla="*/ 112 h 112"/>
                  <a:gd name="T4" fmla="*/ 26 w 26"/>
                  <a:gd name="T5" fmla="*/ 112 h 112"/>
                  <a:gd name="T6" fmla="*/ 26 w 26"/>
                  <a:gd name="T7" fmla="*/ 0 h 112"/>
                  <a:gd name="T8" fmla="*/ 0 w 26"/>
                  <a:gd name="T9" fmla="*/ 0 h 112"/>
                  <a:gd name="T10" fmla="*/ 0 w 26"/>
                  <a:gd name="T11" fmla="*/ 112 h 112"/>
                </a:gdLst>
                <a:ahLst/>
                <a:cxnLst>
                  <a:cxn ang="0">
                    <a:pos x="T0" y="T1"/>
                  </a:cxn>
                  <a:cxn ang="0">
                    <a:pos x="T2" y="T3"/>
                  </a:cxn>
                  <a:cxn ang="0">
                    <a:pos x="T4" y="T5"/>
                  </a:cxn>
                  <a:cxn ang="0">
                    <a:pos x="T6" y="T7"/>
                  </a:cxn>
                  <a:cxn ang="0">
                    <a:pos x="T8" y="T9"/>
                  </a:cxn>
                  <a:cxn ang="0">
                    <a:pos x="T10" y="T11"/>
                  </a:cxn>
                </a:cxnLst>
                <a:rect l="0" t="0" r="r" b="b"/>
                <a:pathLst>
                  <a:path w="26" h="112">
                    <a:moveTo>
                      <a:pt x="0" y="112"/>
                    </a:moveTo>
                    <a:lnTo>
                      <a:pt x="0" y="112"/>
                    </a:lnTo>
                    <a:lnTo>
                      <a:pt x="26" y="112"/>
                    </a:lnTo>
                    <a:lnTo>
                      <a:pt x="26" y="0"/>
                    </a:lnTo>
                    <a:lnTo>
                      <a:pt x="0" y="0"/>
                    </a:lnTo>
                    <a:lnTo>
                      <a:pt x="0" y="11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456" name="Freeform 7">
                <a:extLst>
                  <a:ext uri="{FF2B5EF4-FFF2-40B4-BE49-F238E27FC236}">
                    <a16:creationId xmlns:a16="http://schemas.microsoft.com/office/drawing/2014/main" id="{7A96B8F0-7509-476C-98CB-FD3C6D975C2E}"/>
                  </a:ext>
                </a:extLst>
              </p:cNvPr>
              <p:cNvSpPr>
                <a:spLocks/>
              </p:cNvSpPr>
              <p:nvPr/>
            </p:nvSpPr>
            <p:spPr bwMode="auto">
              <a:xfrm>
                <a:off x="855" y="936"/>
                <a:ext cx="17" cy="69"/>
              </a:xfrm>
              <a:custGeom>
                <a:avLst/>
                <a:gdLst>
                  <a:gd name="T0" fmla="*/ 27 w 27"/>
                  <a:gd name="T1" fmla="*/ 0 h 112"/>
                  <a:gd name="T2" fmla="*/ 27 w 27"/>
                  <a:gd name="T3" fmla="*/ 0 h 112"/>
                  <a:gd name="T4" fmla="*/ 0 w 27"/>
                  <a:gd name="T5" fmla="*/ 0 h 112"/>
                  <a:gd name="T6" fmla="*/ 0 w 27"/>
                  <a:gd name="T7" fmla="*/ 112 h 112"/>
                  <a:gd name="T8" fmla="*/ 27 w 27"/>
                  <a:gd name="T9" fmla="*/ 112 h 112"/>
                  <a:gd name="T10" fmla="*/ 27 w 27"/>
                  <a:gd name="T11" fmla="*/ 0 h 112"/>
                </a:gdLst>
                <a:ahLst/>
                <a:cxnLst>
                  <a:cxn ang="0">
                    <a:pos x="T0" y="T1"/>
                  </a:cxn>
                  <a:cxn ang="0">
                    <a:pos x="T2" y="T3"/>
                  </a:cxn>
                  <a:cxn ang="0">
                    <a:pos x="T4" y="T5"/>
                  </a:cxn>
                  <a:cxn ang="0">
                    <a:pos x="T6" y="T7"/>
                  </a:cxn>
                  <a:cxn ang="0">
                    <a:pos x="T8" y="T9"/>
                  </a:cxn>
                  <a:cxn ang="0">
                    <a:pos x="T10" y="T11"/>
                  </a:cxn>
                </a:cxnLst>
                <a:rect l="0" t="0" r="r" b="b"/>
                <a:pathLst>
                  <a:path w="27" h="112">
                    <a:moveTo>
                      <a:pt x="27" y="0"/>
                    </a:moveTo>
                    <a:lnTo>
                      <a:pt x="27" y="0"/>
                    </a:lnTo>
                    <a:lnTo>
                      <a:pt x="0" y="0"/>
                    </a:lnTo>
                    <a:lnTo>
                      <a:pt x="0" y="112"/>
                    </a:lnTo>
                    <a:lnTo>
                      <a:pt x="27" y="112"/>
                    </a:lnTo>
                    <a:lnTo>
                      <a:pt x="27" y="0"/>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457" name="Freeform 8">
                <a:extLst>
                  <a:ext uri="{FF2B5EF4-FFF2-40B4-BE49-F238E27FC236}">
                    <a16:creationId xmlns:a16="http://schemas.microsoft.com/office/drawing/2014/main" id="{126FBF2F-E6C2-42B2-908E-193F1CF936A5}"/>
                  </a:ext>
                </a:extLst>
              </p:cNvPr>
              <p:cNvSpPr>
                <a:spLocks/>
              </p:cNvSpPr>
              <p:nvPr/>
            </p:nvSpPr>
            <p:spPr bwMode="auto">
              <a:xfrm>
                <a:off x="689" y="861"/>
                <a:ext cx="216" cy="144"/>
              </a:xfrm>
              <a:custGeom>
                <a:avLst/>
                <a:gdLst>
                  <a:gd name="T0" fmla="*/ 0 w 347"/>
                  <a:gd name="T1" fmla="*/ 232 h 232"/>
                  <a:gd name="T2" fmla="*/ 0 w 347"/>
                  <a:gd name="T3" fmla="*/ 232 h 232"/>
                  <a:gd name="T4" fmla="*/ 27 w 347"/>
                  <a:gd name="T5" fmla="*/ 232 h 232"/>
                  <a:gd name="T6" fmla="*/ 27 w 347"/>
                  <a:gd name="T7" fmla="*/ 93 h 232"/>
                  <a:gd name="T8" fmla="*/ 107 w 347"/>
                  <a:gd name="T9" fmla="*/ 93 h 232"/>
                  <a:gd name="T10" fmla="*/ 107 w 347"/>
                  <a:gd name="T11" fmla="*/ 232 h 232"/>
                  <a:gd name="T12" fmla="*/ 134 w 347"/>
                  <a:gd name="T13" fmla="*/ 232 h 232"/>
                  <a:gd name="T14" fmla="*/ 134 w 347"/>
                  <a:gd name="T15" fmla="*/ 93 h 232"/>
                  <a:gd name="T16" fmla="*/ 214 w 347"/>
                  <a:gd name="T17" fmla="*/ 93 h 232"/>
                  <a:gd name="T18" fmla="*/ 214 w 347"/>
                  <a:gd name="T19" fmla="*/ 232 h 232"/>
                  <a:gd name="T20" fmla="*/ 240 w 347"/>
                  <a:gd name="T21" fmla="*/ 232 h 232"/>
                  <a:gd name="T22" fmla="*/ 240 w 347"/>
                  <a:gd name="T23" fmla="*/ 93 h 232"/>
                  <a:gd name="T24" fmla="*/ 320 w 347"/>
                  <a:gd name="T25" fmla="*/ 93 h 232"/>
                  <a:gd name="T26" fmla="*/ 320 w 347"/>
                  <a:gd name="T27" fmla="*/ 232 h 232"/>
                  <a:gd name="T28" fmla="*/ 347 w 347"/>
                  <a:gd name="T29" fmla="*/ 232 h 232"/>
                  <a:gd name="T30" fmla="*/ 347 w 347"/>
                  <a:gd name="T31" fmla="*/ 43 h 232"/>
                  <a:gd name="T32" fmla="*/ 174 w 347"/>
                  <a:gd name="T33" fmla="*/ 0 h 232"/>
                  <a:gd name="T34" fmla="*/ 0 w 347"/>
                  <a:gd name="T35" fmla="*/ 43 h 232"/>
                  <a:gd name="T36" fmla="*/ 0 w 347"/>
                  <a:gd name="T37" fmla="*/ 232 h 2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347" h="232">
                    <a:moveTo>
                      <a:pt x="0" y="232"/>
                    </a:moveTo>
                    <a:lnTo>
                      <a:pt x="0" y="232"/>
                    </a:lnTo>
                    <a:lnTo>
                      <a:pt x="27" y="232"/>
                    </a:lnTo>
                    <a:lnTo>
                      <a:pt x="27" y="93"/>
                    </a:lnTo>
                    <a:lnTo>
                      <a:pt x="107" y="93"/>
                    </a:lnTo>
                    <a:lnTo>
                      <a:pt x="107" y="232"/>
                    </a:lnTo>
                    <a:lnTo>
                      <a:pt x="134" y="232"/>
                    </a:lnTo>
                    <a:lnTo>
                      <a:pt x="134" y="93"/>
                    </a:lnTo>
                    <a:lnTo>
                      <a:pt x="214" y="93"/>
                    </a:lnTo>
                    <a:lnTo>
                      <a:pt x="214" y="232"/>
                    </a:lnTo>
                    <a:lnTo>
                      <a:pt x="240" y="232"/>
                    </a:lnTo>
                    <a:lnTo>
                      <a:pt x="240" y="93"/>
                    </a:lnTo>
                    <a:lnTo>
                      <a:pt x="320" y="93"/>
                    </a:lnTo>
                    <a:lnTo>
                      <a:pt x="320" y="232"/>
                    </a:lnTo>
                    <a:lnTo>
                      <a:pt x="347" y="232"/>
                    </a:lnTo>
                    <a:lnTo>
                      <a:pt x="347" y="43"/>
                    </a:lnTo>
                    <a:lnTo>
                      <a:pt x="174" y="0"/>
                    </a:lnTo>
                    <a:lnTo>
                      <a:pt x="0" y="43"/>
                    </a:lnTo>
                    <a:lnTo>
                      <a:pt x="0" y="232"/>
                    </a:lnTo>
                    <a:close/>
                  </a:path>
                </a:pathLst>
              </a:custGeom>
              <a:grp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grpSp>
        <p:sp>
          <p:nvSpPr>
            <p:cNvPr id="448" name="Rectangle 447">
              <a:extLst>
                <a:ext uri="{FF2B5EF4-FFF2-40B4-BE49-F238E27FC236}">
                  <a16:creationId xmlns:a16="http://schemas.microsoft.com/office/drawing/2014/main" id="{C52FF6DF-8E8C-4C1E-AB6C-C9781751F5EE}"/>
                </a:ext>
              </a:extLst>
            </p:cNvPr>
            <p:cNvSpPr/>
            <p:nvPr/>
          </p:nvSpPr>
          <p:spPr bwMode="auto">
            <a:xfrm>
              <a:off x="4608178"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49" name="Rectangle 448">
              <a:extLst>
                <a:ext uri="{FF2B5EF4-FFF2-40B4-BE49-F238E27FC236}">
                  <a16:creationId xmlns:a16="http://schemas.microsoft.com/office/drawing/2014/main" id="{DE60EDD2-91CB-40A2-84CC-B09A2AB18FDD}"/>
                </a:ext>
              </a:extLst>
            </p:cNvPr>
            <p:cNvSpPr/>
            <p:nvPr/>
          </p:nvSpPr>
          <p:spPr bwMode="auto">
            <a:xfrm>
              <a:off x="4422761"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0" name="Rectangle 449">
              <a:extLst>
                <a:ext uri="{FF2B5EF4-FFF2-40B4-BE49-F238E27FC236}">
                  <a16:creationId xmlns:a16="http://schemas.microsoft.com/office/drawing/2014/main" id="{E95D53C9-87F1-4E10-9620-B5D0A82C7852}"/>
                </a:ext>
              </a:extLst>
            </p:cNvPr>
            <p:cNvSpPr/>
            <p:nvPr/>
          </p:nvSpPr>
          <p:spPr bwMode="auto">
            <a:xfrm>
              <a:off x="4608178"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1" name="Rectangle 450">
              <a:extLst>
                <a:ext uri="{FF2B5EF4-FFF2-40B4-BE49-F238E27FC236}">
                  <a16:creationId xmlns:a16="http://schemas.microsoft.com/office/drawing/2014/main" id="{FEAFC557-AE78-4D12-907B-BAD83D2F2356}"/>
                </a:ext>
              </a:extLst>
            </p:cNvPr>
            <p:cNvSpPr/>
            <p:nvPr/>
          </p:nvSpPr>
          <p:spPr bwMode="auto">
            <a:xfrm>
              <a:off x="4422761" y="4458171"/>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2" name="Rectangle 451">
              <a:extLst>
                <a:ext uri="{FF2B5EF4-FFF2-40B4-BE49-F238E27FC236}">
                  <a16:creationId xmlns:a16="http://schemas.microsoft.com/office/drawing/2014/main" id="{B98C1DC8-B06D-4536-8D66-576AA0B79276}"/>
                </a:ext>
              </a:extLst>
            </p:cNvPr>
            <p:cNvSpPr/>
            <p:nvPr/>
          </p:nvSpPr>
          <p:spPr bwMode="auto">
            <a:xfrm>
              <a:off x="4608178" y="4287258"/>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53" name="Rectangle 452">
              <a:extLst>
                <a:ext uri="{FF2B5EF4-FFF2-40B4-BE49-F238E27FC236}">
                  <a16:creationId xmlns:a16="http://schemas.microsoft.com/office/drawing/2014/main" id="{4E149754-0979-4F51-8166-1E4E0A2E4905}"/>
                </a:ext>
              </a:extLst>
            </p:cNvPr>
            <p:cNvSpPr/>
            <p:nvPr/>
          </p:nvSpPr>
          <p:spPr bwMode="auto">
            <a:xfrm>
              <a:off x="4240496" y="4627414"/>
              <a:ext cx="168938" cy="158603"/>
            </a:xfrm>
            <a:prstGeom prst="rect">
              <a:avLst/>
            </a:prstGeom>
            <a:pattFill prst="pct10">
              <a:fgClr>
                <a:schemeClr val="bg1"/>
              </a:fgClr>
              <a:bgClr>
                <a:schemeClr val="accent2"/>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458" name="Freeform 7">
            <a:extLst>
              <a:ext uri="{FF2B5EF4-FFF2-40B4-BE49-F238E27FC236}">
                <a16:creationId xmlns:a16="http://schemas.microsoft.com/office/drawing/2014/main" id="{84D8D8FD-0941-456D-B8CA-E0C1E627F864}"/>
              </a:ext>
            </a:extLst>
          </p:cNvPr>
          <p:cNvSpPr>
            <a:spLocks/>
          </p:cNvSpPr>
          <p:nvPr/>
        </p:nvSpPr>
        <p:spPr bwMode="auto">
          <a:xfrm>
            <a:off x="3028190" y="1742318"/>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sp>
        <p:nvSpPr>
          <p:cNvPr id="459" name="Freeform 7">
            <a:extLst>
              <a:ext uri="{FF2B5EF4-FFF2-40B4-BE49-F238E27FC236}">
                <a16:creationId xmlns:a16="http://schemas.microsoft.com/office/drawing/2014/main" id="{48598DFD-F7B0-4BB8-8CDE-C5E96A61BCE7}"/>
              </a:ext>
            </a:extLst>
          </p:cNvPr>
          <p:cNvSpPr>
            <a:spLocks/>
          </p:cNvSpPr>
          <p:nvPr/>
        </p:nvSpPr>
        <p:spPr bwMode="auto">
          <a:xfrm>
            <a:off x="7943131" y="1582560"/>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461" name="Group 460">
            <a:extLst>
              <a:ext uri="{FF2B5EF4-FFF2-40B4-BE49-F238E27FC236}">
                <a16:creationId xmlns:a16="http://schemas.microsoft.com/office/drawing/2014/main" id="{A3622915-2BB9-4F7D-BC72-2AF523433FD6}"/>
              </a:ext>
            </a:extLst>
          </p:cNvPr>
          <p:cNvGrpSpPr/>
          <p:nvPr/>
        </p:nvGrpSpPr>
        <p:grpSpPr>
          <a:xfrm>
            <a:off x="3144627" y="1834149"/>
            <a:ext cx="345270" cy="299860"/>
            <a:chOff x="3239827" y="1334190"/>
            <a:chExt cx="975381" cy="788404"/>
          </a:xfrm>
        </p:grpSpPr>
        <p:sp>
          <p:nvSpPr>
            <p:cNvPr id="462" name="Graphic 38">
              <a:extLst>
                <a:ext uri="{FF2B5EF4-FFF2-40B4-BE49-F238E27FC236}">
                  <a16:creationId xmlns:a16="http://schemas.microsoft.com/office/drawing/2014/main" id="{24A3DCF6-B45F-4833-90AC-805F57B99239}"/>
                </a:ext>
              </a:extLst>
            </p:cNvPr>
            <p:cNvSpPr/>
            <p:nvPr/>
          </p:nvSpPr>
          <p:spPr>
            <a:xfrm>
              <a:off x="3882031" y="1334190"/>
              <a:ext cx="333177" cy="666354"/>
            </a:xfrm>
            <a:custGeom>
              <a:avLst/>
              <a:gdLst>
                <a:gd name="connsiteX0" fmla="*/ 333177 w 333177"/>
                <a:gd name="connsiteY0" fmla="*/ 116612 h 666354"/>
                <a:gd name="connsiteX1" fmla="*/ 249883 w 333177"/>
                <a:gd name="connsiteY1" fmla="*/ 59231 h 666354"/>
                <a:gd name="connsiteX2" fmla="*/ 166589 w 333177"/>
                <a:gd name="connsiteY2" fmla="*/ 0 h 666354"/>
                <a:gd name="connsiteX3" fmla="*/ 83294 w 333177"/>
                <a:gd name="connsiteY3" fmla="*/ 59231 h 666354"/>
                <a:gd name="connsiteX4" fmla="*/ 0 w 333177"/>
                <a:gd name="connsiteY4" fmla="*/ 116612 h 666354"/>
                <a:gd name="connsiteX5" fmla="*/ 0 w 333177"/>
                <a:gd name="connsiteY5" fmla="*/ 116612 h 666354"/>
                <a:gd name="connsiteX6" fmla="*/ 0 w 333177"/>
                <a:gd name="connsiteY6" fmla="*/ 677460 h 666354"/>
                <a:gd name="connsiteX7" fmla="*/ 142526 w 333177"/>
                <a:gd name="connsiteY7" fmla="*/ 677460 h 666354"/>
                <a:gd name="connsiteX8" fmla="*/ 142526 w 333177"/>
                <a:gd name="connsiteY8" fmla="*/ 540487 h 666354"/>
                <a:gd name="connsiteX9" fmla="*/ 185098 w 333177"/>
                <a:gd name="connsiteY9" fmla="*/ 540487 h 666354"/>
                <a:gd name="connsiteX10" fmla="*/ 185098 w 333177"/>
                <a:gd name="connsiteY10" fmla="*/ 677460 h 666354"/>
                <a:gd name="connsiteX11" fmla="*/ 335028 w 333177"/>
                <a:gd name="connsiteY11" fmla="*/ 677460 h 666354"/>
                <a:gd name="connsiteX12" fmla="*/ 333177 w 333177"/>
                <a:gd name="connsiteY12" fmla="*/ 116612 h 666354"/>
                <a:gd name="connsiteX13" fmla="*/ 333177 w 333177"/>
                <a:gd name="connsiteY13" fmla="*/ 116612 h 666354"/>
                <a:gd name="connsiteX14" fmla="*/ 124016 w 333177"/>
                <a:gd name="connsiteY14" fmla="*/ 451640 h 666354"/>
                <a:gd name="connsiteX15" fmla="*/ 124016 w 333177"/>
                <a:gd name="connsiteY15" fmla="*/ 464597 h 666354"/>
                <a:gd name="connsiteX16" fmla="*/ 98102 w 333177"/>
                <a:gd name="connsiteY16" fmla="*/ 464597 h 666354"/>
                <a:gd name="connsiteX17" fmla="*/ 98102 w 333177"/>
                <a:gd name="connsiteY17" fmla="*/ 438683 h 666354"/>
                <a:gd name="connsiteX18" fmla="*/ 124016 w 333177"/>
                <a:gd name="connsiteY18" fmla="*/ 438683 h 666354"/>
                <a:gd name="connsiteX19" fmla="*/ 124016 w 333177"/>
                <a:gd name="connsiteY19" fmla="*/ 451640 h 666354"/>
                <a:gd name="connsiteX20" fmla="*/ 124016 w 333177"/>
                <a:gd name="connsiteY20" fmla="*/ 340581 h 666354"/>
                <a:gd name="connsiteX21" fmla="*/ 124016 w 333177"/>
                <a:gd name="connsiteY21" fmla="*/ 353538 h 666354"/>
                <a:gd name="connsiteX22" fmla="*/ 98102 w 333177"/>
                <a:gd name="connsiteY22" fmla="*/ 353538 h 666354"/>
                <a:gd name="connsiteX23" fmla="*/ 98102 w 333177"/>
                <a:gd name="connsiteY23" fmla="*/ 325773 h 666354"/>
                <a:gd name="connsiteX24" fmla="*/ 124016 w 333177"/>
                <a:gd name="connsiteY24" fmla="*/ 325773 h 666354"/>
                <a:gd name="connsiteX25" fmla="*/ 124016 w 333177"/>
                <a:gd name="connsiteY25" fmla="*/ 340581 h 666354"/>
                <a:gd name="connsiteX26" fmla="*/ 124016 w 333177"/>
                <a:gd name="connsiteY26" fmla="*/ 227671 h 666354"/>
                <a:gd name="connsiteX27" fmla="*/ 124016 w 333177"/>
                <a:gd name="connsiteY27" fmla="*/ 240628 h 666354"/>
                <a:gd name="connsiteX28" fmla="*/ 98102 w 333177"/>
                <a:gd name="connsiteY28" fmla="*/ 240628 h 666354"/>
                <a:gd name="connsiteX29" fmla="*/ 98102 w 333177"/>
                <a:gd name="connsiteY29" fmla="*/ 214714 h 666354"/>
                <a:gd name="connsiteX30" fmla="*/ 124016 w 333177"/>
                <a:gd name="connsiteY30" fmla="*/ 214714 h 666354"/>
                <a:gd name="connsiteX31" fmla="*/ 124016 w 333177"/>
                <a:gd name="connsiteY31" fmla="*/ 227671 h 666354"/>
                <a:gd name="connsiteX32" fmla="*/ 235075 w 333177"/>
                <a:gd name="connsiteY32" fmla="*/ 451640 h 666354"/>
                <a:gd name="connsiteX33" fmla="*/ 235075 w 333177"/>
                <a:gd name="connsiteY33" fmla="*/ 464597 h 666354"/>
                <a:gd name="connsiteX34" fmla="*/ 209161 w 333177"/>
                <a:gd name="connsiteY34" fmla="*/ 464597 h 666354"/>
                <a:gd name="connsiteX35" fmla="*/ 209161 w 333177"/>
                <a:gd name="connsiteY35" fmla="*/ 438683 h 666354"/>
                <a:gd name="connsiteX36" fmla="*/ 235075 w 333177"/>
                <a:gd name="connsiteY36" fmla="*/ 438683 h 666354"/>
                <a:gd name="connsiteX37" fmla="*/ 235075 w 333177"/>
                <a:gd name="connsiteY37" fmla="*/ 451640 h 666354"/>
                <a:gd name="connsiteX38" fmla="*/ 235075 w 333177"/>
                <a:gd name="connsiteY38" fmla="*/ 340581 h 666354"/>
                <a:gd name="connsiteX39" fmla="*/ 235075 w 333177"/>
                <a:gd name="connsiteY39" fmla="*/ 353538 h 666354"/>
                <a:gd name="connsiteX40" fmla="*/ 209161 w 333177"/>
                <a:gd name="connsiteY40" fmla="*/ 353538 h 666354"/>
                <a:gd name="connsiteX41" fmla="*/ 209161 w 333177"/>
                <a:gd name="connsiteY41" fmla="*/ 325773 h 666354"/>
                <a:gd name="connsiteX42" fmla="*/ 235075 w 333177"/>
                <a:gd name="connsiteY42" fmla="*/ 325773 h 666354"/>
                <a:gd name="connsiteX43" fmla="*/ 235075 w 333177"/>
                <a:gd name="connsiteY43" fmla="*/ 340581 h 666354"/>
                <a:gd name="connsiteX44" fmla="*/ 235075 w 333177"/>
                <a:gd name="connsiteY44" fmla="*/ 227671 h 666354"/>
                <a:gd name="connsiteX45" fmla="*/ 235075 w 333177"/>
                <a:gd name="connsiteY45" fmla="*/ 240628 h 666354"/>
                <a:gd name="connsiteX46" fmla="*/ 209161 w 333177"/>
                <a:gd name="connsiteY46" fmla="*/ 240628 h 666354"/>
                <a:gd name="connsiteX47" fmla="*/ 209161 w 333177"/>
                <a:gd name="connsiteY47" fmla="*/ 214714 h 666354"/>
                <a:gd name="connsiteX48" fmla="*/ 235075 w 333177"/>
                <a:gd name="connsiteY48" fmla="*/ 214714 h 666354"/>
                <a:gd name="connsiteX49" fmla="*/ 235075 w 333177"/>
                <a:gd name="connsiteY49" fmla="*/ 227671 h 6663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333177" h="666354">
                  <a:moveTo>
                    <a:pt x="333177" y="116612"/>
                  </a:moveTo>
                  <a:lnTo>
                    <a:pt x="249883" y="59231"/>
                  </a:lnTo>
                  <a:lnTo>
                    <a:pt x="166589" y="0"/>
                  </a:lnTo>
                  <a:lnTo>
                    <a:pt x="83294" y="59231"/>
                  </a:lnTo>
                  <a:lnTo>
                    <a:pt x="0" y="116612"/>
                  </a:lnTo>
                  <a:lnTo>
                    <a:pt x="0" y="116612"/>
                  </a:lnTo>
                  <a:lnTo>
                    <a:pt x="0" y="677460"/>
                  </a:lnTo>
                  <a:lnTo>
                    <a:pt x="142526" y="677460"/>
                  </a:lnTo>
                  <a:lnTo>
                    <a:pt x="142526" y="540487"/>
                  </a:lnTo>
                  <a:lnTo>
                    <a:pt x="185098" y="540487"/>
                  </a:lnTo>
                  <a:lnTo>
                    <a:pt x="185098" y="677460"/>
                  </a:lnTo>
                  <a:lnTo>
                    <a:pt x="335028" y="677460"/>
                  </a:lnTo>
                  <a:lnTo>
                    <a:pt x="333177" y="116612"/>
                  </a:lnTo>
                  <a:lnTo>
                    <a:pt x="333177" y="116612"/>
                  </a:lnTo>
                  <a:close/>
                  <a:moveTo>
                    <a:pt x="124016" y="451640"/>
                  </a:moveTo>
                  <a:lnTo>
                    <a:pt x="124016" y="464597"/>
                  </a:lnTo>
                  <a:lnTo>
                    <a:pt x="98102" y="464597"/>
                  </a:lnTo>
                  <a:lnTo>
                    <a:pt x="98102" y="438683"/>
                  </a:lnTo>
                  <a:lnTo>
                    <a:pt x="124016" y="438683"/>
                  </a:lnTo>
                  <a:lnTo>
                    <a:pt x="124016" y="451640"/>
                  </a:lnTo>
                  <a:close/>
                  <a:moveTo>
                    <a:pt x="124016" y="340581"/>
                  </a:moveTo>
                  <a:lnTo>
                    <a:pt x="124016" y="353538"/>
                  </a:lnTo>
                  <a:lnTo>
                    <a:pt x="98102" y="353538"/>
                  </a:lnTo>
                  <a:lnTo>
                    <a:pt x="98102" y="325773"/>
                  </a:lnTo>
                  <a:lnTo>
                    <a:pt x="124016" y="325773"/>
                  </a:lnTo>
                  <a:lnTo>
                    <a:pt x="124016" y="340581"/>
                  </a:lnTo>
                  <a:close/>
                  <a:moveTo>
                    <a:pt x="124016" y="227671"/>
                  </a:moveTo>
                  <a:lnTo>
                    <a:pt x="124016" y="240628"/>
                  </a:lnTo>
                  <a:lnTo>
                    <a:pt x="98102" y="240628"/>
                  </a:lnTo>
                  <a:lnTo>
                    <a:pt x="98102" y="214714"/>
                  </a:lnTo>
                  <a:lnTo>
                    <a:pt x="124016" y="214714"/>
                  </a:lnTo>
                  <a:lnTo>
                    <a:pt x="124016" y="227671"/>
                  </a:lnTo>
                  <a:close/>
                  <a:moveTo>
                    <a:pt x="235075" y="451640"/>
                  </a:moveTo>
                  <a:lnTo>
                    <a:pt x="235075" y="464597"/>
                  </a:lnTo>
                  <a:lnTo>
                    <a:pt x="209161" y="464597"/>
                  </a:lnTo>
                  <a:lnTo>
                    <a:pt x="209161" y="438683"/>
                  </a:lnTo>
                  <a:lnTo>
                    <a:pt x="235075" y="438683"/>
                  </a:lnTo>
                  <a:lnTo>
                    <a:pt x="235075" y="451640"/>
                  </a:lnTo>
                  <a:close/>
                  <a:moveTo>
                    <a:pt x="235075" y="340581"/>
                  </a:moveTo>
                  <a:lnTo>
                    <a:pt x="235075" y="353538"/>
                  </a:lnTo>
                  <a:lnTo>
                    <a:pt x="209161" y="353538"/>
                  </a:lnTo>
                  <a:lnTo>
                    <a:pt x="209161" y="325773"/>
                  </a:lnTo>
                  <a:lnTo>
                    <a:pt x="235075" y="325773"/>
                  </a:lnTo>
                  <a:lnTo>
                    <a:pt x="235075" y="340581"/>
                  </a:lnTo>
                  <a:close/>
                  <a:moveTo>
                    <a:pt x="235075" y="227671"/>
                  </a:moveTo>
                  <a:lnTo>
                    <a:pt x="235075" y="240628"/>
                  </a:lnTo>
                  <a:lnTo>
                    <a:pt x="209161" y="240628"/>
                  </a:lnTo>
                  <a:lnTo>
                    <a:pt x="209161" y="214714"/>
                  </a:lnTo>
                  <a:lnTo>
                    <a:pt x="235075" y="214714"/>
                  </a:lnTo>
                  <a:lnTo>
                    <a:pt x="235075" y="227671"/>
                  </a:lnTo>
                  <a:close/>
                </a:path>
              </a:pathLst>
            </a:custGeom>
            <a:pattFill prst="pct10">
              <a:fgClr>
                <a:schemeClr val="bg1"/>
              </a:fgClr>
              <a:bgClr>
                <a:srgbClr val="75757A"/>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3" name="Rectangle 462">
              <a:extLst>
                <a:ext uri="{FF2B5EF4-FFF2-40B4-BE49-F238E27FC236}">
                  <a16:creationId xmlns:a16="http://schemas.microsoft.com/office/drawing/2014/main" id="{DBCD1397-C49A-4C86-B617-738FFDE55F6D}"/>
                </a:ext>
              </a:extLst>
            </p:cNvPr>
            <p:cNvSpPr/>
            <p:nvPr/>
          </p:nvSpPr>
          <p:spPr bwMode="auto">
            <a:xfrm>
              <a:off x="3263270" y="1998154"/>
              <a:ext cx="240635" cy="108881"/>
            </a:xfrm>
            <a:prstGeom prst="rect">
              <a:avLst/>
            </a:prstGeom>
            <a:solidFill>
              <a:schemeClr val="bg1">
                <a:lumMod val="8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464" name="Group 463">
              <a:extLst>
                <a:ext uri="{FF2B5EF4-FFF2-40B4-BE49-F238E27FC236}">
                  <a16:creationId xmlns:a16="http://schemas.microsoft.com/office/drawing/2014/main" id="{2D0ACCE3-98BF-4AD6-BC82-8FB240F1A651}"/>
                </a:ext>
              </a:extLst>
            </p:cNvPr>
            <p:cNvGrpSpPr/>
            <p:nvPr/>
          </p:nvGrpSpPr>
          <p:grpSpPr>
            <a:xfrm>
              <a:off x="3614782" y="1581435"/>
              <a:ext cx="329560" cy="464197"/>
              <a:chOff x="3868389" y="3385937"/>
              <a:chExt cx="293037" cy="412753"/>
            </a:xfrm>
          </p:grpSpPr>
          <p:sp>
            <p:nvSpPr>
              <p:cNvPr id="497" name="Rectangle 496">
                <a:extLst>
                  <a:ext uri="{FF2B5EF4-FFF2-40B4-BE49-F238E27FC236}">
                    <a16:creationId xmlns:a16="http://schemas.microsoft.com/office/drawing/2014/main" id="{69F37D6A-2140-4C7A-A803-B29EC8697DD5}"/>
                  </a:ext>
                </a:extLst>
              </p:cNvPr>
              <p:cNvSpPr/>
              <p:nvPr/>
            </p:nvSpPr>
            <p:spPr bwMode="auto">
              <a:xfrm>
                <a:off x="3884211" y="3398656"/>
                <a:ext cx="273940" cy="388170"/>
              </a:xfrm>
              <a:prstGeom prst="rect">
                <a:avLst/>
              </a:pr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err="1">
                  <a:ln>
                    <a:noFill/>
                  </a:ln>
                  <a:solidFill>
                    <a:srgbClr val="000000"/>
                  </a:solidFill>
                  <a:effectLst/>
                  <a:uLnTx/>
                  <a:uFillTx/>
                  <a:latin typeface="Segoe UI"/>
                  <a:ea typeface="+mn-ea"/>
                  <a:cs typeface="+mn-cs"/>
                </a:endParaRPr>
              </a:p>
            </p:txBody>
          </p:sp>
          <p:grpSp>
            <p:nvGrpSpPr>
              <p:cNvPr id="498" name="Group 21">
                <a:extLst>
                  <a:ext uri="{FF2B5EF4-FFF2-40B4-BE49-F238E27FC236}">
                    <a16:creationId xmlns:a16="http://schemas.microsoft.com/office/drawing/2014/main" id="{767F2041-D27E-4961-9B4E-8F2F86ED23B7}"/>
                  </a:ext>
                </a:extLst>
              </p:cNvPr>
              <p:cNvGrpSpPr>
                <a:grpSpLocks noChangeAspect="1"/>
              </p:cNvGrpSpPr>
              <p:nvPr/>
            </p:nvGrpSpPr>
            <p:grpSpPr bwMode="auto">
              <a:xfrm>
                <a:off x="3868389" y="3385937"/>
                <a:ext cx="293037" cy="412753"/>
                <a:chOff x="2437" y="818"/>
                <a:chExt cx="164" cy="231"/>
              </a:xfrm>
              <a:solidFill>
                <a:schemeClr val="tx1"/>
              </a:solidFill>
            </p:grpSpPr>
            <p:sp>
              <p:nvSpPr>
                <p:cNvPr id="499" name="Freeform 22">
                  <a:extLst>
                    <a:ext uri="{FF2B5EF4-FFF2-40B4-BE49-F238E27FC236}">
                      <a16:creationId xmlns:a16="http://schemas.microsoft.com/office/drawing/2014/main" id="{33017C0F-9505-4973-89B7-3B4DCBEA8EC1}"/>
                    </a:ext>
                  </a:extLst>
                </p:cNvPr>
                <p:cNvSpPr>
                  <a:spLocks/>
                </p:cNvSpPr>
                <p:nvPr/>
              </p:nvSpPr>
              <p:spPr bwMode="auto">
                <a:xfrm>
                  <a:off x="2539" y="949"/>
                  <a:ext cx="49" cy="40"/>
                </a:xfrm>
                <a:custGeom>
                  <a:avLst/>
                  <a:gdLst>
                    <a:gd name="T0" fmla="*/ 0 w 52"/>
                    <a:gd name="T1" fmla="*/ 53 h 53"/>
                    <a:gd name="T2" fmla="*/ 0 w 52"/>
                    <a:gd name="T3" fmla="*/ 53 h 53"/>
                    <a:gd name="T4" fmla="*/ 52 w 52"/>
                    <a:gd name="T5" fmla="*/ 53 h 53"/>
                    <a:gd name="T6" fmla="*/ 52 w 52"/>
                    <a:gd name="T7" fmla="*/ 0 h 53"/>
                    <a:gd name="T8" fmla="*/ 0 w 52"/>
                    <a:gd name="T9" fmla="*/ 0 h 53"/>
                    <a:gd name="T10" fmla="*/ 0 w 52"/>
                    <a:gd name="T11" fmla="*/ 53 h 53"/>
                  </a:gdLst>
                  <a:ahLst/>
                  <a:cxnLst>
                    <a:cxn ang="0">
                      <a:pos x="T0" y="T1"/>
                    </a:cxn>
                    <a:cxn ang="0">
                      <a:pos x="T2" y="T3"/>
                    </a:cxn>
                    <a:cxn ang="0">
                      <a:pos x="T4" y="T5"/>
                    </a:cxn>
                    <a:cxn ang="0">
                      <a:pos x="T6" y="T7"/>
                    </a:cxn>
                    <a:cxn ang="0">
                      <a:pos x="T8" y="T9"/>
                    </a:cxn>
                    <a:cxn ang="0">
                      <a:pos x="T10" y="T11"/>
                    </a:cxn>
                  </a:cxnLst>
                  <a:rect l="0" t="0" r="r" b="b"/>
                  <a:pathLst>
                    <a:path w="52" h="53">
                      <a:moveTo>
                        <a:pt x="0" y="53"/>
                      </a:moveTo>
                      <a:lnTo>
                        <a:pt x="0" y="53"/>
                      </a:lnTo>
                      <a:lnTo>
                        <a:pt x="52" y="53"/>
                      </a:lnTo>
                      <a:lnTo>
                        <a:pt x="52" y="0"/>
                      </a:lnTo>
                      <a:lnTo>
                        <a:pt x="0" y="0"/>
                      </a:lnTo>
                      <a:lnTo>
                        <a:pt x="0" y="53"/>
                      </a:lnTo>
                      <a:close/>
                    </a:path>
                  </a:pathLst>
                </a:custGeom>
                <a:solidFill>
                  <a:schemeClr val="bg1"/>
                </a:solidFill>
                <a:ln w="0">
                  <a:noFill/>
                  <a:prstDash val="solid"/>
                  <a:round/>
                  <a:headEnd/>
                  <a:tailEnd/>
                </a:ln>
              </p:spPr>
              <p:txBody>
                <a:bodyPr vert="horz" wrap="square" lIns="89642" tIns="44821" rIns="89642" bIns="44821" numCol="1" anchor="t" anchorCtr="0" compatLnSpc="1">
                  <a:prstTxWarp prst="textNoShape">
                    <a:avLst/>
                  </a:prstTxWarp>
                </a:bodyPr>
                <a:lstStyle/>
                <a:p>
                  <a:pPr marL="0" marR="0" lvl="0" indent="0" algn="l" defTabSz="896386" rtl="0"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3C3C41"/>
                    </a:solidFill>
                    <a:effectLst/>
                    <a:uLnTx/>
                    <a:uFillTx/>
                    <a:latin typeface="Segoe UI"/>
                    <a:ea typeface="+mn-ea"/>
                    <a:cs typeface="+mn-cs"/>
                  </a:endParaRPr>
                </a:p>
              </p:txBody>
            </p:sp>
            <p:sp>
              <p:nvSpPr>
                <p:cNvPr id="500" name="Freeform 23">
                  <a:extLst>
                    <a:ext uri="{FF2B5EF4-FFF2-40B4-BE49-F238E27FC236}">
                      <a16:creationId xmlns:a16="http://schemas.microsoft.com/office/drawing/2014/main" id="{EAE2C847-FF00-4752-8E1C-C67EF4164013}"/>
                    </a:ext>
                  </a:extLst>
                </p:cNvPr>
                <p:cNvSpPr>
                  <a:spLocks noEditPoints="1"/>
                </p:cNvSpPr>
                <p:nvPr/>
              </p:nvSpPr>
              <p:spPr bwMode="auto">
                <a:xfrm>
                  <a:off x="2437" y="818"/>
                  <a:ext cx="164" cy="231"/>
                </a:xfrm>
                <a:custGeom>
                  <a:avLst/>
                  <a:gdLst>
                    <a:gd name="T0" fmla="*/ 239 w 265"/>
                    <a:gd name="T1" fmla="*/ 106 h 372"/>
                    <a:gd name="T2" fmla="*/ 239 w 265"/>
                    <a:gd name="T3" fmla="*/ 106 h 372"/>
                    <a:gd name="T4" fmla="*/ 186 w 265"/>
                    <a:gd name="T5" fmla="*/ 106 h 372"/>
                    <a:gd name="T6" fmla="*/ 186 w 265"/>
                    <a:gd name="T7" fmla="*/ 53 h 372"/>
                    <a:gd name="T8" fmla="*/ 239 w 265"/>
                    <a:gd name="T9" fmla="*/ 53 h 372"/>
                    <a:gd name="T10" fmla="*/ 239 w 265"/>
                    <a:gd name="T11" fmla="*/ 106 h 372"/>
                    <a:gd name="T12" fmla="*/ 239 w 265"/>
                    <a:gd name="T13" fmla="*/ 186 h 372"/>
                    <a:gd name="T14" fmla="*/ 239 w 265"/>
                    <a:gd name="T15" fmla="*/ 186 h 372"/>
                    <a:gd name="T16" fmla="*/ 186 w 265"/>
                    <a:gd name="T17" fmla="*/ 186 h 372"/>
                    <a:gd name="T18" fmla="*/ 186 w 265"/>
                    <a:gd name="T19" fmla="*/ 133 h 372"/>
                    <a:gd name="T20" fmla="*/ 239 w 265"/>
                    <a:gd name="T21" fmla="*/ 133 h 372"/>
                    <a:gd name="T22" fmla="*/ 239 w 265"/>
                    <a:gd name="T23" fmla="*/ 186 h 372"/>
                    <a:gd name="T24" fmla="*/ 238 w 265"/>
                    <a:gd name="T25" fmla="*/ 266 h 372"/>
                    <a:gd name="T26" fmla="*/ 238 w 265"/>
                    <a:gd name="T27" fmla="*/ 266 h 372"/>
                    <a:gd name="T28" fmla="*/ 186 w 265"/>
                    <a:gd name="T29" fmla="*/ 266 h 372"/>
                    <a:gd name="T30" fmla="*/ 186 w 265"/>
                    <a:gd name="T31" fmla="*/ 213 h 372"/>
                    <a:gd name="T32" fmla="*/ 238 w 265"/>
                    <a:gd name="T33" fmla="*/ 213 h 372"/>
                    <a:gd name="T34" fmla="*/ 238 w 265"/>
                    <a:gd name="T35" fmla="*/ 266 h 372"/>
                    <a:gd name="T36" fmla="*/ 159 w 265"/>
                    <a:gd name="T37" fmla="*/ 106 h 372"/>
                    <a:gd name="T38" fmla="*/ 159 w 265"/>
                    <a:gd name="T39" fmla="*/ 106 h 372"/>
                    <a:gd name="T40" fmla="*/ 106 w 265"/>
                    <a:gd name="T41" fmla="*/ 106 h 372"/>
                    <a:gd name="T42" fmla="*/ 106 w 265"/>
                    <a:gd name="T43" fmla="*/ 53 h 372"/>
                    <a:gd name="T44" fmla="*/ 159 w 265"/>
                    <a:gd name="T45" fmla="*/ 53 h 372"/>
                    <a:gd name="T46" fmla="*/ 159 w 265"/>
                    <a:gd name="T47" fmla="*/ 106 h 372"/>
                    <a:gd name="T48" fmla="*/ 159 w 265"/>
                    <a:gd name="T49" fmla="*/ 186 h 372"/>
                    <a:gd name="T50" fmla="*/ 159 w 265"/>
                    <a:gd name="T51" fmla="*/ 186 h 372"/>
                    <a:gd name="T52" fmla="*/ 106 w 265"/>
                    <a:gd name="T53" fmla="*/ 186 h 372"/>
                    <a:gd name="T54" fmla="*/ 106 w 265"/>
                    <a:gd name="T55" fmla="*/ 133 h 372"/>
                    <a:gd name="T56" fmla="*/ 159 w 265"/>
                    <a:gd name="T57" fmla="*/ 133 h 372"/>
                    <a:gd name="T58" fmla="*/ 159 w 265"/>
                    <a:gd name="T59" fmla="*/ 186 h 372"/>
                    <a:gd name="T60" fmla="*/ 159 w 265"/>
                    <a:gd name="T61" fmla="*/ 266 h 372"/>
                    <a:gd name="T62" fmla="*/ 159 w 265"/>
                    <a:gd name="T63" fmla="*/ 266 h 372"/>
                    <a:gd name="T64" fmla="*/ 106 w 265"/>
                    <a:gd name="T65" fmla="*/ 266 h 372"/>
                    <a:gd name="T66" fmla="*/ 106 w 265"/>
                    <a:gd name="T67" fmla="*/ 213 h 372"/>
                    <a:gd name="T68" fmla="*/ 159 w 265"/>
                    <a:gd name="T69" fmla="*/ 213 h 372"/>
                    <a:gd name="T70" fmla="*/ 159 w 265"/>
                    <a:gd name="T71" fmla="*/ 266 h 372"/>
                    <a:gd name="T72" fmla="*/ 159 w 265"/>
                    <a:gd name="T73" fmla="*/ 346 h 372"/>
                    <a:gd name="T74" fmla="*/ 159 w 265"/>
                    <a:gd name="T75" fmla="*/ 346 h 372"/>
                    <a:gd name="T76" fmla="*/ 106 w 265"/>
                    <a:gd name="T77" fmla="*/ 346 h 372"/>
                    <a:gd name="T78" fmla="*/ 106 w 265"/>
                    <a:gd name="T79" fmla="*/ 293 h 372"/>
                    <a:gd name="T80" fmla="*/ 159 w 265"/>
                    <a:gd name="T81" fmla="*/ 293 h 372"/>
                    <a:gd name="T82" fmla="*/ 159 w 265"/>
                    <a:gd name="T83" fmla="*/ 346 h 372"/>
                    <a:gd name="T84" fmla="*/ 79 w 265"/>
                    <a:gd name="T85" fmla="*/ 186 h 372"/>
                    <a:gd name="T86" fmla="*/ 79 w 265"/>
                    <a:gd name="T87" fmla="*/ 186 h 372"/>
                    <a:gd name="T88" fmla="*/ 26 w 265"/>
                    <a:gd name="T89" fmla="*/ 186 h 372"/>
                    <a:gd name="T90" fmla="*/ 26 w 265"/>
                    <a:gd name="T91" fmla="*/ 133 h 372"/>
                    <a:gd name="T92" fmla="*/ 79 w 265"/>
                    <a:gd name="T93" fmla="*/ 133 h 372"/>
                    <a:gd name="T94" fmla="*/ 79 w 265"/>
                    <a:gd name="T95" fmla="*/ 186 h 372"/>
                    <a:gd name="T96" fmla="*/ 79 w 265"/>
                    <a:gd name="T97" fmla="*/ 266 h 372"/>
                    <a:gd name="T98" fmla="*/ 79 w 265"/>
                    <a:gd name="T99" fmla="*/ 266 h 372"/>
                    <a:gd name="T100" fmla="*/ 26 w 265"/>
                    <a:gd name="T101" fmla="*/ 266 h 372"/>
                    <a:gd name="T102" fmla="*/ 26 w 265"/>
                    <a:gd name="T103" fmla="*/ 213 h 372"/>
                    <a:gd name="T104" fmla="*/ 79 w 265"/>
                    <a:gd name="T105" fmla="*/ 213 h 372"/>
                    <a:gd name="T106" fmla="*/ 79 w 265"/>
                    <a:gd name="T107" fmla="*/ 266 h 372"/>
                    <a:gd name="T108" fmla="*/ 0 w 265"/>
                    <a:gd name="T109" fmla="*/ 372 h 372"/>
                    <a:gd name="T110" fmla="*/ 0 w 265"/>
                    <a:gd name="T111" fmla="*/ 372 h 372"/>
                    <a:gd name="T112" fmla="*/ 265 w 265"/>
                    <a:gd name="T113" fmla="*/ 372 h 372"/>
                    <a:gd name="T114" fmla="*/ 265 w 265"/>
                    <a:gd name="T115" fmla="*/ 0 h 372"/>
                    <a:gd name="T116" fmla="*/ 0 w 265"/>
                    <a:gd name="T117" fmla="*/ 0 h 372"/>
                    <a:gd name="T118" fmla="*/ 0 w 265"/>
                    <a:gd name="T119" fmla="*/ 372 h 3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265" h="372">
                      <a:moveTo>
                        <a:pt x="239" y="106"/>
                      </a:moveTo>
                      <a:lnTo>
                        <a:pt x="239" y="106"/>
                      </a:lnTo>
                      <a:lnTo>
                        <a:pt x="186" y="106"/>
                      </a:lnTo>
                      <a:lnTo>
                        <a:pt x="186" y="53"/>
                      </a:lnTo>
                      <a:lnTo>
                        <a:pt x="239" y="53"/>
                      </a:lnTo>
                      <a:lnTo>
                        <a:pt x="239" y="106"/>
                      </a:lnTo>
                      <a:close/>
                      <a:moveTo>
                        <a:pt x="239" y="186"/>
                      </a:moveTo>
                      <a:lnTo>
                        <a:pt x="239" y="186"/>
                      </a:lnTo>
                      <a:lnTo>
                        <a:pt x="186" y="186"/>
                      </a:lnTo>
                      <a:lnTo>
                        <a:pt x="186" y="133"/>
                      </a:lnTo>
                      <a:lnTo>
                        <a:pt x="239" y="133"/>
                      </a:lnTo>
                      <a:lnTo>
                        <a:pt x="239" y="186"/>
                      </a:lnTo>
                      <a:close/>
                      <a:moveTo>
                        <a:pt x="238" y="266"/>
                      </a:moveTo>
                      <a:lnTo>
                        <a:pt x="238" y="266"/>
                      </a:lnTo>
                      <a:lnTo>
                        <a:pt x="186" y="266"/>
                      </a:lnTo>
                      <a:lnTo>
                        <a:pt x="186" y="213"/>
                      </a:lnTo>
                      <a:lnTo>
                        <a:pt x="238" y="213"/>
                      </a:lnTo>
                      <a:lnTo>
                        <a:pt x="238" y="266"/>
                      </a:lnTo>
                      <a:close/>
                      <a:moveTo>
                        <a:pt x="159" y="106"/>
                      </a:moveTo>
                      <a:lnTo>
                        <a:pt x="159" y="106"/>
                      </a:lnTo>
                      <a:lnTo>
                        <a:pt x="106" y="106"/>
                      </a:lnTo>
                      <a:lnTo>
                        <a:pt x="106" y="53"/>
                      </a:lnTo>
                      <a:lnTo>
                        <a:pt x="159" y="53"/>
                      </a:lnTo>
                      <a:lnTo>
                        <a:pt x="159" y="106"/>
                      </a:lnTo>
                      <a:close/>
                      <a:moveTo>
                        <a:pt x="159" y="186"/>
                      </a:moveTo>
                      <a:lnTo>
                        <a:pt x="159" y="186"/>
                      </a:lnTo>
                      <a:lnTo>
                        <a:pt x="106" y="186"/>
                      </a:lnTo>
                      <a:lnTo>
                        <a:pt x="106" y="133"/>
                      </a:lnTo>
                      <a:lnTo>
                        <a:pt x="159" y="133"/>
                      </a:lnTo>
                      <a:lnTo>
                        <a:pt x="159" y="186"/>
                      </a:lnTo>
                      <a:close/>
                      <a:moveTo>
                        <a:pt x="159" y="266"/>
                      </a:moveTo>
                      <a:lnTo>
                        <a:pt x="159" y="266"/>
                      </a:lnTo>
                      <a:lnTo>
                        <a:pt x="106" y="266"/>
                      </a:lnTo>
                      <a:lnTo>
                        <a:pt x="106" y="213"/>
                      </a:lnTo>
                      <a:lnTo>
                        <a:pt x="159" y="213"/>
                      </a:lnTo>
                      <a:lnTo>
                        <a:pt x="159" y="266"/>
                      </a:lnTo>
                      <a:close/>
                      <a:moveTo>
                        <a:pt x="159" y="346"/>
                      </a:moveTo>
                      <a:lnTo>
                        <a:pt x="159" y="346"/>
                      </a:lnTo>
                      <a:lnTo>
                        <a:pt x="106" y="346"/>
                      </a:lnTo>
                      <a:lnTo>
                        <a:pt x="106" y="293"/>
                      </a:lnTo>
                      <a:lnTo>
                        <a:pt x="159" y="293"/>
                      </a:lnTo>
                      <a:lnTo>
                        <a:pt x="159" y="346"/>
                      </a:lnTo>
                      <a:close/>
                      <a:moveTo>
                        <a:pt x="79" y="186"/>
                      </a:moveTo>
                      <a:lnTo>
                        <a:pt x="79" y="186"/>
                      </a:lnTo>
                      <a:lnTo>
                        <a:pt x="26" y="186"/>
                      </a:lnTo>
                      <a:lnTo>
                        <a:pt x="26" y="133"/>
                      </a:lnTo>
                      <a:lnTo>
                        <a:pt x="79" y="133"/>
                      </a:lnTo>
                      <a:lnTo>
                        <a:pt x="79" y="186"/>
                      </a:lnTo>
                      <a:close/>
                      <a:moveTo>
                        <a:pt x="79" y="266"/>
                      </a:moveTo>
                      <a:lnTo>
                        <a:pt x="79" y="266"/>
                      </a:lnTo>
                      <a:lnTo>
                        <a:pt x="26" y="266"/>
                      </a:lnTo>
                      <a:lnTo>
                        <a:pt x="26" y="213"/>
                      </a:lnTo>
                      <a:lnTo>
                        <a:pt x="79" y="213"/>
                      </a:lnTo>
                      <a:lnTo>
                        <a:pt x="79" y="266"/>
                      </a:lnTo>
                      <a:close/>
                      <a:moveTo>
                        <a:pt x="0" y="372"/>
                      </a:moveTo>
                      <a:lnTo>
                        <a:pt x="0" y="372"/>
                      </a:lnTo>
                      <a:lnTo>
                        <a:pt x="265" y="372"/>
                      </a:lnTo>
                      <a:lnTo>
                        <a:pt x="265" y="0"/>
                      </a:lnTo>
                      <a:lnTo>
                        <a:pt x="0" y="0"/>
                      </a:lnTo>
                      <a:lnTo>
                        <a:pt x="0" y="372"/>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465" name="Graphic 40">
              <a:extLst>
                <a:ext uri="{FF2B5EF4-FFF2-40B4-BE49-F238E27FC236}">
                  <a16:creationId xmlns:a16="http://schemas.microsoft.com/office/drawing/2014/main" id="{5EA6205E-8C40-4E30-9476-34E30BED5A97}"/>
                </a:ext>
              </a:extLst>
            </p:cNvPr>
            <p:cNvSpPr/>
            <p:nvPr/>
          </p:nvSpPr>
          <p:spPr>
            <a:xfrm>
              <a:off x="3498503" y="1759337"/>
              <a:ext cx="184715" cy="307859"/>
            </a:xfrm>
            <a:custGeom>
              <a:avLst/>
              <a:gdLst>
                <a:gd name="connsiteX0" fmla="*/ 0 w 184715"/>
                <a:gd name="connsiteY0" fmla="*/ 0 h 307859"/>
                <a:gd name="connsiteX1" fmla="*/ 0 w 184715"/>
                <a:gd name="connsiteY1" fmla="*/ 310938 h 307859"/>
                <a:gd name="connsiteX2" fmla="*/ 79017 w 184715"/>
                <a:gd name="connsiteY2" fmla="*/ 310938 h 307859"/>
                <a:gd name="connsiteX3" fmla="*/ 79017 w 184715"/>
                <a:gd name="connsiteY3" fmla="*/ 234999 h 307859"/>
                <a:gd name="connsiteX4" fmla="*/ 102619 w 184715"/>
                <a:gd name="connsiteY4" fmla="*/ 234999 h 307859"/>
                <a:gd name="connsiteX5" fmla="*/ 102619 w 184715"/>
                <a:gd name="connsiteY5" fmla="*/ 310938 h 307859"/>
                <a:gd name="connsiteX6" fmla="*/ 185741 w 184715"/>
                <a:gd name="connsiteY6" fmla="*/ 310938 h 307859"/>
                <a:gd name="connsiteX7" fmla="*/ 185741 w 184715"/>
                <a:gd name="connsiteY7" fmla="*/ 0 h 307859"/>
                <a:gd name="connsiteX8" fmla="*/ 0 w 184715"/>
                <a:gd name="connsiteY8" fmla="*/ 0 h 307859"/>
                <a:gd name="connsiteX9" fmla="*/ 68755 w 184715"/>
                <a:gd name="connsiteY9" fmla="*/ 186768 h 307859"/>
                <a:gd name="connsiteX10" fmla="*/ 68755 w 184715"/>
                <a:gd name="connsiteY10" fmla="*/ 193951 h 307859"/>
                <a:gd name="connsiteX11" fmla="*/ 54388 w 184715"/>
                <a:gd name="connsiteY11" fmla="*/ 193951 h 307859"/>
                <a:gd name="connsiteX12" fmla="*/ 54388 w 184715"/>
                <a:gd name="connsiteY12" fmla="*/ 179584 h 307859"/>
                <a:gd name="connsiteX13" fmla="*/ 68755 w 184715"/>
                <a:gd name="connsiteY13" fmla="*/ 179584 h 307859"/>
                <a:gd name="connsiteX14" fmla="*/ 68755 w 184715"/>
                <a:gd name="connsiteY14" fmla="*/ 186768 h 307859"/>
                <a:gd name="connsiteX15" fmla="*/ 68755 w 184715"/>
                <a:gd name="connsiteY15" fmla="*/ 125196 h 307859"/>
                <a:gd name="connsiteX16" fmla="*/ 68755 w 184715"/>
                <a:gd name="connsiteY16" fmla="*/ 132379 h 307859"/>
                <a:gd name="connsiteX17" fmla="*/ 54388 w 184715"/>
                <a:gd name="connsiteY17" fmla="*/ 132379 h 307859"/>
                <a:gd name="connsiteX18" fmla="*/ 54388 w 184715"/>
                <a:gd name="connsiteY18" fmla="*/ 116986 h 307859"/>
                <a:gd name="connsiteX19" fmla="*/ 68755 w 184715"/>
                <a:gd name="connsiteY19" fmla="*/ 116986 h 307859"/>
                <a:gd name="connsiteX20" fmla="*/ 68755 w 184715"/>
                <a:gd name="connsiteY20" fmla="*/ 125196 h 307859"/>
                <a:gd name="connsiteX21" fmla="*/ 68755 w 184715"/>
                <a:gd name="connsiteY21" fmla="*/ 61572 h 307859"/>
                <a:gd name="connsiteX22" fmla="*/ 68755 w 184715"/>
                <a:gd name="connsiteY22" fmla="*/ 68755 h 307859"/>
                <a:gd name="connsiteX23" fmla="*/ 54388 w 184715"/>
                <a:gd name="connsiteY23" fmla="*/ 68755 h 307859"/>
                <a:gd name="connsiteX24" fmla="*/ 54388 w 184715"/>
                <a:gd name="connsiteY24" fmla="*/ 54388 h 307859"/>
                <a:gd name="connsiteX25" fmla="*/ 68755 w 184715"/>
                <a:gd name="connsiteY25" fmla="*/ 54388 h 307859"/>
                <a:gd name="connsiteX26" fmla="*/ 68755 w 184715"/>
                <a:gd name="connsiteY26" fmla="*/ 61572 h 307859"/>
                <a:gd name="connsiteX27" fmla="*/ 130327 w 184715"/>
                <a:gd name="connsiteY27" fmla="*/ 186768 h 307859"/>
                <a:gd name="connsiteX28" fmla="*/ 130327 w 184715"/>
                <a:gd name="connsiteY28" fmla="*/ 193951 h 307859"/>
                <a:gd name="connsiteX29" fmla="*/ 115960 w 184715"/>
                <a:gd name="connsiteY29" fmla="*/ 193951 h 307859"/>
                <a:gd name="connsiteX30" fmla="*/ 115960 w 184715"/>
                <a:gd name="connsiteY30" fmla="*/ 179584 h 307859"/>
                <a:gd name="connsiteX31" fmla="*/ 130327 w 184715"/>
                <a:gd name="connsiteY31" fmla="*/ 179584 h 307859"/>
                <a:gd name="connsiteX32" fmla="*/ 130327 w 184715"/>
                <a:gd name="connsiteY32" fmla="*/ 186768 h 307859"/>
                <a:gd name="connsiteX33" fmla="*/ 130327 w 184715"/>
                <a:gd name="connsiteY33" fmla="*/ 125196 h 307859"/>
                <a:gd name="connsiteX34" fmla="*/ 130327 w 184715"/>
                <a:gd name="connsiteY34" fmla="*/ 132379 h 307859"/>
                <a:gd name="connsiteX35" fmla="*/ 115960 w 184715"/>
                <a:gd name="connsiteY35" fmla="*/ 132379 h 307859"/>
                <a:gd name="connsiteX36" fmla="*/ 115960 w 184715"/>
                <a:gd name="connsiteY36" fmla="*/ 116986 h 307859"/>
                <a:gd name="connsiteX37" fmla="*/ 130327 w 184715"/>
                <a:gd name="connsiteY37" fmla="*/ 116986 h 307859"/>
                <a:gd name="connsiteX38" fmla="*/ 130327 w 184715"/>
                <a:gd name="connsiteY38" fmla="*/ 125196 h 307859"/>
                <a:gd name="connsiteX39" fmla="*/ 130327 w 184715"/>
                <a:gd name="connsiteY39" fmla="*/ 61572 h 307859"/>
                <a:gd name="connsiteX40" fmla="*/ 130327 w 184715"/>
                <a:gd name="connsiteY40" fmla="*/ 68755 h 307859"/>
                <a:gd name="connsiteX41" fmla="*/ 115960 w 184715"/>
                <a:gd name="connsiteY41" fmla="*/ 68755 h 307859"/>
                <a:gd name="connsiteX42" fmla="*/ 115960 w 184715"/>
                <a:gd name="connsiteY42" fmla="*/ 54388 h 307859"/>
                <a:gd name="connsiteX43" fmla="*/ 130327 w 184715"/>
                <a:gd name="connsiteY43" fmla="*/ 54388 h 307859"/>
                <a:gd name="connsiteX44" fmla="*/ 130327 w 184715"/>
                <a:gd name="connsiteY44" fmla="*/ 61572 h 307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84715" h="307859">
                  <a:moveTo>
                    <a:pt x="0" y="0"/>
                  </a:moveTo>
                  <a:lnTo>
                    <a:pt x="0" y="310938"/>
                  </a:lnTo>
                  <a:lnTo>
                    <a:pt x="79017" y="310938"/>
                  </a:lnTo>
                  <a:lnTo>
                    <a:pt x="79017" y="234999"/>
                  </a:lnTo>
                  <a:lnTo>
                    <a:pt x="102619" y="234999"/>
                  </a:lnTo>
                  <a:lnTo>
                    <a:pt x="102619" y="310938"/>
                  </a:lnTo>
                  <a:lnTo>
                    <a:pt x="185741" y="310938"/>
                  </a:lnTo>
                  <a:lnTo>
                    <a:pt x="185741" y="0"/>
                  </a:lnTo>
                  <a:lnTo>
                    <a:pt x="0" y="0"/>
                  </a:lnTo>
                  <a:close/>
                  <a:moveTo>
                    <a:pt x="68755" y="186768"/>
                  </a:moveTo>
                  <a:lnTo>
                    <a:pt x="68755" y="193951"/>
                  </a:lnTo>
                  <a:lnTo>
                    <a:pt x="54388" y="193951"/>
                  </a:lnTo>
                  <a:lnTo>
                    <a:pt x="54388" y="179584"/>
                  </a:lnTo>
                  <a:lnTo>
                    <a:pt x="68755" y="179584"/>
                  </a:lnTo>
                  <a:lnTo>
                    <a:pt x="68755" y="186768"/>
                  </a:lnTo>
                  <a:close/>
                  <a:moveTo>
                    <a:pt x="68755" y="125196"/>
                  </a:moveTo>
                  <a:lnTo>
                    <a:pt x="68755" y="132379"/>
                  </a:lnTo>
                  <a:lnTo>
                    <a:pt x="54388" y="132379"/>
                  </a:lnTo>
                  <a:lnTo>
                    <a:pt x="54388" y="116986"/>
                  </a:lnTo>
                  <a:lnTo>
                    <a:pt x="68755" y="116986"/>
                  </a:lnTo>
                  <a:lnTo>
                    <a:pt x="68755" y="125196"/>
                  </a:lnTo>
                  <a:close/>
                  <a:moveTo>
                    <a:pt x="68755" y="61572"/>
                  </a:moveTo>
                  <a:lnTo>
                    <a:pt x="68755" y="68755"/>
                  </a:lnTo>
                  <a:lnTo>
                    <a:pt x="54388" y="68755"/>
                  </a:lnTo>
                  <a:lnTo>
                    <a:pt x="54388" y="54388"/>
                  </a:lnTo>
                  <a:lnTo>
                    <a:pt x="68755" y="54388"/>
                  </a:lnTo>
                  <a:lnTo>
                    <a:pt x="68755" y="61572"/>
                  </a:lnTo>
                  <a:close/>
                  <a:moveTo>
                    <a:pt x="130327" y="186768"/>
                  </a:moveTo>
                  <a:lnTo>
                    <a:pt x="130327" y="193951"/>
                  </a:lnTo>
                  <a:lnTo>
                    <a:pt x="115960" y="193951"/>
                  </a:lnTo>
                  <a:lnTo>
                    <a:pt x="115960" y="179584"/>
                  </a:lnTo>
                  <a:lnTo>
                    <a:pt x="130327" y="179584"/>
                  </a:lnTo>
                  <a:lnTo>
                    <a:pt x="130327" y="186768"/>
                  </a:lnTo>
                  <a:close/>
                  <a:moveTo>
                    <a:pt x="130327" y="125196"/>
                  </a:moveTo>
                  <a:lnTo>
                    <a:pt x="130327" y="132379"/>
                  </a:lnTo>
                  <a:lnTo>
                    <a:pt x="115960" y="132379"/>
                  </a:lnTo>
                  <a:lnTo>
                    <a:pt x="115960" y="116986"/>
                  </a:lnTo>
                  <a:lnTo>
                    <a:pt x="130327" y="116986"/>
                  </a:lnTo>
                  <a:lnTo>
                    <a:pt x="130327" y="125196"/>
                  </a:lnTo>
                  <a:close/>
                  <a:moveTo>
                    <a:pt x="130327" y="61572"/>
                  </a:moveTo>
                  <a:lnTo>
                    <a:pt x="130327" y="68755"/>
                  </a:lnTo>
                  <a:lnTo>
                    <a:pt x="115960" y="68755"/>
                  </a:lnTo>
                  <a:lnTo>
                    <a:pt x="115960" y="54388"/>
                  </a:lnTo>
                  <a:lnTo>
                    <a:pt x="130327" y="54388"/>
                  </a:lnTo>
                  <a:lnTo>
                    <a:pt x="130327" y="61572"/>
                  </a:lnTo>
                  <a:close/>
                </a:path>
              </a:pathLst>
            </a:custGeom>
            <a:pattFill prst="pct10">
              <a:fgClr>
                <a:schemeClr val="bg1"/>
              </a:fgClr>
              <a:bgClr>
                <a:schemeClr val="bg1">
                  <a:lumMod val="75000"/>
                </a:schemeClr>
              </a:bgClr>
            </a:pattFill>
            <a:ln w="10054"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nvGrpSpPr>
            <p:cNvPr id="466" name="Group 188">
              <a:extLst>
                <a:ext uri="{FF2B5EF4-FFF2-40B4-BE49-F238E27FC236}">
                  <a16:creationId xmlns:a16="http://schemas.microsoft.com/office/drawing/2014/main" id="{5B1FF6B2-2820-4F2C-9E07-B606E4F29525}"/>
                </a:ext>
              </a:extLst>
            </p:cNvPr>
            <p:cNvGrpSpPr>
              <a:grpSpLocks noChangeAspect="1"/>
            </p:cNvGrpSpPr>
            <p:nvPr/>
          </p:nvGrpSpPr>
          <p:grpSpPr bwMode="auto">
            <a:xfrm>
              <a:off x="3239827" y="1827479"/>
              <a:ext cx="286471" cy="295115"/>
              <a:chOff x="4156" y="2737"/>
              <a:chExt cx="232" cy="239"/>
            </a:xfrm>
            <a:solidFill>
              <a:schemeClr val="tx2"/>
            </a:solidFill>
          </p:grpSpPr>
          <p:sp>
            <p:nvSpPr>
              <p:cNvPr id="467" name="Freeform 189">
                <a:extLst>
                  <a:ext uri="{FF2B5EF4-FFF2-40B4-BE49-F238E27FC236}">
                    <a16:creationId xmlns:a16="http://schemas.microsoft.com/office/drawing/2014/main" id="{494786CC-86AB-4ABA-997D-439A5C2BC6D2}"/>
                  </a:ext>
                </a:extLst>
              </p:cNvPr>
              <p:cNvSpPr>
                <a:spLocks noEditPoints="1"/>
              </p:cNvSpPr>
              <p:nvPr/>
            </p:nvSpPr>
            <p:spPr bwMode="auto">
              <a:xfrm>
                <a:off x="4165" y="2852"/>
                <a:ext cx="215" cy="124"/>
              </a:xfrm>
              <a:custGeom>
                <a:avLst/>
                <a:gdLst>
                  <a:gd name="T0" fmla="*/ 41 w 346"/>
                  <a:gd name="T1" fmla="*/ 173 h 200"/>
                  <a:gd name="T2" fmla="*/ 41 w 346"/>
                  <a:gd name="T3" fmla="*/ 173 h 200"/>
                  <a:gd name="T4" fmla="*/ 40 w 346"/>
                  <a:gd name="T5" fmla="*/ 67 h 200"/>
                  <a:gd name="T6" fmla="*/ 306 w 346"/>
                  <a:gd name="T7" fmla="*/ 67 h 200"/>
                  <a:gd name="T8" fmla="*/ 307 w 346"/>
                  <a:gd name="T9" fmla="*/ 173 h 200"/>
                  <a:gd name="T10" fmla="*/ 41 w 346"/>
                  <a:gd name="T11" fmla="*/ 173 h 200"/>
                  <a:gd name="T12" fmla="*/ 306 w 346"/>
                  <a:gd name="T13" fmla="*/ 0 h 200"/>
                  <a:gd name="T14" fmla="*/ 306 w 346"/>
                  <a:gd name="T15" fmla="*/ 0 h 200"/>
                  <a:gd name="T16" fmla="*/ 279 w 346"/>
                  <a:gd name="T17" fmla="*/ 27 h 200"/>
                  <a:gd name="T18" fmla="*/ 253 w 346"/>
                  <a:gd name="T19" fmla="*/ 0 h 200"/>
                  <a:gd name="T20" fmla="*/ 226 w 346"/>
                  <a:gd name="T21" fmla="*/ 27 h 200"/>
                  <a:gd name="T22" fmla="*/ 199 w 346"/>
                  <a:gd name="T23" fmla="*/ 0 h 200"/>
                  <a:gd name="T24" fmla="*/ 173 w 346"/>
                  <a:gd name="T25" fmla="*/ 27 h 200"/>
                  <a:gd name="T26" fmla="*/ 146 w 346"/>
                  <a:gd name="T27" fmla="*/ 0 h 200"/>
                  <a:gd name="T28" fmla="*/ 120 w 346"/>
                  <a:gd name="T29" fmla="*/ 27 h 200"/>
                  <a:gd name="T30" fmla="*/ 93 w 346"/>
                  <a:gd name="T31" fmla="*/ 0 h 200"/>
                  <a:gd name="T32" fmla="*/ 66 w 346"/>
                  <a:gd name="T33" fmla="*/ 27 h 200"/>
                  <a:gd name="T34" fmla="*/ 40 w 346"/>
                  <a:gd name="T35" fmla="*/ 0 h 200"/>
                  <a:gd name="T36" fmla="*/ 13 w 346"/>
                  <a:gd name="T37" fmla="*/ 27 h 200"/>
                  <a:gd name="T38" fmla="*/ 0 w 346"/>
                  <a:gd name="T39" fmla="*/ 23 h 200"/>
                  <a:gd name="T40" fmla="*/ 0 w 346"/>
                  <a:gd name="T41" fmla="*/ 200 h 200"/>
                  <a:gd name="T42" fmla="*/ 346 w 346"/>
                  <a:gd name="T43" fmla="*/ 200 h 200"/>
                  <a:gd name="T44" fmla="*/ 346 w 346"/>
                  <a:gd name="T45" fmla="*/ 23 h 200"/>
                  <a:gd name="T46" fmla="*/ 333 w 346"/>
                  <a:gd name="T47" fmla="*/ 27 h 200"/>
                  <a:gd name="T48" fmla="*/ 306 w 346"/>
                  <a:gd name="T49"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346" h="200">
                    <a:moveTo>
                      <a:pt x="41" y="173"/>
                    </a:moveTo>
                    <a:lnTo>
                      <a:pt x="41" y="173"/>
                    </a:lnTo>
                    <a:lnTo>
                      <a:pt x="40" y="67"/>
                    </a:lnTo>
                    <a:lnTo>
                      <a:pt x="306" y="67"/>
                    </a:lnTo>
                    <a:lnTo>
                      <a:pt x="307" y="173"/>
                    </a:lnTo>
                    <a:lnTo>
                      <a:pt x="41" y="173"/>
                    </a:lnTo>
                    <a:close/>
                    <a:moveTo>
                      <a:pt x="306" y="0"/>
                    </a:moveTo>
                    <a:lnTo>
                      <a:pt x="306" y="0"/>
                    </a:lnTo>
                    <a:cubicBezTo>
                      <a:pt x="306" y="15"/>
                      <a:pt x="294" y="27"/>
                      <a:pt x="279" y="27"/>
                    </a:cubicBezTo>
                    <a:cubicBezTo>
                      <a:pt x="265" y="27"/>
                      <a:pt x="253" y="15"/>
                      <a:pt x="253" y="0"/>
                    </a:cubicBezTo>
                    <a:cubicBezTo>
                      <a:pt x="253" y="15"/>
                      <a:pt x="241" y="27"/>
                      <a:pt x="226" y="27"/>
                    </a:cubicBezTo>
                    <a:cubicBezTo>
                      <a:pt x="211" y="27"/>
                      <a:pt x="200" y="15"/>
                      <a:pt x="199" y="0"/>
                    </a:cubicBezTo>
                    <a:cubicBezTo>
                      <a:pt x="199" y="15"/>
                      <a:pt x="187" y="27"/>
                      <a:pt x="173" y="27"/>
                    </a:cubicBezTo>
                    <a:cubicBezTo>
                      <a:pt x="158" y="27"/>
                      <a:pt x="146" y="15"/>
                      <a:pt x="146" y="0"/>
                    </a:cubicBezTo>
                    <a:cubicBezTo>
                      <a:pt x="146" y="15"/>
                      <a:pt x="134" y="27"/>
                      <a:pt x="120" y="27"/>
                    </a:cubicBezTo>
                    <a:cubicBezTo>
                      <a:pt x="105" y="27"/>
                      <a:pt x="93" y="15"/>
                      <a:pt x="93" y="0"/>
                    </a:cubicBezTo>
                    <a:cubicBezTo>
                      <a:pt x="93" y="15"/>
                      <a:pt x="81" y="27"/>
                      <a:pt x="66" y="27"/>
                    </a:cubicBezTo>
                    <a:cubicBezTo>
                      <a:pt x="52" y="27"/>
                      <a:pt x="40" y="15"/>
                      <a:pt x="40" y="0"/>
                    </a:cubicBezTo>
                    <a:cubicBezTo>
                      <a:pt x="39" y="15"/>
                      <a:pt x="28" y="27"/>
                      <a:pt x="13" y="27"/>
                    </a:cubicBezTo>
                    <a:cubicBezTo>
                      <a:pt x="8" y="27"/>
                      <a:pt x="4" y="25"/>
                      <a:pt x="0" y="23"/>
                    </a:cubicBezTo>
                    <a:lnTo>
                      <a:pt x="0" y="200"/>
                    </a:lnTo>
                    <a:lnTo>
                      <a:pt x="346" y="200"/>
                    </a:lnTo>
                    <a:lnTo>
                      <a:pt x="346" y="23"/>
                    </a:lnTo>
                    <a:cubicBezTo>
                      <a:pt x="342" y="25"/>
                      <a:pt x="338" y="27"/>
                      <a:pt x="333" y="27"/>
                    </a:cubicBezTo>
                    <a:cubicBezTo>
                      <a:pt x="318" y="27"/>
                      <a:pt x="306" y="15"/>
                      <a:pt x="306" y="0"/>
                    </a:cubicBez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68" name="Freeform 190">
                <a:extLst>
                  <a:ext uri="{FF2B5EF4-FFF2-40B4-BE49-F238E27FC236}">
                    <a16:creationId xmlns:a16="http://schemas.microsoft.com/office/drawing/2014/main" id="{D336F9D3-57E3-4EA1-BDEB-018B00C61DA8}"/>
                  </a:ext>
                </a:extLst>
              </p:cNvPr>
              <p:cNvSpPr>
                <a:spLocks/>
              </p:cNvSpPr>
              <p:nvPr/>
            </p:nvSpPr>
            <p:spPr bwMode="auto">
              <a:xfrm>
                <a:off x="4156" y="2836"/>
                <a:ext cx="34" cy="33"/>
              </a:xfrm>
              <a:custGeom>
                <a:avLst/>
                <a:gdLst>
                  <a:gd name="T0" fmla="*/ 54 w 54"/>
                  <a:gd name="T1" fmla="*/ 0 h 53"/>
                  <a:gd name="T2" fmla="*/ 54 w 54"/>
                  <a:gd name="T3" fmla="*/ 0 h 53"/>
                  <a:gd name="T4" fmla="*/ 54 w 54"/>
                  <a:gd name="T5" fmla="*/ 26 h 53"/>
                  <a:gd name="T6" fmla="*/ 54 w 54"/>
                  <a:gd name="T7" fmla="*/ 26 h 53"/>
                  <a:gd name="T8" fmla="*/ 27 w 54"/>
                  <a:gd name="T9" fmla="*/ 53 h 53"/>
                  <a:gd name="T10" fmla="*/ 14 w 54"/>
                  <a:gd name="T11" fmla="*/ 49 h 53"/>
                  <a:gd name="T12" fmla="*/ 0 w 54"/>
                  <a:gd name="T13" fmla="*/ 26 h 53"/>
                  <a:gd name="T14" fmla="*/ 0 w 54"/>
                  <a:gd name="T15" fmla="*/ 0 h 53"/>
                  <a:gd name="T16" fmla="*/ 54 w 54"/>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4" h="53">
                    <a:moveTo>
                      <a:pt x="54" y="0"/>
                    </a:moveTo>
                    <a:lnTo>
                      <a:pt x="54" y="0"/>
                    </a:lnTo>
                    <a:lnTo>
                      <a:pt x="54" y="26"/>
                    </a:lnTo>
                    <a:lnTo>
                      <a:pt x="54" y="26"/>
                    </a:lnTo>
                    <a:cubicBezTo>
                      <a:pt x="53" y="41"/>
                      <a:pt x="42" y="53"/>
                      <a:pt x="27" y="53"/>
                    </a:cubicBezTo>
                    <a:cubicBezTo>
                      <a:pt x="22" y="53"/>
                      <a:pt x="18" y="51"/>
                      <a:pt x="14" y="49"/>
                    </a:cubicBezTo>
                    <a:cubicBezTo>
                      <a:pt x="6" y="45"/>
                      <a:pt x="0" y="36"/>
                      <a:pt x="0" y="26"/>
                    </a:cubicBezTo>
                    <a:lnTo>
                      <a:pt x="0" y="0"/>
                    </a:lnTo>
                    <a:lnTo>
                      <a:pt x="54"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2" name="Freeform 191">
                <a:extLst>
                  <a:ext uri="{FF2B5EF4-FFF2-40B4-BE49-F238E27FC236}">
                    <a16:creationId xmlns:a16="http://schemas.microsoft.com/office/drawing/2014/main" id="{6E6A9244-5D71-4D87-891F-64BF0FA5BD3E}"/>
                  </a:ext>
                </a:extLst>
              </p:cNvPr>
              <p:cNvSpPr>
                <a:spLocks/>
              </p:cNvSpPr>
              <p:nvPr/>
            </p:nvSpPr>
            <p:spPr bwMode="auto">
              <a:xfrm>
                <a:off x="4190"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73" name="Freeform 192">
                <a:extLst>
                  <a:ext uri="{FF2B5EF4-FFF2-40B4-BE49-F238E27FC236}">
                    <a16:creationId xmlns:a16="http://schemas.microsoft.com/office/drawing/2014/main" id="{BB475C87-14E7-4295-B367-744AFE6BC572}"/>
                  </a:ext>
                </a:extLst>
              </p:cNvPr>
              <p:cNvSpPr>
                <a:spLocks/>
              </p:cNvSpPr>
              <p:nvPr/>
            </p:nvSpPr>
            <p:spPr bwMode="auto">
              <a:xfrm>
                <a:off x="4190" y="2836"/>
                <a:ext cx="0" cy="16"/>
              </a:xfrm>
              <a:custGeom>
                <a:avLst/>
                <a:gdLst>
                  <a:gd name="T0" fmla="*/ 0 h 26"/>
                  <a:gd name="T1" fmla="*/ 0 h 26"/>
                  <a:gd name="T2" fmla="*/ 0 h 26"/>
                  <a:gd name="T3" fmla="*/ 26 h 26"/>
                  <a:gd name="T4" fmla="*/ 26 h 26"/>
                  <a:gd name="T5" fmla="*/ 0 h 26"/>
                </a:gdLst>
                <a:ahLst/>
                <a:cxnLst>
                  <a:cxn ang="0">
                    <a:pos x="0" y="T0"/>
                  </a:cxn>
                  <a:cxn ang="0">
                    <a:pos x="0" y="T1"/>
                  </a:cxn>
                  <a:cxn ang="0">
                    <a:pos x="0" y="T2"/>
                  </a:cxn>
                  <a:cxn ang="0">
                    <a:pos x="0" y="T3"/>
                  </a:cxn>
                  <a:cxn ang="0">
                    <a:pos x="0" y="T4"/>
                  </a:cxn>
                  <a:cxn ang="0">
                    <a:pos x="0" y="T5"/>
                  </a:cxn>
                </a:cxnLst>
                <a:rect l="0" t="0" r="r" b="b"/>
                <a:pathLst>
                  <a:path h="26">
                    <a:moveTo>
                      <a:pt x="0" y="0"/>
                    </a:moveTo>
                    <a:lnTo>
                      <a:pt x="0" y="0"/>
                    </a:lnTo>
                    <a:lnTo>
                      <a:pt x="0" y="0"/>
                    </a:lnTo>
                    <a:lnTo>
                      <a:pt x="0" y="26"/>
                    </a:lnTo>
                    <a:lnTo>
                      <a:pt x="0" y="26"/>
                    </a:ln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74" name="Freeform 193">
                <a:extLst>
                  <a:ext uri="{FF2B5EF4-FFF2-40B4-BE49-F238E27FC236}">
                    <a16:creationId xmlns:a16="http://schemas.microsoft.com/office/drawing/2014/main" id="{1B81044C-CE6B-433C-A1F4-DD327EDD8256}"/>
                  </a:ext>
                </a:extLst>
              </p:cNvPr>
              <p:cNvSpPr>
                <a:spLocks/>
              </p:cNvSpPr>
              <p:nvPr/>
            </p:nvSpPr>
            <p:spPr bwMode="auto">
              <a:xfrm>
                <a:off x="4190"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79" name="Freeform 194">
                <a:extLst>
                  <a:ext uri="{FF2B5EF4-FFF2-40B4-BE49-F238E27FC236}">
                    <a16:creationId xmlns:a16="http://schemas.microsoft.com/office/drawing/2014/main" id="{221E5F2E-DE5E-42E5-8472-11D1B00B4825}"/>
                  </a:ext>
                </a:extLst>
              </p:cNvPr>
              <p:cNvSpPr>
                <a:spLocks/>
              </p:cNvSpPr>
              <p:nvPr/>
            </p:nvSpPr>
            <p:spPr bwMode="auto">
              <a:xfrm>
                <a:off x="4223" y="2836"/>
                <a:ext cx="32"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cubicBezTo>
                      <a:pt x="0" y="26"/>
                      <a:pt x="0" y="26"/>
                      <a:pt x="0" y="26"/>
                    </a:cubicBez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0" name="Freeform 195">
                <a:extLst>
                  <a:ext uri="{FF2B5EF4-FFF2-40B4-BE49-F238E27FC236}">
                    <a16:creationId xmlns:a16="http://schemas.microsoft.com/office/drawing/2014/main" id="{2D2729FF-24FB-4D7B-BABA-D16593C07AFF}"/>
                  </a:ext>
                </a:extLst>
              </p:cNvPr>
              <p:cNvSpPr>
                <a:spLocks/>
              </p:cNvSpPr>
              <p:nvPr/>
            </p:nvSpPr>
            <p:spPr bwMode="auto">
              <a:xfrm>
                <a:off x="4223"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1" name="Freeform 196">
                <a:extLst>
                  <a:ext uri="{FF2B5EF4-FFF2-40B4-BE49-F238E27FC236}">
                    <a16:creationId xmlns:a16="http://schemas.microsoft.com/office/drawing/2014/main" id="{C8306467-D52C-4FB5-8C03-C3B219B0695F}"/>
                  </a:ext>
                </a:extLst>
              </p:cNvPr>
              <p:cNvSpPr>
                <a:spLocks/>
              </p:cNvSpPr>
              <p:nvPr/>
            </p:nvSpPr>
            <p:spPr bwMode="auto">
              <a:xfrm>
                <a:off x="4223"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2" name="Freeform 197">
                <a:extLst>
                  <a:ext uri="{FF2B5EF4-FFF2-40B4-BE49-F238E27FC236}">
                    <a16:creationId xmlns:a16="http://schemas.microsoft.com/office/drawing/2014/main" id="{0120A99A-3B42-4260-9662-A762D1C78D97}"/>
                  </a:ext>
                </a:extLst>
              </p:cNvPr>
              <p:cNvSpPr>
                <a:spLocks/>
              </p:cNvSpPr>
              <p:nvPr/>
            </p:nvSpPr>
            <p:spPr bwMode="auto">
              <a:xfrm>
                <a:off x="4255" y="2836"/>
                <a:ext cx="33" cy="33"/>
              </a:xfrm>
              <a:custGeom>
                <a:avLst/>
                <a:gdLst>
                  <a:gd name="T0" fmla="*/ 53 w 53"/>
                  <a:gd name="T1" fmla="*/ 26 h 53"/>
                  <a:gd name="T2" fmla="*/ 53 w 53"/>
                  <a:gd name="T3" fmla="*/ 26 h 53"/>
                  <a:gd name="T4" fmla="*/ 27 w 53"/>
                  <a:gd name="T5" fmla="*/ 53 h 53"/>
                  <a:gd name="T6" fmla="*/ 0 w 53"/>
                  <a:gd name="T7" fmla="*/ 26 h 53"/>
                  <a:gd name="T8" fmla="*/ 0 w 53"/>
                  <a:gd name="T9" fmla="*/ 26 h 53"/>
                  <a:gd name="T10" fmla="*/ 0 w 53"/>
                  <a:gd name="T11" fmla="*/ 0 h 53"/>
                  <a:gd name="T12" fmla="*/ 53 w 53"/>
                  <a:gd name="T13" fmla="*/ 0 h 53"/>
                  <a:gd name="T14" fmla="*/ 53 w 53"/>
                  <a:gd name="T15" fmla="*/ 26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41"/>
                      <a:pt x="41" y="53"/>
                      <a:pt x="27" y="53"/>
                    </a:cubicBezTo>
                    <a:cubicBezTo>
                      <a:pt x="12" y="53"/>
                      <a:pt x="0" y="41"/>
                      <a:pt x="0" y="26"/>
                    </a:cubicBezTo>
                    <a:lnTo>
                      <a:pt x="0" y="26"/>
                    </a:lnTo>
                    <a:lnTo>
                      <a:pt x="0" y="0"/>
                    </a:lnTo>
                    <a:lnTo>
                      <a:pt x="53" y="0"/>
                    </a:lnTo>
                    <a:lnTo>
                      <a:pt x="53" y="26"/>
                    </a:lnTo>
                    <a:cubicBezTo>
                      <a:pt x="53" y="26"/>
                      <a:pt x="53" y="26"/>
                      <a:pt x="53" y="26"/>
                    </a:cubicBez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3" name="Freeform 198">
                <a:extLst>
                  <a:ext uri="{FF2B5EF4-FFF2-40B4-BE49-F238E27FC236}">
                    <a16:creationId xmlns:a16="http://schemas.microsoft.com/office/drawing/2014/main" id="{00CA56AC-0443-4077-9E97-5CFF03B97A06}"/>
                  </a:ext>
                </a:extLst>
              </p:cNvPr>
              <p:cNvSpPr>
                <a:spLocks/>
              </p:cNvSpPr>
              <p:nvPr/>
            </p:nvSpPr>
            <p:spPr bwMode="auto">
              <a:xfrm>
                <a:off x="4255"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4" name="Freeform 199">
                <a:extLst>
                  <a:ext uri="{FF2B5EF4-FFF2-40B4-BE49-F238E27FC236}">
                    <a16:creationId xmlns:a16="http://schemas.microsoft.com/office/drawing/2014/main" id="{4A4F25C4-3A40-4686-B10E-937EE865F0A3}"/>
                  </a:ext>
                </a:extLst>
              </p:cNvPr>
              <p:cNvSpPr>
                <a:spLocks/>
              </p:cNvSpPr>
              <p:nvPr/>
            </p:nvSpPr>
            <p:spPr bwMode="auto">
              <a:xfrm>
                <a:off x="42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5" name="Freeform 200">
                <a:extLst>
                  <a:ext uri="{FF2B5EF4-FFF2-40B4-BE49-F238E27FC236}">
                    <a16:creationId xmlns:a16="http://schemas.microsoft.com/office/drawing/2014/main" id="{542F5A0D-96D0-4F90-AD22-E1ABA2624044}"/>
                  </a:ext>
                </a:extLst>
              </p:cNvPr>
              <p:cNvSpPr>
                <a:spLocks/>
              </p:cNvSpPr>
              <p:nvPr/>
            </p:nvSpPr>
            <p:spPr bwMode="auto">
              <a:xfrm>
                <a:off x="4289"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88" name="Freeform 201">
                <a:extLst>
                  <a:ext uri="{FF2B5EF4-FFF2-40B4-BE49-F238E27FC236}">
                    <a16:creationId xmlns:a16="http://schemas.microsoft.com/office/drawing/2014/main" id="{1A8DE86F-2F51-46B7-9BA3-F61392F41FD7}"/>
                  </a:ext>
                </a:extLst>
              </p:cNvPr>
              <p:cNvSpPr>
                <a:spLocks/>
              </p:cNvSpPr>
              <p:nvPr/>
            </p:nvSpPr>
            <p:spPr bwMode="auto">
              <a:xfrm>
                <a:off x="4288"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89" name="Freeform 202">
                <a:extLst>
                  <a:ext uri="{FF2B5EF4-FFF2-40B4-BE49-F238E27FC236}">
                    <a16:creationId xmlns:a16="http://schemas.microsoft.com/office/drawing/2014/main" id="{C6A6FE61-8F2D-4B4A-9B45-CFB6D9F0FB5F}"/>
                  </a:ext>
                </a:extLst>
              </p:cNvPr>
              <p:cNvSpPr>
                <a:spLocks/>
              </p:cNvSpPr>
              <p:nvPr/>
            </p:nvSpPr>
            <p:spPr bwMode="auto">
              <a:xfrm>
                <a:off x="4288"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0" name="Freeform 203">
                <a:extLst>
                  <a:ext uri="{FF2B5EF4-FFF2-40B4-BE49-F238E27FC236}">
                    <a16:creationId xmlns:a16="http://schemas.microsoft.com/office/drawing/2014/main" id="{FDEDB4F5-7D2E-4CD9-B64B-146BD6DC0B28}"/>
                  </a:ext>
                </a:extLst>
              </p:cNvPr>
              <p:cNvSpPr>
                <a:spLocks/>
              </p:cNvSpPr>
              <p:nvPr/>
            </p:nvSpPr>
            <p:spPr bwMode="auto">
              <a:xfrm>
                <a:off x="4322" y="2836"/>
                <a:ext cx="33" cy="33"/>
              </a:xfrm>
              <a:custGeom>
                <a:avLst/>
                <a:gdLst>
                  <a:gd name="T0" fmla="*/ 53 w 53"/>
                  <a:gd name="T1" fmla="*/ 0 h 53"/>
                  <a:gd name="T2" fmla="*/ 53 w 53"/>
                  <a:gd name="T3" fmla="*/ 0 h 53"/>
                  <a:gd name="T4" fmla="*/ 53 w 53"/>
                  <a:gd name="T5" fmla="*/ 26 h 53"/>
                  <a:gd name="T6" fmla="*/ 53 w 53"/>
                  <a:gd name="T7" fmla="*/ 26 h 53"/>
                  <a:gd name="T8" fmla="*/ 26 w 53"/>
                  <a:gd name="T9" fmla="*/ 53 h 53"/>
                  <a:gd name="T10" fmla="*/ 0 w 53"/>
                  <a:gd name="T11" fmla="*/ 26 h 53"/>
                  <a:gd name="T12" fmla="*/ 0 w 53"/>
                  <a:gd name="T13" fmla="*/ 26 h 53"/>
                  <a:gd name="T14" fmla="*/ 0 w 53"/>
                  <a:gd name="T15" fmla="*/ 0 h 53"/>
                  <a:gd name="T16" fmla="*/ 53 w 53"/>
                  <a:gd name="T17" fmla="*/ 0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0"/>
                    </a:moveTo>
                    <a:lnTo>
                      <a:pt x="53" y="0"/>
                    </a:lnTo>
                    <a:lnTo>
                      <a:pt x="53" y="26"/>
                    </a:lnTo>
                    <a:lnTo>
                      <a:pt x="53" y="26"/>
                    </a:lnTo>
                    <a:cubicBezTo>
                      <a:pt x="53" y="41"/>
                      <a:pt x="41" y="53"/>
                      <a:pt x="26" y="53"/>
                    </a:cubicBezTo>
                    <a:cubicBezTo>
                      <a:pt x="12" y="53"/>
                      <a:pt x="0" y="41"/>
                      <a:pt x="0" y="26"/>
                    </a:cubicBezTo>
                    <a:lnTo>
                      <a:pt x="0" y="26"/>
                    </a:lnTo>
                    <a:lnTo>
                      <a:pt x="0" y="0"/>
                    </a:lnTo>
                    <a:lnTo>
                      <a:pt x="53" y="0"/>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1" name="Freeform 204">
                <a:extLst>
                  <a:ext uri="{FF2B5EF4-FFF2-40B4-BE49-F238E27FC236}">
                    <a16:creationId xmlns:a16="http://schemas.microsoft.com/office/drawing/2014/main" id="{FF7CBAF6-6B83-44E3-989C-BA38B81716D4}"/>
                  </a:ext>
                </a:extLst>
              </p:cNvPr>
              <p:cNvSpPr>
                <a:spLocks/>
              </p:cNvSpPr>
              <p:nvPr/>
            </p:nvSpPr>
            <p:spPr bwMode="auto">
              <a:xfrm>
                <a:off x="4322" y="2836"/>
                <a:ext cx="0" cy="16"/>
              </a:xfrm>
              <a:custGeom>
                <a:avLst/>
                <a:gdLst>
                  <a:gd name="T0" fmla="*/ 26 h 26"/>
                  <a:gd name="T1" fmla="*/ 26 h 26"/>
                  <a:gd name="T2" fmla="*/ 0 h 26"/>
                  <a:gd name="T3" fmla="*/ 0 h 26"/>
                  <a:gd name="T4" fmla="*/ 26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0"/>
                    </a:lnTo>
                    <a:lnTo>
                      <a:pt x="0" y="0"/>
                    </a:lnTo>
                    <a:lnTo>
                      <a:pt x="0" y="26"/>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2" name="Freeform 205">
                <a:extLst>
                  <a:ext uri="{FF2B5EF4-FFF2-40B4-BE49-F238E27FC236}">
                    <a16:creationId xmlns:a16="http://schemas.microsoft.com/office/drawing/2014/main" id="{21C3158B-7DC8-47E9-B41E-BFA7EEE3E9CB}"/>
                  </a:ext>
                </a:extLst>
              </p:cNvPr>
              <p:cNvSpPr>
                <a:spLocks/>
              </p:cNvSpPr>
              <p:nvPr/>
            </p:nvSpPr>
            <p:spPr bwMode="auto">
              <a:xfrm>
                <a:off x="4322"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cubicBezTo>
                      <a:pt x="0" y="0"/>
                      <a:pt x="0" y="0"/>
                      <a:pt x="0" y="0"/>
                    </a:cubicBezTo>
                    <a:lnTo>
                      <a:pt x="0" y="0"/>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3" name="Freeform 206">
                <a:extLst>
                  <a:ext uri="{FF2B5EF4-FFF2-40B4-BE49-F238E27FC236}">
                    <a16:creationId xmlns:a16="http://schemas.microsoft.com/office/drawing/2014/main" id="{0AF23838-465D-4E8A-B88E-48723D406884}"/>
                  </a:ext>
                </a:extLst>
              </p:cNvPr>
              <p:cNvSpPr>
                <a:spLocks/>
              </p:cNvSpPr>
              <p:nvPr/>
            </p:nvSpPr>
            <p:spPr bwMode="auto">
              <a:xfrm>
                <a:off x="4355" y="2836"/>
                <a:ext cx="33" cy="33"/>
              </a:xfrm>
              <a:custGeom>
                <a:avLst/>
                <a:gdLst>
                  <a:gd name="T0" fmla="*/ 53 w 53"/>
                  <a:gd name="T1" fmla="*/ 26 h 53"/>
                  <a:gd name="T2" fmla="*/ 53 w 53"/>
                  <a:gd name="T3" fmla="*/ 26 h 53"/>
                  <a:gd name="T4" fmla="*/ 40 w 53"/>
                  <a:gd name="T5" fmla="*/ 49 h 53"/>
                  <a:gd name="T6" fmla="*/ 27 w 53"/>
                  <a:gd name="T7" fmla="*/ 53 h 53"/>
                  <a:gd name="T8" fmla="*/ 0 w 53"/>
                  <a:gd name="T9" fmla="*/ 26 h 53"/>
                  <a:gd name="T10" fmla="*/ 0 w 53"/>
                  <a:gd name="T11" fmla="*/ 26 h 53"/>
                  <a:gd name="T12" fmla="*/ 0 w 53"/>
                  <a:gd name="T13" fmla="*/ 0 h 53"/>
                  <a:gd name="T14" fmla="*/ 53 w 53"/>
                  <a:gd name="T15" fmla="*/ 0 h 53"/>
                  <a:gd name="T16" fmla="*/ 53 w 53"/>
                  <a:gd name="T17" fmla="*/ 26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3" h="53">
                    <a:moveTo>
                      <a:pt x="53" y="26"/>
                    </a:moveTo>
                    <a:lnTo>
                      <a:pt x="53" y="26"/>
                    </a:lnTo>
                    <a:cubicBezTo>
                      <a:pt x="53" y="36"/>
                      <a:pt x="48" y="45"/>
                      <a:pt x="40" y="49"/>
                    </a:cubicBezTo>
                    <a:cubicBezTo>
                      <a:pt x="36" y="51"/>
                      <a:pt x="31" y="53"/>
                      <a:pt x="27" y="53"/>
                    </a:cubicBezTo>
                    <a:cubicBezTo>
                      <a:pt x="12" y="53"/>
                      <a:pt x="0" y="41"/>
                      <a:pt x="0" y="26"/>
                    </a:cubicBezTo>
                    <a:lnTo>
                      <a:pt x="0" y="26"/>
                    </a:lnTo>
                    <a:lnTo>
                      <a:pt x="0" y="0"/>
                    </a:lnTo>
                    <a:lnTo>
                      <a:pt x="53" y="0"/>
                    </a:lnTo>
                    <a:lnTo>
                      <a:pt x="53" y="26"/>
                    </a:lnTo>
                    <a:close/>
                  </a:path>
                </a:pathLst>
              </a:custGeom>
              <a:pattFill prst="pct5">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494" name="Freeform 207">
                <a:extLst>
                  <a:ext uri="{FF2B5EF4-FFF2-40B4-BE49-F238E27FC236}">
                    <a16:creationId xmlns:a16="http://schemas.microsoft.com/office/drawing/2014/main" id="{39537ECA-EA30-4590-81A7-F6461B9348BA}"/>
                  </a:ext>
                </a:extLst>
              </p:cNvPr>
              <p:cNvSpPr>
                <a:spLocks/>
              </p:cNvSpPr>
              <p:nvPr/>
            </p:nvSpPr>
            <p:spPr bwMode="auto">
              <a:xfrm>
                <a:off x="4355" y="2836"/>
                <a:ext cx="0" cy="16"/>
              </a:xfrm>
              <a:custGeom>
                <a:avLst/>
                <a:gdLst>
                  <a:gd name="T0" fmla="*/ 26 h 26"/>
                  <a:gd name="T1" fmla="*/ 26 h 26"/>
                  <a:gd name="T2" fmla="*/ 26 h 26"/>
                  <a:gd name="T3" fmla="*/ 0 h 26"/>
                  <a:gd name="T4" fmla="*/ 0 h 26"/>
                  <a:gd name="T5" fmla="*/ 26 h 26"/>
                </a:gdLst>
                <a:ahLst/>
                <a:cxnLst>
                  <a:cxn ang="0">
                    <a:pos x="0" y="T0"/>
                  </a:cxn>
                  <a:cxn ang="0">
                    <a:pos x="0" y="T1"/>
                  </a:cxn>
                  <a:cxn ang="0">
                    <a:pos x="0" y="T2"/>
                  </a:cxn>
                  <a:cxn ang="0">
                    <a:pos x="0" y="T3"/>
                  </a:cxn>
                  <a:cxn ang="0">
                    <a:pos x="0" y="T4"/>
                  </a:cxn>
                  <a:cxn ang="0">
                    <a:pos x="0" y="T5"/>
                  </a:cxn>
                </a:cxnLst>
                <a:rect l="0" t="0" r="r" b="b"/>
                <a:pathLst>
                  <a:path h="26">
                    <a:moveTo>
                      <a:pt x="0" y="26"/>
                    </a:moveTo>
                    <a:lnTo>
                      <a:pt x="0" y="26"/>
                    </a:lnTo>
                    <a:lnTo>
                      <a:pt x="0" y="26"/>
                    </a:lnTo>
                    <a:lnTo>
                      <a:pt x="0" y="0"/>
                    </a:lnTo>
                    <a:lnTo>
                      <a:pt x="0" y="0"/>
                    </a:lnTo>
                    <a:lnTo>
                      <a:pt x="0" y="26"/>
                    </a:ln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5" name="Freeform 208">
                <a:extLst>
                  <a:ext uri="{FF2B5EF4-FFF2-40B4-BE49-F238E27FC236}">
                    <a16:creationId xmlns:a16="http://schemas.microsoft.com/office/drawing/2014/main" id="{297B65B5-2FCE-4C87-9329-7BA457FEC342}"/>
                  </a:ext>
                </a:extLst>
              </p:cNvPr>
              <p:cNvSpPr>
                <a:spLocks/>
              </p:cNvSpPr>
              <p:nvPr/>
            </p:nvSpPr>
            <p:spPr bwMode="auto">
              <a:xfrm>
                <a:off x="4355" y="2852"/>
                <a:ext cx="0" cy="0"/>
              </a:xfrm>
              <a:custGeom>
                <a:avLst/>
                <a:gdLst/>
                <a:ahLst/>
                <a:cxnLst>
                  <a:cxn ang="0">
                    <a:pos x="0" y="0"/>
                  </a:cxn>
                  <a:cxn ang="0">
                    <a:pos x="0" y="0"/>
                  </a:cxn>
                  <a:cxn ang="0">
                    <a:pos x="0" y="0"/>
                  </a:cxn>
                  <a:cxn ang="0">
                    <a:pos x="0" y="0"/>
                  </a:cxn>
                  <a:cxn ang="0">
                    <a:pos x="0" y="0"/>
                  </a:cxn>
                </a:cxnLst>
                <a:rect l="0" t="0" r="r" b="b"/>
                <a:pathLst>
                  <a:path>
                    <a:moveTo>
                      <a:pt x="0" y="0"/>
                    </a:moveTo>
                    <a:lnTo>
                      <a:pt x="0" y="0"/>
                    </a:lnTo>
                    <a:cubicBezTo>
                      <a:pt x="0" y="0"/>
                      <a:pt x="0" y="0"/>
                      <a:pt x="0" y="0"/>
                    </a:cubicBezTo>
                    <a:lnTo>
                      <a:pt x="0" y="0"/>
                    </a:lnTo>
                    <a:cubicBezTo>
                      <a:pt x="0" y="0"/>
                      <a:pt x="0" y="0"/>
                      <a:pt x="0" y="0"/>
                    </a:cubicBezTo>
                    <a:close/>
                  </a:path>
                </a:pathLst>
              </a:custGeom>
              <a:grpFill/>
              <a:ln w="0">
                <a:noFill/>
                <a:prstDash val="solid"/>
                <a:round/>
                <a:headEnd/>
                <a:tailEnd/>
              </a:ln>
            </p:spPr>
            <p:txBody>
              <a:bodyPr vert="horz" wrap="square" lIns="107571" tIns="53785" rIns="107571" bIns="53785"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3C3C41"/>
                  </a:solidFill>
                  <a:effectLst/>
                  <a:uLnTx/>
                  <a:uFillTx/>
                  <a:latin typeface="Segoe UI"/>
                  <a:ea typeface="+mn-ea"/>
                  <a:cs typeface="+mn-cs"/>
                </a:endParaRPr>
              </a:p>
            </p:txBody>
          </p:sp>
          <p:sp>
            <p:nvSpPr>
              <p:cNvPr id="496" name="Freeform 209">
                <a:extLst>
                  <a:ext uri="{FF2B5EF4-FFF2-40B4-BE49-F238E27FC236}">
                    <a16:creationId xmlns:a16="http://schemas.microsoft.com/office/drawing/2014/main" id="{3971601E-4F9C-4046-832E-D6A71ED60FA1}"/>
                  </a:ext>
                </a:extLst>
              </p:cNvPr>
              <p:cNvSpPr>
                <a:spLocks/>
              </p:cNvSpPr>
              <p:nvPr/>
            </p:nvSpPr>
            <p:spPr bwMode="auto">
              <a:xfrm>
                <a:off x="4156" y="2737"/>
                <a:ext cx="232" cy="99"/>
              </a:xfrm>
              <a:custGeom>
                <a:avLst/>
                <a:gdLst>
                  <a:gd name="T0" fmla="*/ 373 w 373"/>
                  <a:gd name="T1" fmla="*/ 160 h 160"/>
                  <a:gd name="T2" fmla="*/ 373 w 373"/>
                  <a:gd name="T3" fmla="*/ 160 h 160"/>
                  <a:gd name="T4" fmla="*/ 0 w 373"/>
                  <a:gd name="T5" fmla="*/ 160 h 160"/>
                  <a:gd name="T6" fmla="*/ 54 w 373"/>
                  <a:gd name="T7" fmla="*/ 80 h 160"/>
                  <a:gd name="T8" fmla="*/ 174 w 373"/>
                  <a:gd name="T9" fmla="*/ 80 h 160"/>
                  <a:gd name="T10" fmla="*/ 174 w 373"/>
                  <a:gd name="T11" fmla="*/ 66 h 160"/>
                  <a:gd name="T12" fmla="*/ 80 w 373"/>
                  <a:gd name="T13" fmla="*/ 66 h 160"/>
                  <a:gd name="T14" fmla="*/ 80 w 373"/>
                  <a:gd name="T15" fmla="*/ 0 h 160"/>
                  <a:gd name="T16" fmla="*/ 293 w 373"/>
                  <a:gd name="T17" fmla="*/ 0 h 160"/>
                  <a:gd name="T18" fmla="*/ 293 w 373"/>
                  <a:gd name="T19" fmla="*/ 66 h 160"/>
                  <a:gd name="T20" fmla="*/ 200 w 373"/>
                  <a:gd name="T21" fmla="*/ 66 h 160"/>
                  <a:gd name="T22" fmla="*/ 200 w 373"/>
                  <a:gd name="T23" fmla="*/ 80 h 160"/>
                  <a:gd name="T24" fmla="*/ 320 w 373"/>
                  <a:gd name="T25" fmla="*/ 80 h 160"/>
                  <a:gd name="T26" fmla="*/ 373 w 373"/>
                  <a:gd name="T27" fmla="*/ 16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73" h="160">
                    <a:moveTo>
                      <a:pt x="373" y="160"/>
                    </a:moveTo>
                    <a:lnTo>
                      <a:pt x="373" y="160"/>
                    </a:lnTo>
                    <a:lnTo>
                      <a:pt x="0" y="160"/>
                    </a:lnTo>
                    <a:lnTo>
                      <a:pt x="54" y="80"/>
                    </a:lnTo>
                    <a:lnTo>
                      <a:pt x="174" y="80"/>
                    </a:lnTo>
                    <a:lnTo>
                      <a:pt x="174" y="66"/>
                    </a:lnTo>
                    <a:lnTo>
                      <a:pt x="80" y="66"/>
                    </a:lnTo>
                    <a:lnTo>
                      <a:pt x="80" y="0"/>
                    </a:lnTo>
                    <a:lnTo>
                      <a:pt x="293" y="0"/>
                    </a:lnTo>
                    <a:lnTo>
                      <a:pt x="293" y="66"/>
                    </a:lnTo>
                    <a:lnTo>
                      <a:pt x="200" y="66"/>
                    </a:lnTo>
                    <a:lnTo>
                      <a:pt x="200" y="80"/>
                    </a:lnTo>
                    <a:lnTo>
                      <a:pt x="320" y="80"/>
                    </a:lnTo>
                    <a:lnTo>
                      <a:pt x="373" y="160"/>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grpSp>
        <p:nvGrpSpPr>
          <p:cNvPr id="501" name="Group 500">
            <a:extLst>
              <a:ext uri="{FF2B5EF4-FFF2-40B4-BE49-F238E27FC236}">
                <a16:creationId xmlns:a16="http://schemas.microsoft.com/office/drawing/2014/main" id="{50895DC6-91E3-49F8-B36B-09F02E0E7328}"/>
              </a:ext>
            </a:extLst>
          </p:cNvPr>
          <p:cNvGrpSpPr/>
          <p:nvPr/>
        </p:nvGrpSpPr>
        <p:grpSpPr>
          <a:xfrm>
            <a:off x="8055730" y="1703921"/>
            <a:ext cx="456543" cy="229299"/>
            <a:chOff x="7802015" y="2439897"/>
            <a:chExt cx="1153304" cy="579247"/>
          </a:xfrm>
        </p:grpSpPr>
        <p:grpSp>
          <p:nvGrpSpPr>
            <p:cNvPr id="502" name="Graphic 476">
              <a:extLst>
                <a:ext uri="{FF2B5EF4-FFF2-40B4-BE49-F238E27FC236}">
                  <a16:creationId xmlns:a16="http://schemas.microsoft.com/office/drawing/2014/main" id="{359DCF4E-F6B2-45DB-8431-31FBE2A2A59A}"/>
                </a:ext>
              </a:extLst>
            </p:cNvPr>
            <p:cNvGrpSpPr/>
            <p:nvPr/>
          </p:nvGrpSpPr>
          <p:grpSpPr>
            <a:xfrm>
              <a:off x="7802015" y="2453636"/>
              <a:ext cx="530166" cy="527055"/>
              <a:chOff x="7213683" y="2039797"/>
              <a:chExt cx="622779" cy="619125"/>
            </a:xfrm>
          </p:grpSpPr>
          <p:sp>
            <p:nvSpPr>
              <p:cNvPr id="529" name="Freeform: Shape 528">
                <a:extLst>
                  <a:ext uri="{FF2B5EF4-FFF2-40B4-BE49-F238E27FC236}">
                    <a16:creationId xmlns:a16="http://schemas.microsoft.com/office/drawing/2014/main" id="{8E2D8AA5-3924-42D8-B11C-51D150909183}"/>
                  </a:ext>
                </a:extLst>
              </p:cNvPr>
              <p:cNvSpPr/>
              <p:nvPr/>
            </p:nvSpPr>
            <p:spPr>
              <a:xfrm>
                <a:off x="7213683" y="2341740"/>
                <a:ext cx="314325" cy="314325"/>
              </a:xfrm>
              <a:custGeom>
                <a:avLst/>
                <a:gdLst>
                  <a:gd name="connsiteX0" fmla="*/ 0 w 314325"/>
                  <a:gd name="connsiteY0" fmla="*/ 0 h 314325"/>
                  <a:gd name="connsiteX1" fmla="*/ 0 w 314325"/>
                  <a:gd name="connsiteY1" fmla="*/ 317183 h 314325"/>
                  <a:gd name="connsiteX2" fmla="*/ 315278 w 314325"/>
                  <a:gd name="connsiteY2" fmla="*/ 317183 h 314325"/>
                  <a:gd name="connsiteX3" fmla="*/ 315278 w 314325"/>
                  <a:gd name="connsiteY3" fmla="*/ 0 h 314325"/>
                  <a:gd name="connsiteX4" fmla="*/ 0 w 314325"/>
                  <a:gd name="connsiteY4" fmla="*/ 0 h 314325"/>
                  <a:gd name="connsiteX5" fmla="*/ 102870 w 314325"/>
                  <a:gd name="connsiteY5" fmla="*/ 227647 h 314325"/>
                  <a:gd name="connsiteX6" fmla="*/ 86678 w 314325"/>
                  <a:gd name="connsiteY6" fmla="*/ 227647 h 314325"/>
                  <a:gd name="connsiteX7" fmla="*/ 86678 w 314325"/>
                  <a:gd name="connsiteY7" fmla="*/ 211455 h 314325"/>
                  <a:gd name="connsiteX8" fmla="*/ 102870 w 314325"/>
                  <a:gd name="connsiteY8" fmla="*/ 211455 h 314325"/>
                  <a:gd name="connsiteX9" fmla="*/ 102870 w 314325"/>
                  <a:gd name="connsiteY9" fmla="*/ 227647 h 314325"/>
                  <a:gd name="connsiteX10" fmla="*/ 102870 w 314325"/>
                  <a:gd name="connsiteY10" fmla="*/ 112395 h 314325"/>
                  <a:gd name="connsiteX11" fmla="*/ 86678 w 314325"/>
                  <a:gd name="connsiteY11" fmla="*/ 112395 h 314325"/>
                  <a:gd name="connsiteX12" fmla="*/ 86678 w 314325"/>
                  <a:gd name="connsiteY12" fmla="*/ 96202 h 314325"/>
                  <a:gd name="connsiteX13" fmla="*/ 102870 w 314325"/>
                  <a:gd name="connsiteY13" fmla="*/ 96202 h 314325"/>
                  <a:gd name="connsiteX14" fmla="*/ 102870 w 314325"/>
                  <a:gd name="connsiteY14" fmla="*/ 112395 h 314325"/>
                  <a:gd name="connsiteX15" fmla="*/ 221933 w 314325"/>
                  <a:gd name="connsiteY15" fmla="*/ 227647 h 314325"/>
                  <a:gd name="connsiteX16" fmla="*/ 205740 w 314325"/>
                  <a:gd name="connsiteY16" fmla="*/ 227647 h 314325"/>
                  <a:gd name="connsiteX17" fmla="*/ 205740 w 314325"/>
                  <a:gd name="connsiteY17" fmla="*/ 211455 h 314325"/>
                  <a:gd name="connsiteX18" fmla="*/ 221933 w 314325"/>
                  <a:gd name="connsiteY18" fmla="*/ 211455 h 314325"/>
                  <a:gd name="connsiteX19" fmla="*/ 221933 w 314325"/>
                  <a:gd name="connsiteY19" fmla="*/ 227647 h 314325"/>
                  <a:gd name="connsiteX20" fmla="*/ 221933 w 314325"/>
                  <a:gd name="connsiteY20" fmla="*/ 112395 h 314325"/>
                  <a:gd name="connsiteX21" fmla="*/ 205740 w 314325"/>
                  <a:gd name="connsiteY21" fmla="*/ 112395 h 314325"/>
                  <a:gd name="connsiteX22" fmla="*/ 205740 w 314325"/>
                  <a:gd name="connsiteY22" fmla="*/ 96202 h 314325"/>
                  <a:gd name="connsiteX23" fmla="*/ 221933 w 314325"/>
                  <a:gd name="connsiteY23" fmla="*/ 96202 h 314325"/>
                  <a:gd name="connsiteX24" fmla="*/ 221933 w 314325"/>
                  <a:gd name="connsiteY24" fmla="*/ 112395 h 3143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314325" h="314325">
                    <a:moveTo>
                      <a:pt x="0" y="0"/>
                    </a:moveTo>
                    <a:lnTo>
                      <a:pt x="0" y="317183"/>
                    </a:lnTo>
                    <a:cubicBezTo>
                      <a:pt x="0" y="317183"/>
                      <a:pt x="0" y="317183"/>
                      <a:pt x="315278" y="317183"/>
                    </a:cubicBezTo>
                    <a:cubicBezTo>
                      <a:pt x="315278" y="317183"/>
                      <a:pt x="315278" y="317183"/>
                      <a:pt x="315278" y="0"/>
                    </a:cubicBezTo>
                    <a:cubicBezTo>
                      <a:pt x="315278" y="0"/>
                      <a:pt x="315278" y="0"/>
                      <a:pt x="0" y="0"/>
                    </a:cubicBezTo>
                    <a:close/>
                    <a:moveTo>
                      <a:pt x="102870" y="227647"/>
                    </a:moveTo>
                    <a:cubicBezTo>
                      <a:pt x="102870" y="227647"/>
                      <a:pt x="102870" y="227647"/>
                      <a:pt x="86678" y="227647"/>
                    </a:cubicBezTo>
                    <a:cubicBezTo>
                      <a:pt x="86678" y="227647"/>
                      <a:pt x="86678" y="227647"/>
                      <a:pt x="86678" y="211455"/>
                    </a:cubicBezTo>
                    <a:cubicBezTo>
                      <a:pt x="86678" y="211455"/>
                      <a:pt x="86678" y="211455"/>
                      <a:pt x="102870" y="211455"/>
                    </a:cubicBezTo>
                    <a:lnTo>
                      <a:pt x="102870" y="227647"/>
                    </a:lnTo>
                    <a:close/>
                    <a:moveTo>
                      <a:pt x="102870" y="112395"/>
                    </a:moveTo>
                    <a:cubicBezTo>
                      <a:pt x="102870" y="112395"/>
                      <a:pt x="102870" y="112395"/>
                      <a:pt x="86678" y="112395"/>
                    </a:cubicBezTo>
                    <a:cubicBezTo>
                      <a:pt x="86678" y="112395"/>
                      <a:pt x="86678" y="112395"/>
                      <a:pt x="86678" y="96202"/>
                    </a:cubicBezTo>
                    <a:cubicBezTo>
                      <a:pt x="86678" y="96202"/>
                      <a:pt x="86678" y="96202"/>
                      <a:pt x="102870" y="96202"/>
                    </a:cubicBezTo>
                    <a:lnTo>
                      <a:pt x="102870" y="112395"/>
                    </a:lnTo>
                    <a:close/>
                    <a:moveTo>
                      <a:pt x="221933" y="227647"/>
                    </a:moveTo>
                    <a:cubicBezTo>
                      <a:pt x="221933" y="227647"/>
                      <a:pt x="221933" y="227647"/>
                      <a:pt x="205740" y="227647"/>
                    </a:cubicBezTo>
                    <a:cubicBezTo>
                      <a:pt x="205740" y="227647"/>
                      <a:pt x="205740" y="227647"/>
                      <a:pt x="205740" y="211455"/>
                    </a:cubicBezTo>
                    <a:cubicBezTo>
                      <a:pt x="205740" y="211455"/>
                      <a:pt x="205740" y="211455"/>
                      <a:pt x="221933" y="211455"/>
                    </a:cubicBezTo>
                    <a:lnTo>
                      <a:pt x="221933" y="227647"/>
                    </a:lnTo>
                    <a:close/>
                    <a:moveTo>
                      <a:pt x="221933" y="112395"/>
                    </a:moveTo>
                    <a:cubicBezTo>
                      <a:pt x="221933" y="112395"/>
                      <a:pt x="221933" y="112395"/>
                      <a:pt x="205740" y="112395"/>
                    </a:cubicBezTo>
                    <a:cubicBezTo>
                      <a:pt x="205740" y="112395"/>
                      <a:pt x="205740" y="112395"/>
                      <a:pt x="205740" y="96202"/>
                    </a:cubicBezTo>
                    <a:cubicBezTo>
                      <a:pt x="205740" y="96202"/>
                      <a:pt x="205740" y="96202"/>
                      <a:pt x="221933" y="96202"/>
                    </a:cubicBezTo>
                    <a:lnTo>
                      <a:pt x="221933" y="112395"/>
                    </a:lnTo>
                    <a:close/>
                  </a:path>
                </a:pathLst>
              </a:custGeom>
              <a:pattFill prst="pct10">
                <a:fgClr>
                  <a:schemeClr val="bg1"/>
                </a:fgClr>
                <a:bgClr>
                  <a:schemeClr val="tx2"/>
                </a:bgClr>
              </a:patt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0" name="Freeform: Shape 529">
                <a:extLst>
                  <a:ext uri="{FF2B5EF4-FFF2-40B4-BE49-F238E27FC236}">
                    <a16:creationId xmlns:a16="http://schemas.microsoft.com/office/drawing/2014/main" id="{8F3D4B2B-CCC9-4937-BE71-03570320EF0D}"/>
                  </a:ext>
                </a:extLst>
              </p:cNvPr>
              <p:cNvSpPr/>
              <p:nvPr/>
            </p:nvSpPr>
            <p:spPr>
              <a:xfrm>
                <a:off x="7522137" y="2039797"/>
                <a:ext cx="314325" cy="619125"/>
              </a:xfrm>
              <a:custGeom>
                <a:avLst/>
                <a:gdLst>
                  <a:gd name="connsiteX0" fmla="*/ 160973 w 314325"/>
                  <a:gd name="connsiteY0" fmla="*/ 0 h 619125"/>
                  <a:gd name="connsiteX1" fmla="*/ 0 w 314325"/>
                  <a:gd name="connsiteY1" fmla="*/ 144780 h 619125"/>
                  <a:gd name="connsiteX2" fmla="*/ 0 w 314325"/>
                  <a:gd name="connsiteY2" fmla="*/ 620078 h 619125"/>
                  <a:gd name="connsiteX3" fmla="*/ 67627 w 314325"/>
                  <a:gd name="connsiteY3" fmla="*/ 620078 h 619125"/>
                  <a:gd name="connsiteX4" fmla="*/ 67627 w 314325"/>
                  <a:gd name="connsiteY4" fmla="*/ 462915 h 619125"/>
                  <a:gd name="connsiteX5" fmla="*/ 157163 w 314325"/>
                  <a:gd name="connsiteY5" fmla="*/ 462915 h 619125"/>
                  <a:gd name="connsiteX6" fmla="*/ 246698 w 314325"/>
                  <a:gd name="connsiteY6" fmla="*/ 462915 h 619125"/>
                  <a:gd name="connsiteX7" fmla="*/ 246698 w 314325"/>
                  <a:gd name="connsiteY7" fmla="*/ 620078 h 619125"/>
                  <a:gd name="connsiteX8" fmla="*/ 317182 w 314325"/>
                  <a:gd name="connsiteY8" fmla="*/ 620078 h 619125"/>
                  <a:gd name="connsiteX9" fmla="*/ 317182 w 314325"/>
                  <a:gd name="connsiteY9" fmla="*/ 144780 h 619125"/>
                  <a:gd name="connsiteX10" fmla="*/ 160973 w 314325"/>
                  <a:gd name="connsiteY10" fmla="*/ 0 h 619125"/>
                  <a:gd name="connsiteX11" fmla="*/ 157163 w 314325"/>
                  <a:gd name="connsiteY11" fmla="*/ 391478 h 619125"/>
                  <a:gd name="connsiteX12" fmla="*/ 138113 w 314325"/>
                  <a:gd name="connsiteY12" fmla="*/ 368618 h 619125"/>
                  <a:gd name="connsiteX13" fmla="*/ 157163 w 314325"/>
                  <a:gd name="connsiteY13" fmla="*/ 349568 h 619125"/>
                  <a:gd name="connsiteX14" fmla="*/ 176213 w 314325"/>
                  <a:gd name="connsiteY14" fmla="*/ 368618 h 619125"/>
                  <a:gd name="connsiteX15" fmla="*/ 157163 w 314325"/>
                  <a:gd name="connsiteY15" fmla="*/ 391478 h 619125"/>
                  <a:gd name="connsiteX16" fmla="*/ 247650 w 314325"/>
                  <a:gd name="connsiteY16" fmla="*/ 269558 h 619125"/>
                  <a:gd name="connsiteX17" fmla="*/ 67627 w 314325"/>
                  <a:gd name="connsiteY17" fmla="*/ 269558 h 619125"/>
                  <a:gd name="connsiteX18" fmla="*/ 67627 w 314325"/>
                  <a:gd name="connsiteY18" fmla="*/ 185738 h 619125"/>
                  <a:gd name="connsiteX19" fmla="*/ 247650 w 314325"/>
                  <a:gd name="connsiteY19" fmla="*/ 185738 h 619125"/>
                  <a:gd name="connsiteX20" fmla="*/ 247650 w 314325"/>
                  <a:gd name="connsiteY20" fmla="*/ 269558 h 6191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314325" h="619125">
                    <a:moveTo>
                      <a:pt x="160973" y="0"/>
                    </a:moveTo>
                    <a:cubicBezTo>
                      <a:pt x="0" y="144780"/>
                      <a:pt x="0" y="144780"/>
                      <a:pt x="0" y="144780"/>
                    </a:cubicBezTo>
                    <a:cubicBezTo>
                      <a:pt x="0" y="620078"/>
                      <a:pt x="0" y="620078"/>
                      <a:pt x="0" y="620078"/>
                    </a:cubicBezTo>
                    <a:cubicBezTo>
                      <a:pt x="24765" y="620078"/>
                      <a:pt x="46672" y="620078"/>
                      <a:pt x="67627" y="620078"/>
                    </a:cubicBezTo>
                    <a:cubicBezTo>
                      <a:pt x="67627" y="620078"/>
                      <a:pt x="67627" y="620078"/>
                      <a:pt x="67627" y="462915"/>
                    </a:cubicBezTo>
                    <a:cubicBezTo>
                      <a:pt x="67627" y="462915"/>
                      <a:pt x="67627" y="462915"/>
                      <a:pt x="157163" y="462915"/>
                    </a:cubicBezTo>
                    <a:cubicBezTo>
                      <a:pt x="157163" y="462915"/>
                      <a:pt x="157163" y="462915"/>
                      <a:pt x="246698" y="462915"/>
                    </a:cubicBezTo>
                    <a:cubicBezTo>
                      <a:pt x="246698" y="462915"/>
                      <a:pt x="246698" y="462915"/>
                      <a:pt x="246698" y="620078"/>
                    </a:cubicBezTo>
                    <a:cubicBezTo>
                      <a:pt x="317182" y="620078"/>
                      <a:pt x="317182" y="620078"/>
                      <a:pt x="317182" y="620078"/>
                    </a:cubicBezTo>
                    <a:cubicBezTo>
                      <a:pt x="317182" y="144780"/>
                      <a:pt x="317182" y="144780"/>
                      <a:pt x="317182" y="144780"/>
                    </a:cubicBezTo>
                    <a:lnTo>
                      <a:pt x="160973" y="0"/>
                    </a:lnTo>
                    <a:close/>
                    <a:moveTo>
                      <a:pt x="157163" y="391478"/>
                    </a:moveTo>
                    <a:cubicBezTo>
                      <a:pt x="147638" y="391478"/>
                      <a:pt x="138113" y="381953"/>
                      <a:pt x="138113" y="368618"/>
                    </a:cubicBezTo>
                    <a:cubicBezTo>
                      <a:pt x="138113" y="359093"/>
                      <a:pt x="147638" y="349568"/>
                      <a:pt x="157163" y="349568"/>
                    </a:cubicBezTo>
                    <a:cubicBezTo>
                      <a:pt x="169545" y="349568"/>
                      <a:pt x="176213" y="359093"/>
                      <a:pt x="176213" y="368618"/>
                    </a:cubicBezTo>
                    <a:cubicBezTo>
                      <a:pt x="176213" y="381953"/>
                      <a:pt x="170498" y="391478"/>
                      <a:pt x="157163" y="391478"/>
                    </a:cubicBezTo>
                    <a:close/>
                    <a:moveTo>
                      <a:pt x="247650" y="269558"/>
                    </a:moveTo>
                    <a:cubicBezTo>
                      <a:pt x="247650" y="269558"/>
                      <a:pt x="247650" y="269558"/>
                      <a:pt x="67627" y="269558"/>
                    </a:cubicBezTo>
                    <a:cubicBezTo>
                      <a:pt x="67627" y="269558"/>
                      <a:pt x="67627" y="269558"/>
                      <a:pt x="67627" y="185738"/>
                    </a:cubicBezTo>
                    <a:cubicBezTo>
                      <a:pt x="67627" y="185738"/>
                      <a:pt x="67627" y="185738"/>
                      <a:pt x="247650" y="185738"/>
                    </a:cubicBezTo>
                    <a:lnTo>
                      <a:pt x="247650" y="269558"/>
                    </a:lnTo>
                    <a:close/>
                  </a:path>
                </a:pathLst>
              </a:custGeom>
              <a:pattFill prst="pct10">
                <a:fgClr>
                  <a:schemeClr val="bg1"/>
                </a:fgClr>
                <a:bgClr>
                  <a:schemeClr val="tx2"/>
                </a:bgClr>
              </a:pattFill>
              <a:ln w="9525"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3" name="Group 4">
              <a:extLst>
                <a:ext uri="{FF2B5EF4-FFF2-40B4-BE49-F238E27FC236}">
                  <a16:creationId xmlns:a16="http://schemas.microsoft.com/office/drawing/2014/main" id="{76EB6E49-FE36-4BEB-8288-CFF155D611E1}"/>
                </a:ext>
              </a:extLst>
            </p:cNvPr>
            <p:cNvGrpSpPr>
              <a:grpSpLocks noChangeAspect="1"/>
            </p:cNvGrpSpPr>
            <p:nvPr/>
          </p:nvGrpSpPr>
          <p:grpSpPr bwMode="auto">
            <a:xfrm>
              <a:off x="8314684" y="2439897"/>
              <a:ext cx="283883" cy="564745"/>
              <a:chOff x="4969" y="1167"/>
              <a:chExt cx="94" cy="187"/>
            </a:xfrm>
          </p:grpSpPr>
          <p:sp>
            <p:nvSpPr>
              <p:cNvPr id="511" name="Rectangle 6">
                <a:extLst>
                  <a:ext uri="{FF2B5EF4-FFF2-40B4-BE49-F238E27FC236}">
                    <a16:creationId xmlns:a16="http://schemas.microsoft.com/office/drawing/2014/main" id="{02F2016A-0CFF-4089-B558-EB4DAB848F14}"/>
                  </a:ext>
                </a:extLst>
              </p:cNvPr>
              <p:cNvSpPr>
                <a:spLocks noChangeArrowheads="1"/>
              </p:cNvSpPr>
              <p:nvPr/>
            </p:nvSpPr>
            <p:spPr bwMode="auto">
              <a:xfrm>
                <a:off x="4969" y="1167"/>
                <a:ext cx="94" cy="187"/>
              </a:xfrm>
              <a:prstGeom prst="rect">
                <a:avLst/>
              </a:prstGeom>
              <a:pattFill prst="pct10">
                <a:fgClr>
                  <a:schemeClr val="bg1"/>
                </a:fgClr>
                <a:bgClr>
                  <a:schemeClr val="accent2"/>
                </a:bgClr>
              </a:pattFill>
              <a:ln w="13053"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2" name="Rectangle 8">
                <a:extLst>
                  <a:ext uri="{FF2B5EF4-FFF2-40B4-BE49-F238E27FC236}">
                    <a16:creationId xmlns:a16="http://schemas.microsoft.com/office/drawing/2014/main" id="{E19294EB-2F0F-4B0B-A1D0-FB8429358697}"/>
                  </a:ext>
                </a:extLst>
              </p:cNvPr>
              <p:cNvSpPr>
                <a:spLocks noChangeArrowheads="1"/>
              </p:cNvSpPr>
              <p:nvPr/>
            </p:nvSpPr>
            <p:spPr bwMode="auto">
              <a:xfrm>
                <a:off x="4992" y="1196"/>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3" name="Rectangle 9">
                <a:extLst>
                  <a:ext uri="{FF2B5EF4-FFF2-40B4-BE49-F238E27FC236}">
                    <a16:creationId xmlns:a16="http://schemas.microsoft.com/office/drawing/2014/main" id="{8D1DFE7E-7117-481F-8048-67FB29C25EC7}"/>
                  </a:ext>
                </a:extLst>
              </p:cNvPr>
              <p:cNvSpPr>
                <a:spLocks noChangeArrowheads="1"/>
              </p:cNvSpPr>
              <p:nvPr/>
            </p:nvSpPr>
            <p:spPr bwMode="auto">
              <a:xfrm>
                <a:off x="5022" y="1196"/>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4" name="Rectangle 10">
                <a:extLst>
                  <a:ext uri="{FF2B5EF4-FFF2-40B4-BE49-F238E27FC236}">
                    <a16:creationId xmlns:a16="http://schemas.microsoft.com/office/drawing/2014/main" id="{5F746BB0-1E70-4BA2-9CF3-C8BE5D46AE53}"/>
                  </a:ext>
                </a:extLst>
              </p:cNvPr>
              <p:cNvSpPr>
                <a:spLocks noChangeArrowheads="1"/>
              </p:cNvSpPr>
              <p:nvPr/>
            </p:nvSpPr>
            <p:spPr bwMode="auto">
              <a:xfrm>
                <a:off x="4992" y="1225"/>
                <a:ext cx="18"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2" name="Rectangle 11">
                <a:extLst>
                  <a:ext uri="{FF2B5EF4-FFF2-40B4-BE49-F238E27FC236}">
                    <a16:creationId xmlns:a16="http://schemas.microsoft.com/office/drawing/2014/main" id="{1B279342-A2DA-4A8B-8301-9B67AD45A9B5}"/>
                  </a:ext>
                </a:extLst>
              </p:cNvPr>
              <p:cNvSpPr>
                <a:spLocks noChangeArrowheads="1"/>
              </p:cNvSpPr>
              <p:nvPr/>
            </p:nvSpPr>
            <p:spPr bwMode="auto">
              <a:xfrm>
                <a:off x="5022" y="1225"/>
                <a:ext cx="17" cy="1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4" name="Rectangle 12">
                <a:extLst>
                  <a:ext uri="{FF2B5EF4-FFF2-40B4-BE49-F238E27FC236}">
                    <a16:creationId xmlns:a16="http://schemas.microsoft.com/office/drawing/2014/main" id="{260131B2-5983-4AAE-817B-3B0AA0630DB1}"/>
                  </a:ext>
                </a:extLst>
              </p:cNvPr>
              <p:cNvSpPr>
                <a:spLocks noChangeArrowheads="1"/>
              </p:cNvSpPr>
              <p:nvPr/>
            </p:nvSpPr>
            <p:spPr bwMode="auto">
              <a:xfrm>
                <a:off x="4992" y="1255"/>
                <a:ext cx="18"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5" name="Rectangle 13">
                <a:extLst>
                  <a:ext uri="{FF2B5EF4-FFF2-40B4-BE49-F238E27FC236}">
                    <a16:creationId xmlns:a16="http://schemas.microsoft.com/office/drawing/2014/main" id="{0B69A5EC-133C-4129-A5A6-B8F6D3C5FE0E}"/>
                  </a:ext>
                </a:extLst>
              </p:cNvPr>
              <p:cNvSpPr>
                <a:spLocks noChangeArrowheads="1"/>
              </p:cNvSpPr>
              <p:nvPr/>
            </p:nvSpPr>
            <p:spPr bwMode="auto">
              <a:xfrm>
                <a:off x="5022" y="1255"/>
                <a:ext cx="17" cy="1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6" name="Rectangle 14">
                <a:extLst>
                  <a:ext uri="{FF2B5EF4-FFF2-40B4-BE49-F238E27FC236}">
                    <a16:creationId xmlns:a16="http://schemas.microsoft.com/office/drawing/2014/main" id="{5CCB3A8E-45B8-49F5-AF42-9D0BAFAB8FCD}"/>
                  </a:ext>
                </a:extLst>
              </p:cNvPr>
              <p:cNvSpPr>
                <a:spLocks noChangeArrowheads="1"/>
              </p:cNvSpPr>
              <p:nvPr/>
            </p:nvSpPr>
            <p:spPr bwMode="auto">
              <a:xfrm>
                <a:off x="4992" y="1284"/>
                <a:ext cx="18"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7" name="Rectangle 15">
                <a:extLst>
                  <a:ext uri="{FF2B5EF4-FFF2-40B4-BE49-F238E27FC236}">
                    <a16:creationId xmlns:a16="http://schemas.microsoft.com/office/drawing/2014/main" id="{C82520F7-1ECF-418E-B026-396147F36C1E}"/>
                  </a:ext>
                </a:extLst>
              </p:cNvPr>
              <p:cNvSpPr>
                <a:spLocks noChangeArrowheads="1"/>
              </p:cNvSpPr>
              <p:nvPr/>
            </p:nvSpPr>
            <p:spPr bwMode="auto">
              <a:xfrm>
                <a:off x="5022" y="1284"/>
                <a:ext cx="17" cy="17"/>
              </a:xfrm>
              <a:prstGeom prst="rect">
                <a:avLst/>
              </a:prstGeom>
              <a:pattFill prst="pct10">
                <a:fgClr>
                  <a:schemeClr val="bg1"/>
                </a:fgClr>
                <a:bgClr>
                  <a:schemeClr val="accent5"/>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28" name="Rectangle 16">
                <a:extLst>
                  <a:ext uri="{FF2B5EF4-FFF2-40B4-BE49-F238E27FC236}">
                    <a16:creationId xmlns:a16="http://schemas.microsoft.com/office/drawing/2014/main" id="{DFAA9954-5406-49DD-9551-857D8766D87C}"/>
                  </a:ext>
                </a:extLst>
              </p:cNvPr>
              <p:cNvSpPr>
                <a:spLocks noChangeArrowheads="1"/>
              </p:cNvSpPr>
              <p:nvPr/>
            </p:nvSpPr>
            <p:spPr bwMode="auto">
              <a:xfrm>
                <a:off x="5004" y="1311"/>
                <a:ext cx="24" cy="43"/>
              </a:xfrm>
              <a:prstGeom prst="rect">
                <a:avLst/>
              </a:prstGeom>
              <a:solidFill>
                <a:schemeClr val="bg1">
                  <a:lumMod val="8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89642" tIns="44821" rIns="89642" bIns="44821" numCol="1" anchor="t" anchorCtr="0" compatLnSpc="1">
                <a:prstTxWarp prst="textNoShape">
                  <a:avLst/>
                </a:prstTxWarp>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504" name="Graphic 272">
              <a:extLst>
                <a:ext uri="{FF2B5EF4-FFF2-40B4-BE49-F238E27FC236}">
                  <a16:creationId xmlns:a16="http://schemas.microsoft.com/office/drawing/2014/main" id="{7199D0EE-11C4-43B5-8136-8F2FE981634F}"/>
                </a:ext>
              </a:extLst>
            </p:cNvPr>
            <p:cNvGrpSpPr/>
            <p:nvPr/>
          </p:nvGrpSpPr>
          <p:grpSpPr>
            <a:xfrm>
              <a:off x="8562569" y="2603292"/>
              <a:ext cx="392750" cy="415852"/>
              <a:chOff x="7192138" y="2346248"/>
              <a:chExt cx="417313" cy="441861"/>
            </a:xfrm>
            <a:solidFill>
              <a:schemeClr val="accent1"/>
            </a:solidFill>
          </p:grpSpPr>
          <p:sp>
            <p:nvSpPr>
              <p:cNvPr id="505" name="Freeform: Shape 504">
                <a:extLst>
                  <a:ext uri="{FF2B5EF4-FFF2-40B4-BE49-F238E27FC236}">
                    <a16:creationId xmlns:a16="http://schemas.microsoft.com/office/drawing/2014/main" id="{58D4FE21-0949-41F1-9853-0E840F44B022}"/>
                  </a:ext>
                </a:extLst>
              </p:cNvPr>
              <p:cNvSpPr/>
              <p:nvPr/>
            </p:nvSpPr>
            <p:spPr>
              <a:xfrm>
                <a:off x="7192138" y="2346248"/>
                <a:ext cx="417313" cy="441861"/>
              </a:xfrm>
              <a:custGeom>
                <a:avLst/>
                <a:gdLst>
                  <a:gd name="connsiteX0" fmla="*/ 428360 w 417313"/>
                  <a:gd name="connsiteY0" fmla="*/ 143605 h 441861"/>
                  <a:gd name="connsiteX1" fmla="*/ 428360 w 417313"/>
                  <a:gd name="connsiteY1" fmla="*/ 101874 h 441861"/>
                  <a:gd name="connsiteX2" fmla="*/ 428360 w 417313"/>
                  <a:gd name="connsiteY2" fmla="*/ 101874 h 441861"/>
                  <a:gd name="connsiteX3" fmla="*/ 321577 w 417313"/>
                  <a:gd name="connsiteY3" fmla="*/ 50323 h 441861"/>
                  <a:gd name="connsiteX4" fmla="*/ 214794 w 417313"/>
                  <a:gd name="connsiteY4" fmla="*/ 0 h 441861"/>
                  <a:gd name="connsiteX5" fmla="*/ 106783 w 417313"/>
                  <a:gd name="connsiteY5" fmla="*/ 50323 h 441861"/>
                  <a:gd name="connsiteX6" fmla="*/ 0 w 417313"/>
                  <a:gd name="connsiteY6" fmla="*/ 101874 h 441861"/>
                  <a:gd name="connsiteX7" fmla="*/ 1227 w 417313"/>
                  <a:gd name="connsiteY7" fmla="*/ 101874 h 441861"/>
                  <a:gd name="connsiteX8" fmla="*/ 0 w 417313"/>
                  <a:gd name="connsiteY8" fmla="*/ 101874 h 441861"/>
                  <a:gd name="connsiteX9" fmla="*/ 0 w 417313"/>
                  <a:gd name="connsiteY9" fmla="*/ 143605 h 441861"/>
                  <a:gd name="connsiteX10" fmla="*/ 25775 w 417313"/>
                  <a:gd name="connsiteY10" fmla="*/ 143605 h 441861"/>
                  <a:gd name="connsiteX11" fmla="*/ 25775 w 417313"/>
                  <a:gd name="connsiteY11" fmla="*/ 401357 h 441861"/>
                  <a:gd name="connsiteX12" fmla="*/ 0 w 417313"/>
                  <a:gd name="connsiteY12" fmla="*/ 401357 h 441861"/>
                  <a:gd name="connsiteX13" fmla="*/ 0 w 417313"/>
                  <a:gd name="connsiteY13" fmla="*/ 443088 h 441861"/>
                  <a:gd name="connsiteX14" fmla="*/ 428360 w 417313"/>
                  <a:gd name="connsiteY14" fmla="*/ 443088 h 441861"/>
                  <a:gd name="connsiteX15" fmla="*/ 428360 w 417313"/>
                  <a:gd name="connsiteY15" fmla="*/ 401357 h 441861"/>
                  <a:gd name="connsiteX16" fmla="*/ 402584 w 417313"/>
                  <a:gd name="connsiteY16" fmla="*/ 401357 h 441861"/>
                  <a:gd name="connsiteX17" fmla="*/ 402584 w 417313"/>
                  <a:gd name="connsiteY17" fmla="*/ 143605 h 4418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7313" h="441861">
                    <a:moveTo>
                      <a:pt x="428360" y="143605"/>
                    </a:moveTo>
                    <a:lnTo>
                      <a:pt x="428360" y="101874"/>
                    </a:lnTo>
                    <a:lnTo>
                      <a:pt x="428360" y="101874"/>
                    </a:lnTo>
                    <a:lnTo>
                      <a:pt x="321577" y="50323"/>
                    </a:lnTo>
                    <a:lnTo>
                      <a:pt x="214794" y="0"/>
                    </a:lnTo>
                    <a:lnTo>
                      <a:pt x="106783" y="50323"/>
                    </a:lnTo>
                    <a:lnTo>
                      <a:pt x="0" y="101874"/>
                    </a:lnTo>
                    <a:lnTo>
                      <a:pt x="1227" y="101874"/>
                    </a:lnTo>
                    <a:lnTo>
                      <a:pt x="0" y="101874"/>
                    </a:lnTo>
                    <a:lnTo>
                      <a:pt x="0" y="143605"/>
                    </a:lnTo>
                    <a:lnTo>
                      <a:pt x="25775" y="143605"/>
                    </a:lnTo>
                    <a:lnTo>
                      <a:pt x="25775" y="401357"/>
                    </a:lnTo>
                    <a:lnTo>
                      <a:pt x="0" y="401357"/>
                    </a:lnTo>
                    <a:lnTo>
                      <a:pt x="0" y="443088"/>
                    </a:lnTo>
                    <a:lnTo>
                      <a:pt x="428360" y="443088"/>
                    </a:lnTo>
                    <a:lnTo>
                      <a:pt x="428360" y="401357"/>
                    </a:lnTo>
                    <a:lnTo>
                      <a:pt x="402584" y="401357"/>
                    </a:lnTo>
                    <a:lnTo>
                      <a:pt x="402584" y="143605"/>
                    </a:lnTo>
                    <a:close/>
                  </a:path>
                </a:pathLst>
              </a:custGeom>
              <a:pattFill prst="pct5">
                <a:fgClr>
                  <a:schemeClr val="bg1"/>
                </a:fgClr>
                <a:bgClr>
                  <a:schemeClr val="tx2"/>
                </a:bgClr>
              </a:pattFill>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6" name="Freeform: Shape 505">
                <a:extLst>
                  <a:ext uri="{FF2B5EF4-FFF2-40B4-BE49-F238E27FC236}">
                    <a16:creationId xmlns:a16="http://schemas.microsoft.com/office/drawing/2014/main" id="{612E2A0C-2A5A-48D9-B32C-7D337FEF0DB5}"/>
                  </a:ext>
                </a:extLst>
              </p:cNvPr>
              <p:cNvSpPr/>
              <p:nvPr/>
            </p:nvSpPr>
            <p:spPr>
              <a:xfrm>
                <a:off x="7255962"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7" name="Freeform: Shape 506">
                <a:extLst>
                  <a:ext uri="{FF2B5EF4-FFF2-40B4-BE49-F238E27FC236}">
                    <a16:creationId xmlns:a16="http://schemas.microsoft.com/office/drawing/2014/main" id="{C5DB3CEA-06BB-452C-8FE2-0A36C5C3A950}"/>
                  </a:ext>
                </a:extLst>
              </p:cNvPr>
              <p:cNvSpPr/>
              <p:nvPr/>
            </p:nvSpPr>
            <p:spPr>
              <a:xfrm>
                <a:off x="7321014"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8" name="Freeform: Shape 507">
                <a:extLst>
                  <a:ext uri="{FF2B5EF4-FFF2-40B4-BE49-F238E27FC236}">
                    <a16:creationId xmlns:a16="http://schemas.microsoft.com/office/drawing/2014/main" id="{0FEDDF64-BE05-4F21-8893-38CAD8D2E7B8}"/>
                  </a:ext>
                </a:extLst>
              </p:cNvPr>
              <p:cNvSpPr/>
              <p:nvPr/>
            </p:nvSpPr>
            <p:spPr>
              <a:xfrm>
                <a:off x="7386066"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09" name="Freeform: Shape 508">
                <a:extLst>
                  <a:ext uri="{FF2B5EF4-FFF2-40B4-BE49-F238E27FC236}">
                    <a16:creationId xmlns:a16="http://schemas.microsoft.com/office/drawing/2014/main" id="{04C58871-C2B5-4C3C-9D90-1167EBDA371A}"/>
                  </a:ext>
                </a:extLst>
              </p:cNvPr>
              <p:cNvSpPr/>
              <p:nvPr/>
            </p:nvSpPr>
            <p:spPr>
              <a:xfrm>
                <a:off x="7451118"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10" name="Freeform: Shape 509">
                <a:extLst>
                  <a:ext uri="{FF2B5EF4-FFF2-40B4-BE49-F238E27FC236}">
                    <a16:creationId xmlns:a16="http://schemas.microsoft.com/office/drawing/2014/main" id="{9A5347A4-39E0-41B2-8A52-4D1E58B0B519}"/>
                  </a:ext>
                </a:extLst>
              </p:cNvPr>
              <p:cNvSpPr/>
              <p:nvPr/>
            </p:nvSpPr>
            <p:spPr>
              <a:xfrm>
                <a:off x="7516169" y="2508264"/>
                <a:ext cx="36822" cy="196383"/>
              </a:xfrm>
              <a:custGeom>
                <a:avLst/>
                <a:gdLst>
                  <a:gd name="connsiteX0" fmla="*/ 0 w 36821"/>
                  <a:gd name="connsiteY0" fmla="*/ 0 h 196382"/>
                  <a:gd name="connsiteX1" fmla="*/ 40504 w 36821"/>
                  <a:gd name="connsiteY1" fmla="*/ 0 h 196382"/>
                  <a:gd name="connsiteX2" fmla="*/ 40504 w 36821"/>
                  <a:gd name="connsiteY2" fmla="*/ 203747 h 196382"/>
                  <a:gd name="connsiteX3" fmla="*/ 0 w 36821"/>
                  <a:gd name="connsiteY3" fmla="*/ 203747 h 196382"/>
                </a:gdLst>
                <a:ahLst/>
                <a:cxnLst>
                  <a:cxn ang="0">
                    <a:pos x="connsiteX0" y="connsiteY0"/>
                  </a:cxn>
                  <a:cxn ang="0">
                    <a:pos x="connsiteX1" y="connsiteY1"/>
                  </a:cxn>
                  <a:cxn ang="0">
                    <a:pos x="connsiteX2" y="connsiteY2"/>
                  </a:cxn>
                  <a:cxn ang="0">
                    <a:pos x="connsiteX3" y="connsiteY3"/>
                  </a:cxn>
                </a:cxnLst>
                <a:rect l="l" t="t" r="r" b="b"/>
                <a:pathLst>
                  <a:path w="36821" h="196382">
                    <a:moveTo>
                      <a:pt x="0" y="0"/>
                    </a:moveTo>
                    <a:lnTo>
                      <a:pt x="40504" y="0"/>
                    </a:lnTo>
                    <a:lnTo>
                      <a:pt x="40504" y="203747"/>
                    </a:lnTo>
                    <a:lnTo>
                      <a:pt x="0" y="203747"/>
                    </a:lnTo>
                    <a:close/>
                  </a:path>
                </a:pathLst>
              </a:custGeom>
              <a:pattFill prst="pct10">
                <a:fgClr>
                  <a:schemeClr val="bg1"/>
                </a:fgClr>
                <a:bgClr>
                  <a:schemeClr val="accent5"/>
                </a:bgClr>
              </a:pattFill>
              <a:ln w="1224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grpSp>
      <p:sp>
        <p:nvSpPr>
          <p:cNvPr id="944" name="Freeform 7">
            <a:extLst>
              <a:ext uri="{FF2B5EF4-FFF2-40B4-BE49-F238E27FC236}">
                <a16:creationId xmlns:a16="http://schemas.microsoft.com/office/drawing/2014/main" id="{62A4A3EC-CBAC-4557-A6F3-B3057222186F}"/>
              </a:ext>
            </a:extLst>
          </p:cNvPr>
          <p:cNvSpPr>
            <a:spLocks/>
          </p:cNvSpPr>
          <p:nvPr/>
        </p:nvSpPr>
        <p:spPr bwMode="auto">
          <a:xfrm>
            <a:off x="5716651" y="1433362"/>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531" name="Group 530">
            <a:extLst>
              <a:ext uri="{FF2B5EF4-FFF2-40B4-BE49-F238E27FC236}">
                <a16:creationId xmlns:a16="http://schemas.microsoft.com/office/drawing/2014/main" id="{F91C2190-EF75-48A3-AF69-821CB75147E3}"/>
              </a:ext>
            </a:extLst>
          </p:cNvPr>
          <p:cNvGrpSpPr/>
          <p:nvPr/>
        </p:nvGrpSpPr>
        <p:grpSpPr>
          <a:xfrm>
            <a:off x="5912862" y="1517988"/>
            <a:ext cx="263940" cy="282233"/>
            <a:chOff x="5053306" y="1491539"/>
            <a:chExt cx="653224" cy="698497"/>
          </a:xfrm>
        </p:grpSpPr>
        <p:grpSp>
          <p:nvGrpSpPr>
            <p:cNvPr id="532" name="Group 11">
              <a:extLst>
                <a:ext uri="{FF2B5EF4-FFF2-40B4-BE49-F238E27FC236}">
                  <a16:creationId xmlns:a16="http://schemas.microsoft.com/office/drawing/2014/main" id="{982601A9-C3EC-49D5-9A43-37F1CC9D2760}"/>
                </a:ext>
              </a:extLst>
            </p:cNvPr>
            <p:cNvGrpSpPr>
              <a:grpSpLocks noChangeAspect="1"/>
            </p:cNvGrpSpPr>
            <p:nvPr/>
          </p:nvGrpSpPr>
          <p:grpSpPr bwMode="auto">
            <a:xfrm>
              <a:off x="5053306" y="1491539"/>
              <a:ext cx="653224" cy="698497"/>
              <a:chOff x="1574" y="821"/>
              <a:chExt cx="202" cy="216"/>
            </a:xfrm>
            <a:solidFill>
              <a:schemeClr val="tx2"/>
            </a:solidFill>
          </p:grpSpPr>
          <p:sp>
            <p:nvSpPr>
              <p:cNvPr id="535" name="Freeform 12">
                <a:extLst>
                  <a:ext uri="{FF2B5EF4-FFF2-40B4-BE49-F238E27FC236}">
                    <a16:creationId xmlns:a16="http://schemas.microsoft.com/office/drawing/2014/main" id="{C33C15CA-A26E-4C2F-A50B-49D2E365813F}"/>
                  </a:ext>
                </a:extLst>
              </p:cNvPr>
              <p:cNvSpPr>
                <a:spLocks noEditPoints="1"/>
              </p:cNvSpPr>
              <p:nvPr/>
            </p:nvSpPr>
            <p:spPr bwMode="auto">
              <a:xfrm>
                <a:off x="1574" y="860"/>
                <a:ext cx="101" cy="177"/>
              </a:xfrm>
              <a:custGeom>
                <a:avLst/>
                <a:gdLst>
                  <a:gd name="T0" fmla="*/ 54 w 163"/>
                  <a:gd name="T1" fmla="*/ 54 h 285"/>
                  <a:gd name="T2" fmla="*/ 54 w 163"/>
                  <a:gd name="T3" fmla="*/ 54 h 285"/>
                  <a:gd name="T4" fmla="*/ 27 w 163"/>
                  <a:gd name="T5" fmla="*/ 54 h 285"/>
                  <a:gd name="T6" fmla="*/ 27 w 163"/>
                  <a:gd name="T7" fmla="*/ 27 h 285"/>
                  <a:gd name="T8" fmla="*/ 54 w 163"/>
                  <a:gd name="T9" fmla="*/ 27 h 285"/>
                  <a:gd name="T10" fmla="*/ 54 w 163"/>
                  <a:gd name="T11" fmla="*/ 54 h 285"/>
                  <a:gd name="T12" fmla="*/ 54 w 163"/>
                  <a:gd name="T13" fmla="*/ 108 h 285"/>
                  <a:gd name="T14" fmla="*/ 54 w 163"/>
                  <a:gd name="T15" fmla="*/ 108 h 285"/>
                  <a:gd name="T16" fmla="*/ 27 w 163"/>
                  <a:gd name="T17" fmla="*/ 108 h 285"/>
                  <a:gd name="T18" fmla="*/ 27 w 163"/>
                  <a:gd name="T19" fmla="*/ 81 h 285"/>
                  <a:gd name="T20" fmla="*/ 54 w 163"/>
                  <a:gd name="T21" fmla="*/ 81 h 285"/>
                  <a:gd name="T22" fmla="*/ 54 w 163"/>
                  <a:gd name="T23" fmla="*/ 108 h 285"/>
                  <a:gd name="T24" fmla="*/ 54 w 163"/>
                  <a:gd name="T25" fmla="*/ 163 h 285"/>
                  <a:gd name="T26" fmla="*/ 54 w 163"/>
                  <a:gd name="T27" fmla="*/ 163 h 285"/>
                  <a:gd name="T28" fmla="*/ 27 w 163"/>
                  <a:gd name="T29" fmla="*/ 163 h 285"/>
                  <a:gd name="T30" fmla="*/ 27 w 163"/>
                  <a:gd name="T31" fmla="*/ 135 h 285"/>
                  <a:gd name="T32" fmla="*/ 54 w 163"/>
                  <a:gd name="T33" fmla="*/ 135 h 285"/>
                  <a:gd name="T34" fmla="*/ 54 w 163"/>
                  <a:gd name="T35" fmla="*/ 163 h 285"/>
                  <a:gd name="T36" fmla="*/ 54 w 163"/>
                  <a:gd name="T37" fmla="*/ 217 h 285"/>
                  <a:gd name="T38" fmla="*/ 54 w 163"/>
                  <a:gd name="T39" fmla="*/ 217 h 285"/>
                  <a:gd name="T40" fmla="*/ 27 w 163"/>
                  <a:gd name="T41" fmla="*/ 217 h 285"/>
                  <a:gd name="T42" fmla="*/ 27 w 163"/>
                  <a:gd name="T43" fmla="*/ 190 h 285"/>
                  <a:gd name="T44" fmla="*/ 54 w 163"/>
                  <a:gd name="T45" fmla="*/ 190 h 285"/>
                  <a:gd name="T46" fmla="*/ 54 w 163"/>
                  <a:gd name="T47" fmla="*/ 217 h 285"/>
                  <a:gd name="T48" fmla="*/ 54 w 163"/>
                  <a:gd name="T49" fmla="*/ 271 h 285"/>
                  <a:gd name="T50" fmla="*/ 54 w 163"/>
                  <a:gd name="T51" fmla="*/ 271 h 285"/>
                  <a:gd name="T52" fmla="*/ 27 w 163"/>
                  <a:gd name="T53" fmla="*/ 271 h 285"/>
                  <a:gd name="T54" fmla="*/ 27 w 163"/>
                  <a:gd name="T55" fmla="*/ 244 h 285"/>
                  <a:gd name="T56" fmla="*/ 54 w 163"/>
                  <a:gd name="T57" fmla="*/ 244 h 285"/>
                  <a:gd name="T58" fmla="*/ 54 w 163"/>
                  <a:gd name="T59" fmla="*/ 271 h 285"/>
                  <a:gd name="T60" fmla="*/ 81 w 163"/>
                  <a:gd name="T61" fmla="*/ 27 h 285"/>
                  <a:gd name="T62" fmla="*/ 81 w 163"/>
                  <a:gd name="T63" fmla="*/ 27 h 285"/>
                  <a:gd name="T64" fmla="*/ 163 w 163"/>
                  <a:gd name="T65" fmla="*/ 27 h 285"/>
                  <a:gd name="T66" fmla="*/ 163 w 163"/>
                  <a:gd name="T67" fmla="*/ 0 h 285"/>
                  <a:gd name="T68" fmla="*/ 0 w 163"/>
                  <a:gd name="T69" fmla="*/ 0 h 285"/>
                  <a:gd name="T70" fmla="*/ 0 w 163"/>
                  <a:gd name="T71" fmla="*/ 285 h 285"/>
                  <a:gd name="T72" fmla="*/ 81 w 163"/>
                  <a:gd name="T73" fmla="*/ 285 h 285"/>
                  <a:gd name="T74" fmla="*/ 81 w 163"/>
                  <a:gd name="T75" fmla="*/ 27 h 2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63" h="285">
                    <a:moveTo>
                      <a:pt x="54" y="54"/>
                    </a:moveTo>
                    <a:lnTo>
                      <a:pt x="54" y="54"/>
                    </a:lnTo>
                    <a:lnTo>
                      <a:pt x="27" y="54"/>
                    </a:lnTo>
                    <a:lnTo>
                      <a:pt x="27" y="27"/>
                    </a:lnTo>
                    <a:lnTo>
                      <a:pt x="54" y="27"/>
                    </a:lnTo>
                    <a:lnTo>
                      <a:pt x="54" y="54"/>
                    </a:lnTo>
                    <a:close/>
                    <a:moveTo>
                      <a:pt x="54" y="108"/>
                    </a:moveTo>
                    <a:lnTo>
                      <a:pt x="54" y="108"/>
                    </a:lnTo>
                    <a:lnTo>
                      <a:pt x="27" y="108"/>
                    </a:lnTo>
                    <a:lnTo>
                      <a:pt x="27" y="81"/>
                    </a:lnTo>
                    <a:lnTo>
                      <a:pt x="54" y="81"/>
                    </a:lnTo>
                    <a:lnTo>
                      <a:pt x="54" y="108"/>
                    </a:lnTo>
                    <a:close/>
                    <a:moveTo>
                      <a:pt x="54" y="163"/>
                    </a:moveTo>
                    <a:lnTo>
                      <a:pt x="54" y="163"/>
                    </a:lnTo>
                    <a:lnTo>
                      <a:pt x="27" y="163"/>
                    </a:lnTo>
                    <a:lnTo>
                      <a:pt x="27" y="135"/>
                    </a:lnTo>
                    <a:lnTo>
                      <a:pt x="54" y="135"/>
                    </a:lnTo>
                    <a:lnTo>
                      <a:pt x="54" y="163"/>
                    </a:lnTo>
                    <a:close/>
                    <a:moveTo>
                      <a:pt x="54" y="217"/>
                    </a:moveTo>
                    <a:lnTo>
                      <a:pt x="54" y="217"/>
                    </a:lnTo>
                    <a:lnTo>
                      <a:pt x="27" y="217"/>
                    </a:lnTo>
                    <a:lnTo>
                      <a:pt x="27" y="190"/>
                    </a:lnTo>
                    <a:lnTo>
                      <a:pt x="54" y="190"/>
                    </a:lnTo>
                    <a:lnTo>
                      <a:pt x="54" y="217"/>
                    </a:lnTo>
                    <a:close/>
                    <a:moveTo>
                      <a:pt x="54" y="271"/>
                    </a:moveTo>
                    <a:lnTo>
                      <a:pt x="54" y="271"/>
                    </a:lnTo>
                    <a:lnTo>
                      <a:pt x="27" y="271"/>
                    </a:lnTo>
                    <a:lnTo>
                      <a:pt x="27" y="244"/>
                    </a:lnTo>
                    <a:lnTo>
                      <a:pt x="54" y="244"/>
                    </a:lnTo>
                    <a:lnTo>
                      <a:pt x="54" y="271"/>
                    </a:lnTo>
                    <a:close/>
                    <a:moveTo>
                      <a:pt x="81" y="27"/>
                    </a:moveTo>
                    <a:lnTo>
                      <a:pt x="81" y="27"/>
                    </a:lnTo>
                    <a:lnTo>
                      <a:pt x="163" y="27"/>
                    </a:lnTo>
                    <a:lnTo>
                      <a:pt x="163" y="0"/>
                    </a:lnTo>
                    <a:lnTo>
                      <a:pt x="0" y="0"/>
                    </a:lnTo>
                    <a:lnTo>
                      <a:pt x="0" y="285"/>
                    </a:lnTo>
                    <a:lnTo>
                      <a:pt x="81" y="285"/>
                    </a:lnTo>
                    <a:lnTo>
                      <a:pt x="81" y="27"/>
                    </a:lnTo>
                    <a:close/>
                  </a:path>
                </a:pathLst>
              </a:custGeom>
              <a:pattFill prst="pct10">
                <a:fgClr>
                  <a:schemeClr val="bg1"/>
                </a:fgClr>
                <a:bgClr>
                  <a:schemeClr val="tx2"/>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6" name="Freeform 13">
                <a:extLst>
                  <a:ext uri="{FF2B5EF4-FFF2-40B4-BE49-F238E27FC236}">
                    <a16:creationId xmlns:a16="http://schemas.microsoft.com/office/drawing/2014/main" id="{ECDD54B4-9AB6-4BB1-A122-D617FF26607E}"/>
                  </a:ext>
                </a:extLst>
              </p:cNvPr>
              <p:cNvSpPr>
                <a:spLocks noEditPoints="1"/>
              </p:cNvSpPr>
              <p:nvPr/>
            </p:nvSpPr>
            <p:spPr bwMode="auto">
              <a:xfrm>
                <a:off x="1641" y="894"/>
                <a:ext cx="85" cy="143"/>
              </a:xfrm>
              <a:custGeom>
                <a:avLst/>
                <a:gdLst>
                  <a:gd name="T0" fmla="*/ 82 w 136"/>
                  <a:gd name="T1" fmla="*/ 81 h 231"/>
                  <a:gd name="T2" fmla="*/ 82 w 136"/>
                  <a:gd name="T3" fmla="*/ 81 h 231"/>
                  <a:gd name="T4" fmla="*/ 109 w 136"/>
                  <a:gd name="T5" fmla="*/ 81 h 231"/>
                  <a:gd name="T6" fmla="*/ 109 w 136"/>
                  <a:gd name="T7" fmla="*/ 109 h 231"/>
                  <a:gd name="T8" fmla="*/ 82 w 136"/>
                  <a:gd name="T9" fmla="*/ 109 h 231"/>
                  <a:gd name="T10" fmla="*/ 82 w 136"/>
                  <a:gd name="T11" fmla="*/ 81 h 231"/>
                  <a:gd name="T12" fmla="*/ 55 w 136"/>
                  <a:gd name="T13" fmla="*/ 54 h 231"/>
                  <a:gd name="T14" fmla="*/ 55 w 136"/>
                  <a:gd name="T15" fmla="*/ 54 h 231"/>
                  <a:gd name="T16" fmla="*/ 28 w 136"/>
                  <a:gd name="T17" fmla="*/ 54 h 231"/>
                  <a:gd name="T18" fmla="*/ 28 w 136"/>
                  <a:gd name="T19" fmla="*/ 27 h 231"/>
                  <a:gd name="T20" fmla="*/ 55 w 136"/>
                  <a:gd name="T21" fmla="*/ 27 h 231"/>
                  <a:gd name="T22" fmla="*/ 55 w 136"/>
                  <a:gd name="T23" fmla="*/ 54 h 231"/>
                  <a:gd name="T24" fmla="*/ 55 w 136"/>
                  <a:gd name="T25" fmla="*/ 109 h 231"/>
                  <a:gd name="T26" fmla="*/ 55 w 136"/>
                  <a:gd name="T27" fmla="*/ 109 h 231"/>
                  <a:gd name="T28" fmla="*/ 28 w 136"/>
                  <a:gd name="T29" fmla="*/ 109 h 231"/>
                  <a:gd name="T30" fmla="*/ 28 w 136"/>
                  <a:gd name="T31" fmla="*/ 81 h 231"/>
                  <a:gd name="T32" fmla="*/ 55 w 136"/>
                  <a:gd name="T33" fmla="*/ 81 h 231"/>
                  <a:gd name="T34" fmla="*/ 55 w 136"/>
                  <a:gd name="T35" fmla="*/ 109 h 231"/>
                  <a:gd name="T36" fmla="*/ 82 w 136"/>
                  <a:gd name="T37" fmla="*/ 27 h 231"/>
                  <a:gd name="T38" fmla="*/ 82 w 136"/>
                  <a:gd name="T39" fmla="*/ 27 h 231"/>
                  <a:gd name="T40" fmla="*/ 109 w 136"/>
                  <a:gd name="T41" fmla="*/ 27 h 231"/>
                  <a:gd name="T42" fmla="*/ 109 w 136"/>
                  <a:gd name="T43" fmla="*/ 54 h 231"/>
                  <a:gd name="T44" fmla="*/ 82 w 136"/>
                  <a:gd name="T45" fmla="*/ 54 h 231"/>
                  <a:gd name="T46" fmla="*/ 82 w 136"/>
                  <a:gd name="T47" fmla="*/ 27 h 231"/>
                  <a:gd name="T48" fmla="*/ 136 w 136"/>
                  <a:gd name="T49" fmla="*/ 231 h 231"/>
                  <a:gd name="T50" fmla="*/ 136 w 136"/>
                  <a:gd name="T51" fmla="*/ 231 h 231"/>
                  <a:gd name="T52" fmla="*/ 136 w 136"/>
                  <a:gd name="T53" fmla="*/ 0 h 231"/>
                  <a:gd name="T54" fmla="*/ 0 w 136"/>
                  <a:gd name="T55" fmla="*/ 0 h 231"/>
                  <a:gd name="T56" fmla="*/ 0 w 136"/>
                  <a:gd name="T57" fmla="*/ 231 h 231"/>
                  <a:gd name="T58" fmla="*/ 28 w 136"/>
                  <a:gd name="T59" fmla="*/ 231 h 231"/>
                  <a:gd name="T60" fmla="*/ 28 w 136"/>
                  <a:gd name="T61" fmla="*/ 136 h 231"/>
                  <a:gd name="T62" fmla="*/ 109 w 136"/>
                  <a:gd name="T63" fmla="*/ 136 h 231"/>
                  <a:gd name="T64" fmla="*/ 109 w 136"/>
                  <a:gd name="T65" fmla="*/ 231 h 231"/>
                  <a:gd name="T66" fmla="*/ 136 w 136"/>
                  <a:gd name="T67" fmla="*/ 231 h 2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36" h="231">
                    <a:moveTo>
                      <a:pt x="82" y="81"/>
                    </a:moveTo>
                    <a:lnTo>
                      <a:pt x="82" y="81"/>
                    </a:lnTo>
                    <a:lnTo>
                      <a:pt x="109" y="81"/>
                    </a:lnTo>
                    <a:lnTo>
                      <a:pt x="109" y="109"/>
                    </a:lnTo>
                    <a:lnTo>
                      <a:pt x="82" y="109"/>
                    </a:lnTo>
                    <a:lnTo>
                      <a:pt x="82" y="81"/>
                    </a:lnTo>
                    <a:close/>
                    <a:moveTo>
                      <a:pt x="55" y="54"/>
                    </a:moveTo>
                    <a:lnTo>
                      <a:pt x="55" y="54"/>
                    </a:lnTo>
                    <a:lnTo>
                      <a:pt x="28" y="54"/>
                    </a:lnTo>
                    <a:lnTo>
                      <a:pt x="28" y="27"/>
                    </a:lnTo>
                    <a:lnTo>
                      <a:pt x="55" y="27"/>
                    </a:lnTo>
                    <a:lnTo>
                      <a:pt x="55" y="54"/>
                    </a:lnTo>
                    <a:close/>
                    <a:moveTo>
                      <a:pt x="55" y="109"/>
                    </a:moveTo>
                    <a:lnTo>
                      <a:pt x="55" y="109"/>
                    </a:lnTo>
                    <a:lnTo>
                      <a:pt x="28" y="109"/>
                    </a:lnTo>
                    <a:lnTo>
                      <a:pt x="28" y="81"/>
                    </a:lnTo>
                    <a:lnTo>
                      <a:pt x="55" y="81"/>
                    </a:lnTo>
                    <a:lnTo>
                      <a:pt x="55" y="109"/>
                    </a:lnTo>
                    <a:close/>
                    <a:moveTo>
                      <a:pt x="82" y="27"/>
                    </a:moveTo>
                    <a:lnTo>
                      <a:pt x="82" y="27"/>
                    </a:lnTo>
                    <a:lnTo>
                      <a:pt x="109" y="27"/>
                    </a:lnTo>
                    <a:lnTo>
                      <a:pt x="109" y="54"/>
                    </a:lnTo>
                    <a:lnTo>
                      <a:pt x="82" y="54"/>
                    </a:lnTo>
                    <a:lnTo>
                      <a:pt x="82" y="27"/>
                    </a:lnTo>
                    <a:close/>
                    <a:moveTo>
                      <a:pt x="136" y="231"/>
                    </a:moveTo>
                    <a:lnTo>
                      <a:pt x="136" y="231"/>
                    </a:lnTo>
                    <a:lnTo>
                      <a:pt x="136" y="0"/>
                    </a:lnTo>
                    <a:lnTo>
                      <a:pt x="0" y="0"/>
                    </a:lnTo>
                    <a:lnTo>
                      <a:pt x="0" y="231"/>
                    </a:lnTo>
                    <a:lnTo>
                      <a:pt x="28" y="231"/>
                    </a:lnTo>
                    <a:lnTo>
                      <a:pt x="28" y="136"/>
                    </a:lnTo>
                    <a:lnTo>
                      <a:pt x="109" y="136"/>
                    </a:lnTo>
                    <a:lnTo>
                      <a:pt x="109" y="231"/>
                    </a:lnTo>
                    <a:lnTo>
                      <a:pt x="136" y="231"/>
                    </a:lnTo>
                    <a:close/>
                  </a:path>
                </a:pathLst>
              </a:cu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
            <p:nvSpPr>
              <p:cNvPr id="537" name="Freeform 14">
                <a:extLst>
                  <a:ext uri="{FF2B5EF4-FFF2-40B4-BE49-F238E27FC236}">
                    <a16:creationId xmlns:a16="http://schemas.microsoft.com/office/drawing/2014/main" id="{6C73CD8A-C55A-4F91-958C-97C805DE90AA}"/>
                  </a:ext>
                </a:extLst>
              </p:cNvPr>
              <p:cNvSpPr>
                <a:spLocks/>
              </p:cNvSpPr>
              <p:nvPr/>
            </p:nvSpPr>
            <p:spPr bwMode="auto">
              <a:xfrm>
                <a:off x="1675" y="995"/>
                <a:ext cx="17" cy="42"/>
              </a:xfrm>
              <a:custGeom>
                <a:avLst/>
                <a:gdLst>
                  <a:gd name="T0" fmla="*/ 27 w 27"/>
                  <a:gd name="T1" fmla="*/ 0 h 68"/>
                  <a:gd name="T2" fmla="*/ 27 w 27"/>
                  <a:gd name="T3" fmla="*/ 0 h 68"/>
                  <a:gd name="T4" fmla="*/ 0 w 27"/>
                  <a:gd name="T5" fmla="*/ 0 h 68"/>
                  <a:gd name="T6" fmla="*/ 0 w 27"/>
                  <a:gd name="T7" fmla="*/ 68 h 68"/>
                  <a:gd name="T8" fmla="*/ 27 w 27"/>
                  <a:gd name="T9" fmla="*/ 68 h 68"/>
                  <a:gd name="T10" fmla="*/ 27 w 27"/>
                  <a:gd name="T11" fmla="*/ 0 h 68"/>
                </a:gdLst>
                <a:ahLst/>
                <a:cxnLst>
                  <a:cxn ang="0">
                    <a:pos x="T0" y="T1"/>
                  </a:cxn>
                  <a:cxn ang="0">
                    <a:pos x="T2" y="T3"/>
                  </a:cxn>
                  <a:cxn ang="0">
                    <a:pos x="T4" y="T5"/>
                  </a:cxn>
                  <a:cxn ang="0">
                    <a:pos x="T6" y="T7"/>
                  </a:cxn>
                  <a:cxn ang="0">
                    <a:pos x="T8" y="T9"/>
                  </a:cxn>
                  <a:cxn ang="0">
                    <a:pos x="T10" y="T11"/>
                  </a:cxn>
                </a:cxnLst>
                <a:rect l="0" t="0" r="r" b="b"/>
                <a:pathLst>
                  <a:path w="27" h="68">
                    <a:moveTo>
                      <a:pt x="27" y="0"/>
                    </a:moveTo>
                    <a:lnTo>
                      <a:pt x="27" y="0"/>
                    </a:lnTo>
                    <a:lnTo>
                      <a:pt x="0" y="0"/>
                    </a:lnTo>
                    <a:lnTo>
                      <a:pt x="0" y="68"/>
                    </a:lnTo>
                    <a:lnTo>
                      <a:pt x="27" y="68"/>
                    </a:lnTo>
                    <a:lnTo>
                      <a:pt x="27" y="0"/>
                    </a:lnTo>
                    <a:close/>
                  </a:path>
                </a:pathLst>
              </a:custGeom>
              <a:solidFill>
                <a:schemeClr val="accent4"/>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8" name="Freeform 15">
                <a:extLst>
                  <a:ext uri="{FF2B5EF4-FFF2-40B4-BE49-F238E27FC236}">
                    <a16:creationId xmlns:a16="http://schemas.microsoft.com/office/drawing/2014/main" id="{B95D4185-EF97-432B-A157-F0E405864068}"/>
                  </a:ext>
                </a:extLst>
              </p:cNvPr>
              <p:cNvSpPr>
                <a:spLocks/>
              </p:cNvSpPr>
              <p:nvPr/>
            </p:nvSpPr>
            <p:spPr bwMode="auto">
              <a:xfrm>
                <a:off x="1726" y="821"/>
                <a:ext cx="50" cy="216"/>
              </a:xfrm>
              <a:custGeom>
                <a:avLst/>
                <a:gdLst>
                  <a:gd name="T0" fmla="*/ 82 w 82"/>
                  <a:gd name="T1" fmla="*/ 348 h 348"/>
                  <a:gd name="T2" fmla="*/ 82 w 82"/>
                  <a:gd name="T3" fmla="*/ 348 h 348"/>
                  <a:gd name="T4" fmla="*/ 82 w 82"/>
                  <a:gd name="T5" fmla="*/ 82 h 348"/>
                  <a:gd name="T6" fmla="*/ 0 w 82"/>
                  <a:gd name="T7" fmla="*/ 0 h 348"/>
                  <a:gd name="T8" fmla="*/ 0 w 82"/>
                  <a:gd name="T9" fmla="*/ 90 h 348"/>
                  <a:gd name="T10" fmla="*/ 27 w 82"/>
                  <a:gd name="T11" fmla="*/ 90 h 348"/>
                  <a:gd name="T12" fmla="*/ 27 w 82"/>
                  <a:gd name="T13" fmla="*/ 348 h 348"/>
                  <a:gd name="T14" fmla="*/ 82 w 82"/>
                  <a:gd name="T15" fmla="*/ 348 h 34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2" h="348">
                    <a:moveTo>
                      <a:pt x="82" y="348"/>
                    </a:moveTo>
                    <a:lnTo>
                      <a:pt x="82" y="348"/>
                    </a:lnTo>
                    <a:lnTo>
                      <a:pt x="82" y="82"/>
                    </a:lnTo>
                    <a:lnTo>
                      <a:pt x="0" y="0"/>
                    </a:lnTo>
                    <a:lnTo>
                      <a:pt x="0" y="90"/>
                    </a:lnTo>
                    <a:lnTo>
                      <a:pt x="27" y="90"/>
                    </a:lnTo>
                    <a:lnTo>
                      <a:pt x="27" y="348"/>
                    </a:lnTo>
                    <a:lnTo>
                      <a:pt x="82" y="348"/>
                    </a:lnTo>
                    <a:close/>
                  </a:path>
                </a:pathLst>
              </a:custGeom>
              <a:solidFill>
                <a:schemeClr val="accent4"/>
              </a:solid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539" name="Freeform 16">
                <a:extLst>
                  <a:ext uri="{FF2B5EF4-FFF2-40B4-BE49-F238E27FC236}">
                    <a16:creationId xmlns:a16="http://schemas.microsoft.com/office/drawing/2014/main" id="{C203381A-45DA-42E2-86DA-0EDDC4071F1E}"/>
                  </a:ext>
                </a:extLst>
              </p:cNvPr>
              <p:cNvSpPr>
                <a:spLocks/>
              </p:cNvSpPr>
              <p:nvPr/>
            </p:nvSpPr>
            <p:spPr bwMode="auto">
              <a:xfrm>
                <a:off x="1591" y="910"/>
                <a:ext cx="17" cy="17"/>
              </a:xfrm>
              <a:custGeom>
                <a:avLst/>
                <a:gdLst>
                  <a:gd name="T0" fmla="*/ 0 w 27"/>
                  <a:gd name="T1" fmla="*/ 27 h 27"/>
                  <a:gd name="T2" fmla="*/ 0 w 27"/>
                  <a:gd name="T3" fmla="*/ 27 h 27"/>
                  <a:gd name="T4" fmla="*/ 27 w 27"/>
                  <a:gd name="T5" fmla="*/ 27 h 27"/>
                  <a:gd name="T6" fmla="*/ 27 w 27"/>
                  <a:gd name="T7" fmla="*/ 0 h 27"/>
                  <a:gd name="T8" fmla="*/ 0 w 27"/>
                  <a:gd name="T9" fmla="*/ 0 h 27"/>
                  <a:gd name="T10" fmla="*/ 0 w 27"/>
                  <a:gd name="T11" fmla="*/ 27 h 27"/>
                </a:gdLst>
                <a:ahLst/>
                <a:cxnLst>
                  <a:cxn ang="0">
                    <a:pos x="T0" y="T1"/>
                  </a:cxn>
                  <a:cxn ang="0">
                    <a:pos x="T2" y="T3"/>
                  </a:cxn>
                  <a:cxn ang="0">
                    <a:pos x="T4" y="T5"/>
                  </a:cxn>
                  <a:cxn ang="0">
                    <a:pos x="T6" y="T7"/>
                  </a:cxn>
                  <a:cxn ang="0">
                    <a:pos x="T8" y="T9"/>
                  </a:cxn>
                  <a:cxn ang="0">
                    <a:pos x="T10" y="T11"/>
                  </a:cxn>
                </a:cxnLst>
                <a:rect l="0" t="0" r="r" b="b"/>
                <a:pathLst>
                  <a:path w="27" h="27">
                    <a:moveTo>
                      <a:pt x="0" y="27"/>
                    </a:moveTo>
                    <a:lnTo>
                      <a:pt x="0" y="27"/>
                    </a:lnTo>
                    <a:lnTo>
                      <a:pt x="27" y="27"/>
                    </a:lnTo>
                    <a:lnTo>
                      <a:pt x="27" y="0"/>
                    </a:lnTo>
                    <a:lnTo>
                      <a:pt x="0" y="0"/>
                    </a:lnTo>
                    <a:lnTo>
                      <a:pt x="0" y="27"/>
                    </a:lnTo>
                    <a:close/>
                  </a:path>
                </a:pathLst>
              </a:custGeom>
              <a:pattFill prst="pct10">
                <a:fgClr>
                  <a:schemeClr val="bg1"/>
                </a:fgClr>
                <a:bgClr>
                  <a:schemeClr val="accent5"/>
                </a:bgClr>
              </a:pattFill>
              <a:ln w="14968"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533" name="Rectangle 532">
              <a:extLst>
                <a:ext uri="{FF2B5EF4-FFF2-40B4-BE49-F238E27FC236}">
                  <a16:creationId xmlns:a16="http://schemas.microsoft.com/office/drawing/2014/main" id="{CC5B84D2-9B07-4D96-AB61-5E236690E15D}"/>
                </a:ext>
              </a:extLst>
            </p:cNvPr>
            <p:cNvSpPr/>
            <p:nvPr/>
          </p:nvSpPr>
          <p:spPr bwMode="auto">
            <a:xfrm>
              <a:off x="5297765" y="1774945"/>
              <a:ext cx="196053" cy="184889"/>
            </a:xfrm>
            <a:prstGeom prst="rect">
              <a:avLst/>
            </a:prstGeom>
            <a:solidFill>
              <a:schemeClr val="bg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ctr" defTabSz="914102"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pic>
          <p:nvPicPr>
            <p:cNvPr id="534" name="Graphic 533">
              <a:extLst>
                <a:ext uri="{FF2B5EF4-FFF2-40B4-BE49-F238E27FC236}">
                  <a16:creationId xmlns:a16="http://schemas.microsoft.com/office/drawing/2014/main" id="{1192873F-0E08-4ECE-97B6-C4F001807349}"/>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5325805" y="1795622"/>
              <a:ext cx="163198" cy="163198"/>
            </a:xfrm>
            <a:prstGeom prst="rect">
              <a:avLst/>
            </a:prstGeom>
            <a:effectLst/>
          </p:spPr>
        </p:pic>
      </p:grpSp>
      <p:sp>
        <p:nvSpPr>
          <p:cNvPr id="358" name="Freeform 7">
            <a:extLst>
              <a:ext uri="{FF2B5EF4-FFF2-40B4-BE49-F238E27FC236}">
                <a16:creationId xmlns:a16="http://schemas.microsoft.com/office/drawing/2014/main" id="{C2039FAC-6102-4CDE-8F65-26752A72F50E}"/>
              </a:ext>
            </a:extLst>
          </p:cNvPr>
          <p:cNvSpPr>
            <a:spLocks/>
          </p:cNvSpPr>
          <p:nvPr/>
        </p:nvSpPr>
        <p:spPr bwMode="auto">
          <a:xfrm>
            <a:off x="10524065" y="2340137"/>
            <a:ext cx="678344" cy="417270"/>
          </a:xfrm>
          <a:custGeom>
            <a:avLst/>
            <a:gdLst>
              <a:gd name="T0" fmla="*/ 984 w 1109"/>
              <a:gd name="T1" fmla="*/ 426 h 682"/>
              <a:gd name="T2" fmla="*/ 982 w 1109"/>
              <a:gd name="T3" fmla="*/ 426 h 682"/>
              <a:gd name="T4" fmla="*/ 998 w 1109"/>
              <a:gd name="T5" fmla="*/ 341 h 682"/>
              <a:gd name="T6" fmla="*/ 776 w 1109"/>
              <a:gd name="T7" fmla="*/ 113 h 682"/>
              <a:gd name="T8" fmla="*/ 702 w 1109"/>
              <a:gd name="T9" fmla="*/ 127 h 682"/>
              <a:gd name="T10" fmla="*/ 443 w 1109"/>
              <a:gd name="T11" fmla="*/ 0 h 682"/>
              <a:gd name="T12" fmla="*/ 110 w 1109"/>
              <a:gd name="T13" fmla="*/ 341 h 682"/>
              <a:gd name="T14" fmla="*/ 121 w 1109"/>
              <a:gd name="T15" fmla="*/ 426 h 682"/>
              <a:gd name="T16" fmla="*/ 0 w 1109"/>
              <a:gd name="T17" fmla="*/ 554 h 682"/>
              <a:gd name="T18" fmla="*/ 124 w 1109"/>
              <a:gd name="T19" fmla="*/ 682 h 682"/>
              <a:gd name="T20" fmla="*/ 984 w 1109"/>
              <a:gd name="T21" fmla="*/ 682 h 682"/>
              <a:gd name="T22" fmla="*/ 1109 w 1109"/>
              <a:gd name="T23" fmla="*/ 554 h 682"/>
              <a:gd name="T24" fmla="*/ 984 w 1109"/>
              <a:gd name="T25" fmla="*/ 426 h 6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09" h="682">
                <a:moveTo>
                  <a:pt x="984" y="426"/>
                </a:moveTo>
                <a:cubicBezTo>
                  <a:pt x="982" y="426"/>
                  <a:pt x="982" y="426"/>
                  <a:pt x="982" y="426"/>
                </a:cubicBezTo>
                <a:cubicBezTo>
                  <a:pt x="992" y="400"/>
                  <a:pt x="998" y="371"/>
                  <a:pt x="998" y="341"/>
                </a:cubicBezTo>
                <a:cubicBezTo>
                  <a:pt x="998" y="215"/>
                  <a:pt x="899" y="113"/>
                  <a:pt x="776" y="113"/>
                </a:cubicBezTo>
                <a:cubicBezTo>
                  <a:pt x="750" y="113"/>
                  <a:pt x="725" y="118"/>
                  <a:pt x="702" y="127"/>
                </a:cubicBezTo>
                <a:cubicBezTo>
                  <a:pt x="641" y="49"/>
                  <a:pt x="548" y="0"/>
                  <a:pt x="443" y="0"/>
                </a:cubicBezTo>
                <a:cubicBezTo>
                  <a:pt x="259" y="0"/>
                  <a:pt x="110" y="152"/>
                  <a:pt x="110" y="341"/>
                </a:cubicBezTo>
                <a:cubicBezTo>
                  <a:pt x="110" y="370"/>
                  <a:pt x="115" y="399"/>
                  <a:pt x="121" y="426"/>
                </a:cubicBezTo>
                <a:cubicBezTo>
                  <a:pt x="54" y="428"/>
                  <a:pt x="0" y="484"/>
                  <a:pt x="0" y="554"/>
                </a:cubicBezTo>
                <a:cubicBezTo>
                  <a:pt x="0" y="625"/>
                  <a:pt x="55" y="682"/>
                  <a:pt x="124" y="682"/>
                </a:cubicBezTo>
                <a:cubicBezTo>
                  <a:pt x="984" y="682"/>
                  <a:pt x="984" y="682"/>
                  <a:pt x="984" y="682"/>
                </a:cubicBezTo>
                <a:cubicBezTo>
                  <a:pt x="1053" y="682"/>
                  <a:pt x="1109" y="625"/>
                  <a:pt x="1109" y="554"/>
                </a:cubicBezTo>
                <a:cubicBezTo>
                  <a:pt x="1109" y="483"/>
                  <a:pt x="1053" y="426"/>
                  <a:pt x="984" y="426"/>
                </a:cubicBezTo>
                <a:close/>
              </a:path>
            </a:pathLst>
          </a:custGeom>
          <a:solidFill>
            <a:schemeClr val="bg1"/>
          </a:solidFill>
          <a:ln w="12700" cap="flat">
            <a:solidFill>
              <a:schemeClr val="tx2"/>
            </a:solidFill>
            <a:prstDash val="solid"/>
            <a:miter lim="800000"/>
            <a:headEnd/>
            <a:tailEnd/>
          </a:ln>
        </p:spPr>
        <p:txBody>
          <a:bodyPr vert="horz" wrap="square" lIns="61104" tIns="30551" rIns="61104" bIns="30551" numCol="1" anchor="t" anchorCtr="0" compatLnSpc="1">
            <a:prstTxWarp prst="textNoShape">
              <a:avLst/>
            </a:prstTxWarp>
          </a:bodyPr>
          <a:lstStyle/>
          <a:p>
            <a:pPr marL="0" marR="0" lvl="0" indent="0" algn="ctr" defTabSz="610979" rtl="0" eaLnBrk="1" fontAlgn="auto" latinLnBrk="0" hangingPunct="1">
              <a:lnSpc>
                <a:spcPct val="100000"/>
              </a:lnSpc>
              <a:spcBef>
                <a:spcPts val="0"/>
              </a:spcBef>
              <a:spcAft>
                <a:spcPts val="0"/>
              </a:spcAft>
              <a:buClrTx/>
              <a:buSzTx/>
              <a:buFontTx/>
              <a:buNone/>
              <a:tabLst/>
              <a:defRPr/>
            </a:pPr>
            <a:endParaRPr kumimoji="0" lang="en-US" sz="1203" b="0" i="0" u="none" strike="noStrike" kern="0" cap="none" spc="0" normalizeH="0" baseline="0" noProof="0">
              <a:ln>
                <a:noFill/>
              </a:ln>
              <a:solidFill>
                <a:srgbClr val="353535"/>
              </a:solidFill>
              <a:effectLst/>
              <a:uLnTx/>
              <a:uFillTx/>
              <a:latin typeface="Segoe UI Semilight"/>
              <a:ea typeface="+mn-ea"/>
              <a:cs typeface="+mn-cs"/>
            </a:endParaRPr>
          </a:p>
        </p:txBody>
      </p:sp>
      <p:grpSp>
        <p:nvGrpSpPr>
          <p:cNvPr id="390" name="Group 389">
            <a:extLst>
              <a:ext uri="{FF2B5EF4-FFF2-40B4-BE49-F238E27FC236}">
                <a16:creationId xmlns:a16="http://schemas.microsoft.com/office/drawing/2014/main" id="{C3B87683-A1F8-45C6-BA95-89DF5999B635}"/>
              </a:ext>
            </a:extLst>
          </p:cNvPr>
          <p:cNvGrpSpPr/>
          <p:nvPr/>
        </p:nvGrpSpPr>
        <p:grpSpPr>
          <a:xfrm>
            <a:off x="10611450" y="2417244"/>
            <a:ext cx="454596" cy="432715"/>
            <a:chOff x="9750328" y="2744165"/>
            <a:chExt cx="1468223" cy="1397554"/>
          </a:xfrm>
        </p:grpSpPr>
        <p:sp>
          <p:nvSpPr>
            <p:cNvPr id="391" name="Graphic 145">
              <a:extLst>
                <a:ext uri="{FF2B5EF4-FFF2-40B4-BE49-F238E27FC236}">
                  <a16:creationId xmlns:a16="http://schemas.microsoft.com/office/drawing/2014/main" id="{A34EC939-A392-4F7C-84A1-F50C90E11B79}"/>
                </a:ext>
              </a:extLst>
            </p:cNvPr>
            <p:cNvSpPr/>
            <p:nvPr/>
          </p:nvSpPr>
          <p:spPr>
            <a:xfrm>
              <a:off x="9949726" y="2744165"/>
              <a:ext cx="364204" cy="599867"/>
            </a:xfrm>
            <a:custGeom>
              <a:avLst/>
              <a:gdLst>
                <a:gd name="connsiteX0" fmla="*/ 357777 w 364204"/>
                <a:gd name="connsiteY0" fmla="*/ 610579 h 599867"/>
                <a:gd name="connsiteX1" fmla="*/ 312787 w 364204"/>
                <a:gd name="connsiteY1" fmla="*/ 477751 h 599867"/>
                <a:gd name="connsiteX2" fmla="*/ 66414 w 364204"/>
                <a:gd name="connsiteY2" fmla="*/ 477751 h 599867"/>
                <a:gd name="connsiteX3" fmla="*/ 21424 w 364204"/>
                <a:gd name="connsiteY3" fmla="*/ 610579 h 599867"/>
                <a:gd name="connsiteX4" fmla="*/ 0 w 364204"/>
                <a:gd name="connsiteY4" fmla="*/ 602010 h 599867"/>
                <a:gd name="connsiteX5" fmla="*/ 44990 w 364204"/>
                <a:gd name="connsiteY5" fmla="*/ 467039 h 599867"/>
                <a:gd name="connsiteX6" fmla="*/ 49275 w 364204"/>
                <a:gd name="connsiteY6" fmla="*/ 454185 h 599867"/>
                <a:gd name="connsiteX7" fmla="*/ 96407 w 364204"/>
                <a:gd name="connsiteY7" fmla="*/ 312788 h 599867"/>
                <a:gd name="connsiteX8" fmla="*/ 98549 w 364204"/>
                <a:gd name="connsiteY8" fmla="*/ 306361 h 599867"/>
                <a:gd name="connsiteX9" fmla="*/ 156394 w 364204"/>
                <a:gd name="connsiteY9" fmla="*/ 137113 h 599867"/>
                <a:gd name="connsiteX10" fmla="*/ 119973 w 364204"/>
                <a:gd name="connsiteY10" fmla="*/ 72841 h 599867"/>
                <a:gd name="connsiteX11" fmla="*/ 190672 w 364204"/>
                <a:gd name="connsiteY11" fmla="*/ 0 h 599867"/>
                <a:gd name="connsiteX12" fmla="*/ 263512 w 364204"/>
                <a:gd name="connsiteY12" fmla="*/ 72841 h 599867"/>
                <a:gd name="connsiteX13" fmla="*/ 224950 w 364204"/>
                <a:gd name="connsiteY13" fmla="*/ 137113 h 599867"/>
                <a:gd name="connsiteX14" fmla="*/ 280652 w 364204"/>
                <a:gd name="connsiteY14" fmla="*/ 306361 h 599867"/>
                <a:gd name="connsiteX15" fmla="*/ 284936 w 364204"/>
                <a:gd name="connsiteY15" fmla="*/ 319215 h 599867"/>
                <a:gd name="connsiteX16" fmla="*/ 329926 w 364204"/>
                <a:gd name="connsiteY16" fmla="*/ 454185 h 599867"/>
                <a:gd name="connsiteX17" fmla="*/ 334211 w 364204"/>
                <a:gd name="connsiteY17" fmla="*/ 467039 h 599867"/>
                <a:gd name="connsiteX18" fmla="*/ 379201 w 364204"/>
                <a:gd name="connsiteY18" fmla="*/ 602010 h 599867"/>
                <a:gd name="connsiteX19" fmla="*/ 357777 w 364204"/>
                <a:gd name="connsiteY19" fmla="*/ 610579 h 599867"/>
                <a:gd name="connsiteX20" fmla="*/ 74983 w 364204"/>
                <a:gd name="connsiteY20" fmla="*/ 454185 h 599867"/>
                <a:gd name="connsiteX21" fmla="*/ 306360 w 364204"/>
                <a:gd name="connsiteY21" fmla="*/ 454185 h 599867"/>
                <a:gd name="connsiteX22" fmla="*/ 263512 w 364204"/>
                <a:gd name="connsiteY22" fmla="*/ 329927 h 599867"/>
                <a:gd name="connsiteX23" fmla="*/ 115688 w 364204"/>
                <a:gd name="connsiteY23" fmla="*/ 329927 h 599867"/>
                <a:gd name="connsiteX24" fmla="*/ 74983 w 364204"/>
                <a:gd name="connsiteY24" fmla="*/ 454185 h 599867"/>
                <a:gd name="connsiteX25" fmla="*/ 124258 w 364204"/>
                <a:gd name="connsiteY25" fmla="*/ 306361 h 599867"/>
                <a:gd name="connsiteX26" fmla="*/ 254943 w 364204"/>
                <a:gd name="connsiteY26" fmla="*/ 306361 h 599867"/>
                <a:gd name="connsiteX27" fmla="*/ 201384 w 364204"/>
                <a:gd name="connsiteY27" fmla="*/ 143540 h 599867"/>
                <a:gd name="connsiteX28" fmla="*/ 179960 w 364204"/>
                <a:gd name="connsiteY28" fmla="*/ 143540 h 599867"/>
                <a:gd name="connsiteX29" fmla="*/ 124258 w 364204"/>
                <a:gd name="connsiteY29" fmla="*/ 306361 h 599867"/>
                <a:gd name="connsiteX30" fmla="*/ 184245 w 364204"/>
                <a:gd name="connsiteY30" fmla="*/ 119973 h 599867"/>
                <a:gd name="connsiteX31" fmla="*/ 192814 w 364204"/>
                <a:gd name="connsiteY31" fmla="*/ 119973 h 599867"/>
                <a:gd name="connsiteX32" fmla="*/ 239946 w 364204"/>
                <a:gd name="connsiteY32" fmla="*/ 70699 h 599867"/>
                <a:gd name="connsiteX33" fmla="*/ 192814 w 364204"/>
                <a:gd name="connsiteY33" fmla="*/ 21424 h 599867"/>
                <a:gd name="connsiteX34" fmla="*/ 145682 w 364204"/>
                <a:gd name="connsiteY34" fmla="*/ 70699 h 599867"/>
                <a:gd name="connsiteX35" fmla="*/ 169248 w 364204"/>
                <a:gd name="connsiteY35" fmla="*/ 113546 h 599867"/>
                <a:gd name="connsiteX36" fmla="*/ 184245 w 364204"/>
                <a:gd name="connsiteY36" fmla="*/ 119973 h 5998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364204" h="599867">
                  <a:moveTo>
                    <a:pt x="357777" y="610579"/>
                  </a:moveTo>
                  <a:lnTo>
                    <a:pt x="312787" y="477751"/>
                  </a:lnTo>
                  <a:lnTo>
                    <a:pt x="66414" y="477751"/>
                  </a:lnTo>
                  <a:lnTo>
                    <a:pt x="21424" y="610579"/>
                  </a:lnTo>
                  <a:lnTo>
                    <a:pt x="0" y="602010"/>
                  </a:lnTo>
                  <a:lnTo>
                    <a:pt x="44990" y="467039"/>
                  </a:lnTo>
                  <a:lnTo>
                    <a:pt x="49275" y="454185"/>
                  </a:lnTo>
                  <a:lnTo>
                    <a:pt x="96407" y="312788"/>
                  </a:lnTo>
                  <a:lnTo>
                    <a:pt x="98549" y="306361"/>
                  </a:lnTo>
                  <a:lnTo>
                    <a:pt x="156394" y="137113"/>
                  </a:lnTo>
                  <a:cubicBezTo>
                    <a:pt x="134970" y="124258"/>
                    <a:pt x="119973" y="100692"/>
                    <a:pt x="119973" y="72841"/>
                  </a:cubicBezTo>
                  <a:cubicBezTo>
                    <a:pt x="119973" y="32136"/>
                    <a:pt x="149966" y="0"/>
                    <a:pt x="190672" y="0"/>
                  </a:cubicBezTo>
                  <a:cubicBezTo>
                    <a:pt x="231377" y="0"/>
                    <a:pt x="263512" y="32136"/>
                    <a:pt x="263512" y="72841"/>
                  </a:cubicBezTo>
                  <a:cubicBezTo>
                    <a:pt x="263512" y="100692"/>
                    <a:pt x="248516" y="126401"/>
                    <a:pt x="224950" y="137113"/>
                  </a:cubicBezTo>
                  <a:lnTo>
                    <a:pt x="280652" y="306361"/>
                  </a:lnTo>
                  <a:lnTo>
                    <a:pt x="284936" y="319215"/>
                  </a:lnTo>
                  <a:lnTo>
                    <a:pt x="329926" y="454185"/>
                  </a:lnTo>
                  <a:lnTo>
                    <a:pt x="334211" y="467039"/>
                  </a:lnTo>
                  <a:lnTo>
                    <a:pt x="379201" y="602010"/>
                  </a:lnTo>
                  <a:lnTo>
                    <a:pt x="357777" y="610579"/>
                  </a:lnTo>
                  <a:close/>
                  <a:moveTo>
                    <a:pt x="74983" y="454185"/>
                  </a:moveTo>
                  <a:lnTo>
                    <a:pt x="306360" y="454185"/>
                  </a:lnTo>
                  <a:lnTo>
                    <a:pt x="263512" y="329927"/>
                  </a:lnTo>
                  <a:lnTo>
                    <a:pt x="115688" y="329927"/>
                  </a:lnTo>
                  <a:lnTo>
                    <a:pt x="74983" y="454185"/>
                  </a:lnTo>
                  <a:close/>
                  <a:moveTo>
                    <a:pt x="124258" y="306361"/>
                  </a:moveTo>
                  <a:lnTo>
                    <a:pt x="254943" y="306361"/>
                  </a:lnTo>
                  <a:lnTo>
                    <a:pt x="201384" y="143540"/>
                  </a:lnTo>
                  <a:cubicBezTo>
                    <a:pt x="194956" y="143540"/>
                    <a:pt x="186387" y="143540"/>
                    <a:pt x="179960" y="143540"/>
                  </a:cubicBezTo>
                  <a:lnTo>
                    <a:pt x="124258" y="306361"/>
                  </a:lnTo>
                  <a:close/>
                  <a:moveTo>
                    <a:pt x="184245" y="119973"/>
                  </a:moveTo>
                  <a:cubicBezTo>
                    <a:pt x="186387" y="119973"/>
                    <a:pt x="188529" y="119973"/>
                    <a:pt x="192814" y="119973"/>
                  </a:cubicBezTo>
                  <a:cubicBezTo>
                    <a:pt x="220665" y="119973"/>
                    <a:pt x="239946" y="98550"/>
                    <a:pt x="239946" y="70699"/>
                  </a:cubicBezTo>
                  <a:cubicBezTo>
                    <a:pt x="239946" y="42848"/>
                    <a:pt x="218523" y="21424"/>
                    <a:pt x="192814" y="21424"/>
                  </a:cubicBezTo>
                  <a:cubicBezTo>
                    <a:pt x="164963" y="21424"/>
                    <a:pt x="145682" y="42848"/>
                    <a:pt x="145682" y="70699"/>
                  </a:cubicBezTo>
                  <a:cubicBezTo>
                    <a:pt x="145682" y="89980"/>
                    <a:pt x="154251" y="104977"/>
                    <a:pt x="169248" y="113546"/>
                  </a:cubicBezTo>
                  <a:lnTo>
                    <a:pt x="184245" y="119973"/>
                  </a:lnTo>
                  <a:close/>
                </a:path>
              </a:pathLst>
            </a:custGeom>
            <a:pattFill prst="pct10">
              <a:fgClr>
                <a:schemeClr val="bg1"/>
              </a:fgClr>
              <a:bgClr>
                <a:schemeClr val="tx2"/>
              </a:bgClr>
            </a:pattFill>
            <a:ln w="21167"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2" name="Arc 391">
              <a:extLst>
                <a:ext uri="{FF2B5EF4-FFF2-40B4-BE49-F238E27FC236}">
                  <a16:creationId xmlns:a16="http://schemas.microsoft.com/office/drawing/2014/main" id="{FA52E49D-AC22-4BD5-864C-7DB790570A5F}"/>
                </a:ext>
              </a:extLst>
            </p:cNvPr>
            <p:cNvSpPr/>
            <p:nvPr/>
          </p:nvSpPr>
          <p:spPr>
            <a:xfrm>
              <a:off x="9750328" y="3173474"/>
              <a:ext cx="1468223" cy="968245"/>
            </a:xfrm>
            <a:prstGeom prst="arc">
              <a:avLst>
                <a:gd name="adj1" fmla="val 11062348"/>
                <a:gd name="adj2" fmla="val 175971"/>
              </a:avLst>
            </a:prstGeom>
            <a:pattFill prst="pct10">
              <a:fgClr>
                <a:schemeClr val="bg1"/>
              </a:fgClr>
              <a:bgClr>
                <a:schemeClr val="accent2"/>
              </a:bgClr>
            </a:pattFill>
            <a:ln>
              <a:noFill/>
              <a:headEnd type="none"/>
              <a:tailEnd type="non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3" name="Freeform: Shape 392">
              <a:extLst>
                <a:ext uri="{FF2B5EF4-FFF2-40B4-BE49-F238E27FC236}">
                  <a16:creationId xmlns:a16="http://schemas.microsoft.com/office/drawing/2014/main" id="{65180F08-D1D5-4475-8E83-A5BD9600D435}"/>
                </a:ext>
              </a:extLst>
            </p:cNvPr>
            <p:cNvSpPr/>
            <p:nvPr/>
          </p:nvSpPr>
          <p:spPr>
            <a:xfrm>
              <a:off x="10442311" y="3057235"/>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9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4" name="Graphic 144">
              <a:extLst>
                <a:ext uri="{FF2B5EF4-FFF2-40B4-BE49-F238E27FC236}">
                  <a16:creationId xmlns:a16="http://schemas.microsoft.com/office/drawing/2014/main" id="{212E10B0-9156-4269-8367-5D4D009C591A}"/>
                </a:ext>
              </a:extLst>
            </p:cNvPr>
            <p:cNvSpPr/>
            <p:nvPr/>
          </p:nvSpPr>
          <p:spPr>
            <a:xfrm>
              <a:off x="10231806" y="2786370"/>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solidFill>
              <a:schemeClr val="bg1">
                <a:lumMod val="95000"/>
              </a:schemeClr>
            </a:solidFill>
            <a:ln w="175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5" name="Freeform: Shape 394">
              <a:extLst>
                <a:ext uri="{FF2B5EF4-FFF2-40B4-BE49-F238E27FC236}">
                  <a16:creationId xmlns:a16="http://schemas.microsoft.com/office/drawing/2014/main" id="{B76F6368-DC18-4740-BAEB-D64754FACB05}"/>
                </a:ext>
              </a:extLst>
            </p:cNvPr>
            <p:cNvSpPr/>
            <p:nvPr/>
          </p:nvSpPr>
          <p:spPr>
            <a:xfrm>
              <a:off x="10827518" y="3340677"/>
              <a:ext cx="19628" cy="309501"/>
            </a:xfrm>
            <a:custGeom>
              <a:avLst/>
              <a:gdLst>
                <a:gd name="connsiteX0" fmla="*/ 0 w 35099"/>
                <a:gd name="connsiteY0" fmla="*/ 243 h 553456"/>
                <a:gd name="connsiteX1" fmla="*/ 38610 w 35099"/>
                <a:gd name="connsiteY1" fmla="*/ 0 h 553456"/>
                <a:gd name="connsiteX2" fmla="*/ 43829 w 35099"/>
                <a:gd name="connsiteY2" fmla="*/ 570934 h 553456"/>
                <a:gd name="connsiteX3" fmla="*/ 5220 w 35099"/>
                <a:gd name="connsiteY3" fmla="*/ 571177 h 553456"/>
              </a:gdLst>
              <a:ahLst/>
              <a:cxnLst>
                <a:cxn ang="0">
                  <a:pos x="connsiteX0" y="connsiteY0"/>
                </a:cxn>
                <a:cxn ang="0">
                  <a:pos x="connsiteX1" y="connsiteY1"/>
                </a:cxn>
                <a:cxn ang="0">
                  <a:pos x="connsiteX2" y="connsiteY2"/>
                </a:cxn>
                <a:cxn ang="0">
                  <a:pos x="connsiteX3" y="connsiteY3"/>
                </a:cxn>
              </a:cxnLst>
              <a:rect l="l" t="t" r="r" b="b"/>
              <a:pathLst>
                <a:path w="35099" h="553456">
                  <a:moveTo>
                    <a:pt x="0" y="243"/>
                  </a:moveTo>
                  <a:lnTo>
                    <a:pt x="38610" y="0"/>
                  </a:lnTo>
                  <a:lnTo>
                    <a:pt x="43829" y="570934"/>
                  </a:lnTo>
                  <a:lnTo>
                    <a:pt x="5220" y="571177"/>
                  </a:lnTo>
                  <a:close/>
                </a:path>
              </a:pathLst>
            </a:custGeom>
            <a:solidFill>
              <a:schemeClr val="bg1">
                <a:lumMod val="95000"/>
              </a:schemeClr>
            </a:solidFill>
            <a:ln w="35069"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sp>
          <p:nvSpPr>
            <p:cNvPr id="396" name="Graphic 148">
              <a:extLst>
                <a:ext uri="{FF2B5EF4-FFF2-40B4-BE49-F238E27FC236}">
                  <a16:creationId xmlns:a16="http://schemas.microsoft.com/office/drawing/2014/main" id="{EC4645C2-B248-4CA5-B210-D75980F8D6CD}"/>
                </a:ext>
              </a:extLst>
            </p:cNvPr>
            <p:cNvSpPr/>
            <p:nvPr/>
          </p:nvSpPr>
          <p:spPr>
            <a:xfrm>
              <a:off x="10622451" y="3068454"/>
              <a:ext cx="429029" cy="375400"/>
            </a:xfrm>
            <a:custGeom>
              <a:avLst/>
              <a:gdLst>
                <a:gd name="connsiteX0" fmla="*/ 434392 w 429028"/>
                <a:gd name="connsiteY0" fmla="*/ 375400 h 375400"/>
                <a:gd name="connsiteX1" fmla="*/ 364674 w 429028"/>
                <a:gd name="connsiteY1" fmla="*/ 312833 h 375400"/>
                <a:gd name="connsiteX2" fmla="*/ 257417 w 429028"/>
                <a:gd name="connsiteY2" fmla="*/ 246691 h 375400"/>
                <a:gd name="connsiteX3" fmla="*/ 239541 w 429028"/>
                <a:gd name="connsiteY3" fmla="*/ 225240 h 375400"/>
                <a:gd name="connsiteX4" fmla="*/ 239541 w 429028"/>
                <a:gd name="connsiteY4" fmla="*/ 110832 h 375400"/>
                <a:gd name="connsiteX5" fmla="*/ 218090 w 429028"/>
                <a:gd name="connsiteY5" fmla="*/ 0 h 375400"/>
                <a:gd name="connsiteX6" fmla="*/ 198426 w 429028"/>
                <a:gd name="connsiteY6" fmla="*/ 110832 h 375400"/>
                <a:gd name="connsiteX7" fmla="*/ 198426 w 429028"/>
                <a:gd name="connsiteY7" fmla="*/ 227028 h 375400"/>
                <a:gd name="connsiteX8" fmla="*/ 185912 w 429028"/>
                <a:gd name="connsiteY8" fmla="*/ 244904 h 375400"/>
                <a:gd name="connsiteX9" fmla="*/ 75080 w 429028"/>
                <a:gd name="connsiteY9" fmla="*/ 312833 h 375400"/>
                <a:gd name="connsiteX10" fmla="*/ 0 w 429028"/>
                <a:gd name="connsiteY10" fmla="*/ 378975 h 375400"/>
                <a:gd name="connsiteX11" fmla="*/ 96531 w 429028"/>
                <a:gd name="connsiteY11" fmla="*/ 337860 h 375400"/>
                <a:gd name="connsiteX12" fmla="*/ 202001 w 429028"/>
                <a:gd name="connsiteY12" fmla="*/ 273506 h 375400"/>
                <a:gd name="connsiteX13" fmla="*/ 218090 w 429028"/>
                <a:gd name="connsiteY13" fmla="*/ 277081 h 375400"/>
                <a:gd name="connsiteX14" fmla="*/ 234178 w 429028"/>
                <a:gd name="connsiteY14" fmla="*/ 273506 h 375400"/>
                <a:gd name="connsiteX15" fmla="*/ 339648 w 429028"/>
                <a:gd name="connsiteY15" fmla="*/ 337860 h 375400"/>
                <a:gd name="connsiteX16" fmla="*/ 439755 w 429028"/>
                <a:gd name="connsiteY16" fmla="*/ 380763 h 375400"/>
                <a:gd name="connsiteX17" fmla="*/ 439755 w 429028"/>
                <a:gd name="connsiteY17" fmla="*/ 380763 h 375400"/>
                <a:gd name="connsiteX18" fmla="*/ 434392 w 429028"/>
                <a:gd name="connsiteY18" fmla="*/ 375400 h 375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29028" h="375400">
                  <a:moveTo>
                    <a:pt x="434392" y="375400"/>
                  </a:moveTo>
                  <a:lnTo>
                    <a:pt x="364674" y="312833"/>
                  </a:lnTo>
                  <a:lnTo>
                    <a:pt x="257417" y="246691"/>
                  </a:lnTo>
                  <a:cubicBezTo>
                    <a:pt x="257417" y="237753"/>
                    <a:pt x="250267" y="228815"/>
                    <a:pt x="239541" y="225240"/>
                  </a:cubicBezTo>
                  <a:lnTo>
                    <a:pt x="239541" y="110832"/>
                  </a:lnTo>
                  <a:lnTo>
                    <a:pt x="218090" y="0"/>
                  </a:lnTo>
                  <a:lnTo>
                    <a:pt x="198426" y="110832"/>
                  </a:lnTo>
                  <a:lnTo>
                    <a:pt x="198426" y="227028"/>
                  </a:lnTo>
                  <a:cubicBezTo>
                    <a:pt x="191275" y="230603"/>
                    <a:pt x="187700" y="237753"/>
                    <a:pt x="185912" y="244904"/>
                  </a:cubicBezTo>
                  <a:lnTo>
                    <a:pt x="75080" y="312833"/>
                  </a:lnTo>
                  <a:lnTo>
                    <a:pt x="0" y="378975"/>
                  </a:lnTo>
                  <a:lnTo>
                    <a:pt x="96531" y="337860"/>
                  </a:lnTo>
                  <a:lnTo>
                    <a:pt x="202001" y="273506"/>
                  </a:lnTo>
                  <a:cubicBezTo>
                    <a:pt x="205576" y="275293"/>
                    <a:pt x="212727" y="277081"/>
                    <a:pt x="218090" y="277081"/>
                  </a:cubicBezTo>
                  <a:cubicBezTo>
                    <a:pt x="223453" y="277081"/>
                    <a:pt x="228815" y="275293"/>
                    <a:pt x="234178" y="273506"/>
                  </a:cubicBezTo>
                  <a:lnTo>
                    <a:pt x="339648" y="337860"/>
                  </a:lnTo>
                  <a:lnTo>
                    <a:pt x="439755" y="380763"/>
                  </a:lnTo>
                  <a:lnTo>
                    <a:pt x="439755" y="380763"/>
                  </a:lnTo>
                  <a:lnTo>
                    <a:pt x="434392" y="375400"/>
                  </a:lnTo>
                  <a:close/>
                </a:path>
              </a:pathLst>
            </a:custGeom>
            <a:solidFill>
              <a:schemeClr val="bg1">
                <a:lumMod val="95000"/>
              </a:schemeClr>
            </a:solidFill>
            <a:ln w="17526" cap="flat">
              <a:noFill/>
              <a:prstDash val="solid"/>
              <a:miter/>
            </a:ln>
          </p:spPr>
          <p:txBody>
            <a:bodyPr rtlCol="0" anchor="ct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000000"/>
                </a:solidFill>
                <a:effectLst/>
                <a:uLnTx/>
                <a:uFillTx/>
                <a:latin typeface="Segoe UI"/>
                <a:ea typeface="+mn-ea"/>
                <a:cs typeface="+mn-cs"/>
              </a:endParaRPr>
            </a:p>
          </p:txBody>
        </p:sp>
      </p:grpSp>
      <p:sp>
        <p:nvSpPr>
          <p:cNvPr id="11" name="TextBox 10">
            <a:extLst>
              <a:ext uri="{FF2B5EF4-FFF2-40B4-BE49-F238E27FC236}">
                <a16:creationId xmlns:a16="http://schemas.microsoft.com/office/drawing/2014/main" id="{94B6D248-0F99-4BE3-A443-F74766FF01D6}"/>
              </a:ext>
            </a:extLst>
          </p:cNvPr>
          <p:cNvSpPr txBox="1"/>
          <p:nvPr/>
        </p:nvSpPr>
        <p:spPr>
          <a:xfrm>
            <a:off x="341582" y="5557582"/>
            <a:ext cx="2355231" cy="1080296"/>
          </a:xfrm>
          <a:prstGeom prst="rect">
            <a:avLst/>
          </a:prstGeom>
          <a:noFill/>
        </p:spPr>
        <p:txBody>
          <a:bodyPr wrap="square" lIns="0" tIns="0" rIns="0" bIns="0" rtlCol="0">
            <a:spAutoFit/>
          </a:bodyPr>
          <a:lstStyle/>
          <a:p>
            <a:pPr algn="ctr">
              <a:lnSpc>
                <a:spcPct val="90000"/>
              </a:lnSpc>
              <a:spcAft>
                <a:spcPts val="600"/>
              </a:spcAft>
            </a:pPr>
            <a:r>
              <a:rPr lang="en-US">
                <a:solidFill>
                  <a:schemeClr val="bg1"/>
                </a:solidFill>
                <a:latin typeface="+mj-lt"/>
              </a:rPr>
              <a:t>Agility</a:t>
            </a:r>
            <a:br>
              <a:rPr lang="en-US" sz="2400">
                <a:gradFill>
                  <a:gsLst>
                    <a:gs pos="2917">
                      <a:schemeClr val="tx1"/>
                    </a:gs>
                    <a:gs pos="30000">
                      <a:schemeClr val="tx1"/>
                    </a:gs>
                  </a:gsLst>
                  <a:lin ang="5400000" scaled="0"/>
                </a:gradFill>
              </a:rPr>
            </a:br>
            <a:r>
              <a:rPr lang="en-US" sz="3600">
                <a:gradFill flip="none" rotWithShape="1">
                  <a:gsLst>
                    <a:gs pos="0">
                      <a:schemeClr val="accent5"/>
                    </a:gs>
                    <a:gs pos="100000">
                      <a:schemeClr val="accent4"/>
                    </a:gs>
                  </a:gsLst>
                  <a:lin ang="2700000" scaled="1"/>
                  <a:tileRect/>
                </a:gradFill>
                <a:latin typeface="+mj-lt"/>
              </a:rPr>
              <a:t>40-50%</a:t>
            </a:r>
            <a:br>
              <a:rPr lang="en-US" sz="2400">
                <a:gradFill>
                  <a:gsLst>
                    <a:gs pos="2917">
                      <a:schemeClr val="tx1"/>
                    </a:gs>
                    <a:gs pos="30000">
                      <a:schemeClr val="tx1"/>
                    </a:gs>
                  </a:gsLst>
                  <a:lin ang="5400000" scaled="0"/>
                </a:gradFill>
              </a:rPr>
            </a:br>
            <a:r>
              <a:rPr lang="en-US" sz="1200">
                <a:solidFill>
                  <a:schemeClr val="bg1"/>
                </a:solidFill>
              </a:rPr>
              <a:t>faster speed </a:t>
            </a:r>
            <a:br>
              <a:rPr lang="en-US" sz="1200">
                <a:solidFill>
                  <a:schemeClr val="bg1"/>
                </a:solidFill>
              </a:rPr>
            </a:br>
            <a:r>
              <a:rPr lang="en-US" sz="1200">
                <a:solidFill>
                  <a:schemeClr val="bg1"/>
                </a:solidFill>
              </a:rPr>
              <a:t>to market</a:t>
            </a:r>
            <a:endParaRPr lang="en-US" sz="2400">
              <a:solidFill>
                <a:schemeClr val="bg1"/>
              </a:solidFill>
            </a:endParaRPr>
          </a:p>
        </p:txBody>
      </p:sp>
      <p:sp>
        <p:nvSpPr>
          <p:cNvPr id="831" name="TextBox 830">
            <a:extLst>
              <a:ext uri="{FF2B5EF4-FFF2-40B4-BE49-F238E27FC236}">
                <a16:creationId xmlns:a16="http://schemas.microsoft.com/office/drawing/2014/main" id="{7BE4D615-1AD6-44E9-A301-11F8A60D00DB}"/>
              </a:ext>
            </a:extLst>
          </p:cNvPr>
          <p:cNvSpPr txBox="1"/>
          <p:nvPr/>
        </p:nvSpPr>
        <p:spPr>
          <a:xfrm>
            <a:off x="3319721" y="5557582"/>
            <a:ext cx="2355231" cy="1080296"/>
          </a:xfrm>
          <a:prstGeom prst="rect">
            <a:avLst/>
          </a:prstGeom>
          <a:noFill/>
        </p:spPr>
        <p:txBody>
          <a:bodyPr wrap="square" lIns="0" tIns="0" rIns="0" bIns="0" rtlCol="0">
            <a:spAutoFit/>
          </a:bodyPr>
          <a:lstStyle/>
          <a:p>
            <a:pPr algn="ctr">
              <a:lnSpc>
                <a:spcPct val="90000"/>
              </a:lnSpc>
              <a:spcAft>
                <a:spcPts val="600"/>
              </a:spcAft>
            </a:pPr>
            <a:r>
              <a:rPr lang="en-US">
                <a:solidFill>
                  <a:schemeClr val="bg1"/>
                </a:solidFill>
                <a:latin typeface="+mj-lt"/>
              </a:rPr>
              <a:t>Productivity</a:t>
            </a:r>
            <a:br>
              <a:rPr lang="en-US" sz="2400">
                <a:gradFill>
                  <a:gsLst>
                    <a:gs pos="2917">
                      <a:schemeClr val="tx1"/>
                    </a:gs>
                    <a:gs pos="30000">
                      <a:schemeClr val="tx1"/>
                    </a:gs>
                  </a:gsLst>
                  <a:lin ang="5400000" scaled="0"/>
                </a:gradFill>
              </a:rPr>
            </a:br>
            <a:r>
              <a:rPr lang="en-US" sz="3600">
                <a:gradFill flip="none" rotWithShape="1">
                  <a:gsLst>
                    <a:gs pos="0">
                      <a:schemeClr val="accent5"/>
                    </a:gs>
                    <a:gs pos="100000">
                      <a:schemeClr val="accent4"/>
                    </a:gs>
                  </a:gsLst>
                  <a:lin ang="2700000" scaled="1"/>
                  <a:tileRect/>
                </a:gradFill>
                <a:latin typeface="+mj-lt"/>
              </a:rPr>
              <a:t>20-30%</a:t>
            </a:r>
            <a:br>
              <a:rPr lang="en-US" sz="2400">
                <a:gradFill>
                  <a:gsLst>
                    <a:gs pos="2917">
                      <a:schemeClr val="tx1"/>
                    </a:gs>
                    <a:gs pos="30000">
                      <a:schemeClr val="tx1"/>
                    </a:gs>
                  </a:gsLst>
                  <a:lin ang="5400000" scaled="0"/>
                </a:gradFill>
              </a:rPr>
            </a:br>
            <a:r>
              <a:rPr lang="en-US" sz="1200">
                <a:solidFill>
                  <a:schemeClr val="bg1"/>
                </a:solidFill>
              </a:rPr>
              <a:t>higher workforce </a:t>
            </a:r>
            <a:br>
              <a:rPr lang="en-US" sz="1200">
                <a:solidFill>
                  <a:schemeClr val="bg1"/>
                </a:solidFill>
              </a:rPr>
            </a:br>
            <a:r>
              <a:rPr lang="en-US" sz="1200">
                <a:solidFill>
                  <a:schemeClr val="bg1"/>
                </a:solidFill>
              </a:rPr>
              <a:t>productivity</a:t>
            </a:r>
            <a:endParaRPr lang="en-US" sz="2400">
              <a:solidFill>
                <a:schemeClr val="bg1"/>
              </a:solidFill>
            </a:endParaRPr>
          </a:p>
        </p:txBody>
      </p:sp>
      <p:sp>
        <p:nvSpPr>
          <p:cNvPr id="833" name="TextBox 832">
            <a:extLst>
              <a:ext uri="{FF2B5EF4-FFF2-40B4-BE49-F238E27FC236}">
                <a16:creationId xmlns:a16="http://schemas.microsoft.com/office/drawing/2014/main" id="{E97D5152-1C7C-4B05-A50C-5427030B4A55}"/>
              </a:ext>
            </a:extLst>
          </p:cNvPr>
          <p:cNvSpPr txBox="1"/>
          <p:nvPr/>
        </p:nvSpPr>
        <p:spPr>
          <a:xfrm>
            <a:off x="6205536" y="5557582"/>
            <a:ext cx="2539880" cy="1080296"/>
          </a:xfrm>
          <a:prstGeom prst="rect">
            <a:avLst/>
          </a:prstGeom>
          <a:noFill/>
        </p:spPr>
        <p:txBody>
          <a:bodyPr wrap="square" lIns="0" tIns="0" rIns="0" bIns="0" rtlCol="0">
            <a:spAutoFit/>
          </a:bodyPr>
          <a:lstStyle/>
          <a:p>
            <a:pPr algn="ctr">
              <a:lnSpc>
                <a:spcPct val="90000"/>
              </a:lnSpc>
              <a:spcAft>
                <a:spcPts val="600"/>
              </a:spcAft>
            </a:pPr>
            <a:r>
              <a:rPr lang="en-US">
                <a:solidFill>
                  <a:schemeClr val="bg1"/>
                </a:solidFill>
                <a:latin typeface="+mj-lt"/>
              </a:rPr>
              <a:t>Stability</a:t>
            </a:r>
            <a:br>
              <a:rPr lang="en-US" sz="2400">
                <a:gradFill>
                  <a:gsLst>
                    <a:gs pos="2917">
                      <a:schemeClr val="tx1"/>
                    </a:gs>
                    <a:gs pos="30000">
                      <a:schemeClr val="tx1"/>
                    </a:gs>
                  </a:gsLst>
                  <a:lin ang="5400000" scaled="0"/>
                </a:gradFill>
              </a:rPr>
            </a:br>
            <a:r>
              <a:rPr lang="en-US" sz="2400">
                <a:gradFill flip="none" rotWithShape="1">
                  <a:gsLst>
                    <a:gs pos="0">
                      <a:schemeClr val="accent5"/>
                    </a:gs>
                    <a:gs pos="100000">
                      <a:schemeClr val="accent4"/>
                    </a:gs>
                  </a:gsLst>
                  <a:lin ang="2700000" scaled="1"/>
                  <a:tileRect/>
                </a:gradFill>
                <a:latin typeface="+mj-lt"/>
              </a:rPr>
              <a:t>up to</a:t>
            </a:r>
            <a:r>
              <a:rPr lang="en-US" sz="3600">
                <a:gradFill flip="none" rotWithShape="1">
                  <a:gsLst>
                    <a:gs pos="0">
                      <a:schemeClr val="accent5"/>
                    </a:gs>
                    <a:gs pos="100000">
                      <a:schemeClr val="accent4"/>
                    </a:gs>
                  </a:gsLst>
                  <a:lin ang="2700000" scaled="1"/>
                  <a:tileRect/>
                </a:gradFill>
                <a:latin typeface="+mj-lt"/>
              </a:rPr>
              <a:t> 60%</a:t>
            </a:r>
            <a:br>
              <a:rPr lang="en-US" sz="3600">
                <a:gradFill flip="none" rotWithShape="1">
                  <a:gsLst>
                    <a:gs pos="0">
                      <a:schemeClr val="accent5"/>
                    </a:gs>
                    <a:gs pos="100000">
                      <a:schemeClr val="accent4"/>
                    </a:gs>
                  </a:gsLst>
                  <a:lin ang="2700000" scaled="1"/>
                  <a:tileRect/>
                </a:gradFill>
                <a:latin typeface="+mj-lt"/>
              </a:rPr>
            </a:br>
            <a:r>
              <a:rPr lang="en-US" sz="1200">
                <a:solidFill>
                  <a:schemeClr val="bg1"/>
                </a:solidFill>
              </a:rPr>
              <a:t>fewer IT errors </a:t>
            </a:r>
            <a:br>
              <a:rPr lang="en-US" sz="1200">
                <a:solidFill>
                  <a:schemeClr val="bg1"/>
                </a:solidFill>
              </a:rPr>
            </a:br>
            <a:r>
              <a:rPr lang="en-US" sz="1200">
                <a:solidFill>
                  <a:schemeClr val="bg1"/>
                </a:solidFill>
              </a:rPr>
              <a:t>and less rework</a:t>
            </a:r>
            <a:endParaRPr lang="en-US" sz="2400">
              <a:solidFill>
                <a:schemeClr val="bg1"/>
              </a:solidFill>
            </a:endParaRPr>
          </a:p>
        </p:txBody>
      </p:sp>
      <p:sp>
        <p:nvSpPr>
          <p:cNvPr id="834" name="TextBox 833">
            <a:extLst>
              <a:ext uri="{FF2B5EF4-FFF2-40B4-BE49-F238E27FC236}">
                <a16:creationId xmlns:a16="http://schemas.microsoft.com/office/drawing/2014/main" id="{6E26032F-7F6C-4A38-9A6A-A2FDE05FEF2D}"/>
              </a:ext>
            </a:extLst>
          </p:cNvPr>
          <p:cNvSpPr txBox="1"/>
          <p:nvPr/>
        </p:nvSpPr>
        <p:spPr>
          <a:xfrm>
            <a:off x="9275999" y="5557582"/>
            <a:ext cx="2355231" cy="1080296"/>
          </a:xfrm>
          <a:prstGeom prst="rect">
            <a:avLst/>
          </a:prstGeom>
          <a:noFill/>
        </p:spPr>
        <p:txBody>
          <a:bodyPr wrap="square" lIns="0" tIns="0" rIns="0" bIns="0" rtlCol="0">
            <a:spAutoFit/>
          </a:bodyPr>
          <a:lstStyle/>
          <a:p>
            <a:pPr algn="ctr">
              <a:lnSpc>
                <a:spcPct val="90000"/>
              </a:lnSpc>
              <a:spcAft>
                <a:spcPts val="600"/>
              </a:spcAft>
            </a:pPr>
            <a:r>
              <a:rPr lang="en-US">
                <a:solidFill>
                  <a:schemeClr val="bg1"/>
                </a:solidFill>
                <a:latin typeface="+mj-lt"/>
              </a:rPr>
              <a:t>Performance</a:t>
            </a:r>
            <a:br>
              <a:rPr lang="en-US" sz="2400">
                <a:gradFill>
                  <a:gsLst>
                    <a:gs pos="2917">
                      <a:schemeClr val="tx1"/>
                    </a:gs>
                    <a:gs pos="30000">
                      <a:schemeClr val="tx1"/>
                    </a:gs>
                  </a:gsLst>
                  <a:lin ang="5400000" scaled="0"/>
                </a:gradFill>
              </a:rPr>
            </a:br>
            <a:r>
              <a:rPr lang="en-US" sz="3600">
                <a:gradFill flip="none" rotWithShape="1">
                  <a:gsLst>
                    <a:gs pos="0">
                      <a:schemeClr val="accent5"/>
                    </a:gs>
                    <a:gs pos="100000">
                      <a:schemeClr val="accent4"/>
                    </a:gs>
                  </a:gsLst>
                  <a:lin ang="2700000" scaled="1"/>
                  <a:tileRect/>
                </a:gradFill>
                <a:latin typeface="+mj-lt"/>
              </a:rPr>
              <a:t>12-20%</a:t>
            </a:r>
            <a:br>
              <a:rPr lang="en-US" sz="2400">
                <a:gradFill>
                  <a:gsLst>
                    <a:gs pos="2917">
                      <a:schemeClr val="tx1"/>
                    </a:gs>
                    <a:gs pos="30000">
                      <a:schemeClr val="tx1"/>
                    </a:gs>
                  </a:gsLst>
                  <a:lin ang="5400000" scaled="0"/>
                </a:gradFill>
              </a:rPr>
            </a:br>
            <a:r>
              <a:rPr lang="en-US" sz="1200">
                <a:solidFill>
                  <a:schemeClr val="bg1"/>
                </a:solidFill>
              </a:rPr>
              <a:t>additional earnings </a:t>
            </a:r>
            <a:br>
              <a:rPr lang="en-US" sz="1200">
                <a:solidFill>
                  <a:schemeClr val="bg1"/>
                </a:solidFill>
              </a:rPr>
            </a:br>
            <a:r>
              <a:rPr lang="en-US" sz="1200">
                <a:solidFill>
                  <a:schemeClr val="bg1"/>
                </a:solidFill>
              </a:rPr>
              <a:t>before interest and taxes</a:t>
            </a:r>
            <a:endParaRPr lang="en-US" sz="2400">
              <a:solidFill>
                <a:schemeClr val="bg1"/>
              </a:solidFill>
            </a:endParaRPr>
          </a:p>
        </p:txBody>
      </p:sp>
      <p:sp>
        <p:nvSpPr>
          <p:cNvPr id="15" name="TextBox 14">
            <a:extLst>
              <a:ext uri="{FF2B5EF4-FFF2-40B4-BE49-F238E27FC236}">
                <a16:creationId xmlns:a16="http://schemas.microsoft.com/office/drawing/2014/main" id="{2EBC54AD-25EE-4E00-A783-421AA494CB07}"/>
              </a:ext>
            </a:extLst>
          </p:cNvPr>
          <p:cNvSpPr txBox="1"/>
          <p:nvPr/>
        </p:nvSpPr>
        <p:spPr>
          <a:xfrm>
            <a:off x="455994" y="1100647"/>
            <a:ext cx="2381097" cy="443198"/>
          </a:xfrm>
          <a:prstGeom prst="rect">
            <a:avLst/>
          </a:prstGeom>
          <a:noFill/>
        </p:spPr>
        <p:txBody>
          <a:bodyPr wrap="square" lIns="0" tIns="0" rIns="0" bIns="0" rtlCol="0">
            <a:spAutoFit/>
          </a:bodyPr>
          <a:lstStyle/>
          <a:p>
            <a:pPr>
              <a:lnSpc>
                <a:spcPct val="90000"/>
              </a:lnSpc>
              <a:spcAft>
                <a:spcPts val="600"/>
              </a:spcAft>
            </a:pPr>
            <a:r>
              <a:rPr lang="en-US" sz="1600" spc="0">
                <a:solidFill>
                  <a:schemeClr val="bg1"/>
                </a:solidFill>
                <a:latin typeface="+mn-lt"/>
              </a:rPr>
              <a:t>The evolution of IoT </a:t>
            </a:r>
            <a:br>
              <a:rPr lang="en-US" sz="1600" spc="0">
                <a:solidFill>
                  <a:schemeClr val="bg1"/>
                </a:solidFill>
                <a:latin typeface="+mn-lt"/>
              </a:rPr>
            </a:br>
            <a:r>
              <a:rPr lang="en-US" sz="1600" spc="0">
                <a:solidFill>
                  <a:schemeClr val="bg1"/>
                </a:solidFill>
                <a:latin typeface="+mn-lt"/>
              </a:rPr>
              <a:t>and connected solutions</a:t>
            </a:r>
            <a:endParaRPr lang="en-US" sz="1600">
              <a:solidFill>
                <a:schemeClr val="bg1"/>
              </a:solidFill>
            </a:endParaRPr>
          </a:p>
        </p:txBody>
      </p:sp>
    </p:spTree>
    <p:extLst>
      <p:ext uri="{BB962C8B-B14F-4D97-AF65-F5344CB8AC3E}">
        <p14:creationId xmlns:p14="http://schemas.microsoft.com/office/powerpoint/2010/main" val="22722505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991"/>
                                        </p:tgtEl>
                                        <p:attrNameLst>
                                          <p:attrName>style.visibility</p:attrName>
                                        </p:attrNameLst>
                                      </p:cBhvr>
                                      <p:to>
                                        <p:strVal val="visible"/>
                                      </p:to>
                                    </p:set>
                                    <p:animEffect transition="in" filter="fade">
                                      <p:cBhvr>
                                        <p:cTn id="7" dur="500"/>
                                        <p:tgtEl>
                                          <p:spTgt spid="1991"/>
                                        </p:tgtEl>
                                      </p:cBhvr>
                                    </p:animEffect>
                                  </p:childTnLst>
                                </p:cTn>
                              </p:par>
                              <p:par>
                                <p:cTn id="8" presetID="42" presetClass="path" presetSubtype="0" decel="100000" fill="hold" grpId="1" nodeType="withEffect">
                                  <p:stCondLst>
                                    <p:cond delay="0"/>
                                  </p:stCondLst>
                                  <p:childTnLst>
                                    <p:animMotion origin="layout" path="M -2.29512E-6 3.44984E-7 L -2.29512E-6 0.04426 " pathEditMode="relative" rAng="0" ptsTypes="AA">
                                      <p:cBhvr>
                                        <p:cTn id="9" dur="500" spd="-100000" fill="hold"/>
                                        <p:tgtEl>
                                          <p:spTgt spid="1991"/>
                                        </p:tgtEl>
                                        <p:attrNameLst>
                                          <p:attrName>ppt_x</p:attrName>
                                          <p:attrName>ppt_y</p:attrName>
                                        </p:attrNameLst>
                                      </p:cBhvr>
                                      <p:rCtr x="0" y="2202"/>
                                    </p:animMotion>
                                  </p:childTnLst>
                                </p:cTn>
                              </p:par>
                              <p:par>
                                <p:cTn id="10" presetID="10" presetClass="entr" presetSubtype="0" fill="hold" nodeType="withEffect">
                                  <p:stCondLst>
                                    <p:cond delay="0"/>
                                  </p:stCondLst>
                                  <p:childTnLst>
                                    <p:set>
                                      <p:cBhvr>
                                        <p:cTn id="11" dur="1" fill="hold">
                                          <p:stCondLst>
                                            <p:cond delay="0"/>
                                          </p:stCondLst>
                                        </p:cTn>
                                        <p:tgtEl>
                                          <p:spTgt spid="2021"/>
                                        </p:tgtEl>
                                        <p:attrNameLst>
                                          <p:attrName>style.visibility</p:attrName>
                                        </p:attrNameLst>
                                      </p:cBhvr>
                                      <p:to>
                                        <p:strVal val="visible"/>
                                      </p:to>
                                    </p:set>
                                    <p:animEffect transition="in" filter="fade">
                                      <p:cBhvr>
                                        <p:cTn id="12" dur="500"/>
                                        <p:tgtEl>
                                          <p:spTgt spid="2021"/>
                                        </p:tgtEl>
                                      </p:cBhvr>
                                    </p:animEffect>
                                  </p:childTnLst>
                                </p:cTn>
                              </p:par>
                              <p:par>
                                <p:cTn id="13" presetID="10" presetClass="entr" presetSubtype="0" fill="hold" nodeType="withEffect">
                                  <p:stCondLst>
                                    <p:cond delay="0"/>
                                  </p:stCondLst>
                                  <p:childTnLst>
                                    <p:set>
                                      <p:cBhvr>
                                        <p:cTn id="14" dur="1" fill="hold">
                                          <p:stCondLst>
                                            <p:cond delay="0"/>
                                          </p:stCondLst>
                                        </p:cTn>
                                        <p:tgtEl>
                                          <p:spTgt spid="2024"/>
                                        </p:tgtEl>
                                        <p:attrNameLst>
                                          <p:attrName>style.visibility</p:attrName>
                                        </p:attrNameLst>
                                      </p:cBhvr>
                                      <p:to>
                                        <p:strVal val="visible"/>
                                      </p:to>
                                    </p:set>
                                    <p:animEffect transition="in" filter="fade">
                                      <p:cBhvr>
                                        <p:cTn id="15" dur="500"/>
                                        <p:tgtEl>
                                          <p:spTgt spid="2024"/>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821"/>
                                        </p:tgtEl>
                                        <p:attrNameLst>
                                          <p:attrName>style.visibility</p:attrName>
                                        </p:attrNameLst>
                                      </p:cBhvr>
                                      <p:to>
                                        <p:strVal val="visible"/>
                                      </p:to>
                                    </p:set>
                                    <p:animEffect transition="in" filter="fade">
                                      <p:cBhvr>
                                        <p:cTn id="18" dur="500"/>
                                        <p:tgtEl>
                                          <p:spTgt spid="82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24"/>
                                        </p:tgtEl>
                                        <p:attrNameLst>
                                          <p:attrName>style.visibility</p:attrName>
                                        </p:attrNameLst>
                                      </p:cBhvr>
                                      <p:to>
                                        <p:strVal val="visible"/>
                                      </p:to>
                                    </p:set>
                                    <p:animEffect transition="in" filter="fade">
                                      <p:cBhvr>
                                        <p:cTn id="21" dur="500"/>
                                        <p:tgtEl>
                                          <p:spTgt spid="824"/>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016"/>
                                        </p:tgtEl>
                                        <p:attrNameLst>
                                          <p:attrName>style.visibility</p:attrName>
                                        </p:attrNameLst>
                                      </p:cBhvr>
                                      <p:to>
                                        <p:strVal val="visible"/>
                                      </p:to>
                                    </p:set>
                                    <p:animEffect transition="in" filter="fade">
                                      <p:cBhvr>
                                        <p:cTn id="24" dur="500"/>
                                        <p:tgtEl>
                                          <p:spTgt spid="1016"/>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896"/>
                                        </p:tgtEl>
                                        <p:attrNameLst>
                                          <p:attrName>style.visibility</p:attrName>
                                        </p:attrNameLst>
                                      </p:cBhvr>
                                      <p:to>
                                        <p:strVal val="visible"/>
                                      </p:to>
                                    </p:set>
                                    <p:animEffect transition="in" filter="fade">
                                      <p:cBhvr>
                                        <p:cTn id="27" dur="500"/>
                                        <p:tgtEl>
                                          <p:spTgt spid="189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1898"/>
                                        </p:tgtEl>
                                        <p:attrNameLst>
                                          <p:attrName>style.visibility</p:attrName>
                                        </p:attrNameLst>
                                      </p:cBhvr>
                                      <p:to>
                                        <p:strVal val="visible"/>
                                      </p:to>
                                    </p:set>
                                    <p:animEffect transition="in" filter="fade">
                                      <p:cBhvr>
                                        <p:cTn id="30" dur="500"/>
                                        <p:tgtEl>
                                          <p:spTgt spid="1898"/>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1949"/>
                                        </p:tgtEl>
                                        <p:attrNameLst>
                                          <p:attrName>style.visibility</p:attrName>
                                        </p:attrNameLst>
                                      </p:cBhvr>
                                      <p:to>
                                        <p:strVal val="visible"/>
                                      </p:to>
                                    </p:set>
                                    <p:animEffect transition="in" filter="fade">
                                      <p:cBhvr>
                                        <p:cTn id="33" dur="500"/>
                                        <p:tgtEl>
                                          <p:spTgt spid="1949"/>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1950"/>
                                        </p:tgtEl>
                                        <p:attrNameLst>
                                          <p:attrName>style.visibility</p:attrName>
                                        </p:attrNameLst>
                                      </p:cBhvr>
                                      <p:to>
                                        <p:strVal val="visible"/>
                                      </p:to>
                                    </p:set>
                                    <p:animEffect transition="in" filter="fade">
                                      <p:cBhvr>
                                        <p:cTn id="36" dur="500"/>
                                        <p:tgtEl>
                                          <p:spTgt spid="1950"/>
                                        </p:tgtEl>
                                      </p:cBhvr>
                                    </p:animEffect>
                                  </p:childTnLst>
                                </p:cTn>
                              </p:par>
                              <p:par>
                                <p:cTn id="37" presetID="10" presetClass="entr" presetSubtype="0" fill="hold" nodeType="withEffect">
                                  <p:stCondLst>
                                    <p:cond delay="0"/>
                                  </p:stCondLst>
                                  <p:childTnLst>
                                    <p:set>
                                      <p:cBhvr>
                                        <p:cTn id="38" dur="1" fill="hold">
                                          <p:stCondLst>
                                            <p:cond delay="0"/>
                                          </p:stCondLst>
                                        </p:cTn>
                                        <p:tgtEl>
                                          <p:spTgt spid="1951"/>
                                        </p:tgtEl>
                                        <p:attrNameLst>
                                          <p:attrName>style.visibility</p:attrName>
                                        </p:attrNameLst>
                                      </p:cBhvr>
                                      <p:to>
                                        <p:strVal val="visible"/>
                                      </p:to>
                                    </p:set>
                                    <p:animEffect transition="in" filter="fade">
                                      <p:cBhvr>
                                        <p:cTn id="39" dur="500"/>
                                        <p:tgtEl>
                                          <p:spTgt spid="1951"/>
                                        </p:tgtEl>
                                      </p:cBhvr>
                                    </p:animEffect>
                                  </p:childTnLst>
                                </p:cTn>
                              </p:par>
                            </p:childTnLst>
                          </p:cTn>
                        </p:par>
                        <p:par>
                          <p:cTn id="40" fill="hold">
                            <p:stCondLst>
                              <p:cond delay="500"/>
                            </p:stCondLst>
                            <p:childTnLst>
                              <p:par>
                                <p:cTn id="41" presetID="1" presetClass="entr" presetSubtype="0" fill="hold" grpId="0" nodeType="afterEffect">
                                  <p:stCondLst>
                                    <p:cond delay="0"/>
                                  </p:stCondLst>
                                  <p:childTnLst>
                                    <p:set>
                                      <p:cBhvr>
                                        <p:cTn id="42" dur="1" fill="hold">
                                          <p:stCondLst>
                                            <p:cond delay="0"/>
                                          </p:stCondLst>
                                        </p:cTn>
                                        <p:tgtEl>
                                          <p:spTgt spid="352"/>
                                        </p:tgtEl>
                                        <p:attrNameLst>
                                          <p:attrName>style.visibility</p:attrName>
                                        </p:attrNameLst>
                                      </p:cBhvr>
                                      <p:to>
                                        <p:strVal val="visible"/>
                                      </p:to>
                                    </p:set>
                                  </p:childTnLst>
                                </p:cTn>
                              </p:par>
                              <p:par>
                                <p:cTn id="43" presetID="37" presetClass="path" presetSubtype="0" repeatCount="indefinite" fill="hold" grpId="1" nodeType="withEffect">
                                  <p:stCondLst>
                                    <p:cond delay="0"/>
                                  </p:stCondLst>
                                  <p:childTnLst>
                                    <p:animMotion origin="layout" path="M 2.02451E-6 -3.22288E-6 C 0.0014 0.0252 0.01902 0.07717 0.03229 0.1094 " pathEditMode="relative" rAng="0" ptsTypes="AA">
                                      <p:cBhvr>
                                        <p:cTn id="44" dur="1500" spd="-100000" fill="hold"/>
                                        <p:tgtEl>
                                          <p:spTgt spid="352"/>
                                        </p:tgtEl>
                                        <p:attrNameLst>
                                          <p:attrName>ppt_x</p:attrName>
                                          <p:attrName>ppt_y</p:attrName>
                                        </p:attrNameLst>
                                      </p:cBhvr>
                                      <p:rCtr x="1608" y="5470"/>
                                    </p:animMotion>
                                  </p:childTnLst>
                                </p:cTn>
                              </p:par>
                              <p:par>
                                <p:cTn id="45" presetID="10" presetClass="exit" presetSubtype="0" repeatCount="indefinite" fill="hold" grpId="2" nodeType="withEffect">
                                  <p:stCondLst>
                                    <p:cond delay="0"/>
                                  </p:stCondLst>
                                  <p:childTnLst>
                                    <p:animEffect transition="out" filter="fade">
                                      <p:cBhvr>
                                        <p:cTn id="46" dur="1500"/>
                                        <p:tgtEl>
                                          <p:spTgt spid="352"/>
                                        </p:tgtEl>
                                      </p:cBhvr>
                                    </p:animEffect>
                                    <p:set>
                                      <p:cBhvr>
                                        <p:cTn id="47" dur="1" fill="hold">
                                          <p:stCondLst>
                                            <p:cond delay="1499"/>
                                          </p:stCondLst>
                                        </p:cTn>
                                        <p:tgtEl>
                                          <p:spTgt spid="352"/>
                                        </p:tgtEl>
                                        <p:attrNameLst>
                                          <p:attrName>style.visibility</p:attrName>
                                        </p:attrNameLst>
                                      </p:cBhvr>
                                      <p:to>
                                        <p:strVal val="hidden"/>
                                      </p:to>
                                    </p:set>
                                  </p:childTnLst>
                                </p:cTn>
                              </p:par>
                              <p:par>
                                <p:cTn id="48" presetID="8" presetClass="emph" presetSubtype="0" repeatCount="indefinite" fill="hold" nodeType="withEffect">
                                  <p:stCondLst>
                                    <p:cond delay="0"/>
                                  </p:stCondLst>
                                  <p:childTnLst>
                                    <p:animRot by="21600000">
                                      <p:cBhvr>
                                        <p:cTn id="49" dur="2500" fill="hold"/>
                                        <p:tgtEl>
                                          <p:spTgt spid="2024"/>
                                        </p:tgtEl>
                                        <p:attrNameLst>
                                          <p:attrName>r</p:attrName>
                                        </p:attrNameLst>
                                      </p:cBhvr>
                                    </p:animRot>
                                  </p:childTnLst>
                                </p:cTn>
                              </p:par>
                              <p:par>
                                <p:cTn id="50" presetID="8" presetClass="emph" presetSubtype="0" repeatCount="indefinite" fill="hold" nodeType="withEffect">
                                  <p:stCondLst>
                                    <p:cond delay="0"/>
                                  </p:stCondLst>
                                  <p:childTnLst>
                                    <p:animRot by="21600000">
                                      <p:cBhvr>
                                        <p:cTn id="51" dur="2500" fill="hold"/>
                                        <p:tgtEl>
                                          <p:spTgt spid="2021"/>
                                        </p:tgtEl>
                                        <p:attrNameLst>
                                          <p:attrName>r</p:attrName>
                                        </p:attrNameLst>
                                      </p:cBhvr>
                                    </p:animRot>
                                  </p:childTnLst>
                                </p:cTn>
                              </p:par>
                            </p:childTnLst>
                          </p:cTn>
                        </p:par>
                        <p:par>
                          <p:cTn id="52" fill="hold">
                            <p:stCondLst>
                              <p:cond delay="3000"/>
                            </p:stCondLst>
                            <p:childTnLst>
                              <p:par>
                                <p:cTn id="53" presetID="10" presetClass="entr" presetSubtype="0" fill="hold" grpId="0" nodeType="afterEffect">
                                  <p:stCondLst>
                                    <p:cond delay="0"/>
                                  </p:stCondLst>
                                  <p:childTnLst>
                                    <p:set>
                                      <p:cBhvr>
                                        <p:cTn id="54" dur="1" fill="hold">
                                          <p:stCondLst>
                                            <p:cond delay="0"/>
                                          </p:stCondLst>
                                        </p:cTn>
                                        <p:tgtEl>
                                          <p:spTgt spid="591"/>
                                        </p:tgtEl>
                                        <p:attrNameLst>
                                          <p:attrName>style.visibility</p:attrName>
                                        </p:attrNameLst>
                                      </p:cBhvr>
                                      <p:to>
                                        <p:strVal val="visible"/>
                                      </p:to>
                                    </p:set>
                                    <p:animEffect transition="in" filter="fade">
                                      <p:cBhvr>
                                        <p:cTn id="55" dur="500"/>
                                        <p:tgtEl>
                                          <p:spTgt spid="591"/>
                                        </p:tgtEl>
                                      </p:cBhvr>
                                    </p:animEffect>
                                  </p:childTnLst>
                                </p:cTn>
                              </p:par>
                            </p:childTnLst>
                          </p:cTn>
                        </p:par>
                        <p:par>
                          <p:cTn id="56" fill="hold">
                            <p:stCondLst>
                              <p:cond delay="3500"/>
                            </p:stCondLst>
                            <p:childTnLst>
                              <p:par>
                                <p:cTn id="57" presetID="10" presetClass="entr" presetSubtype="0" fill="hold" nodeType="afterEffect">
                                  <p:stCondLst>
                                    <p:cond delay="0"/>
                                  </p:stCondLst>
                                  <p:childTnLst>
                                    <p:set>
                                      <p:cBhvr>
                                        <p:cTn id="58" dur="1" fill="hold">
                                          <p:stCondLst>
                                            <p:cond delay="0"/>
                                          </p:stCondLst>
                                        </p:cTn>
                                        <p:tgtEl>
                                          <p:spTgt spid="559"/>
                                        </p:tgtEl>
                                        <p:attrNameLst>
                                          <p:attrName>style.visibility</p:attrName>
                                        </p:attrNameLst>
                                      </p:cBhvr>
                                      <p:to>
                                        <p:strVal val="visible"/>
                                      </p:to>
                                    </p:set>
                                    <p:animEffect transition="in" filter="fade">
                                      <p:cBhvr>
                                        <p:cTn id="59" dur="500"/>
                                        <p:tgtEl>
                                          <p:spTgt spid="559"/>
                                        </p:tgtEl>
                                      </p:cBhvr>
                                    </p:animEffect>
                                  </p:childTnLst>
                                </p:cTn>
                              </p:par>
                              <p:par>
                                <p:cTn id="60" presetID="10" presetClass="entr" presetSubtype="0" fill="hold" nodeType="withEffect">
                                  <p:stCondLst>
                                    <p:cond delay="0"/>
                                  </p:stCondLst>
                                  <p:childTnLst>
                                    <p:set>
                                      <p:cBhvr>
                                        <p:cTn id="61" dur="1" fill="hold">
                                          <p:stCondLst>
                                            <p:cond delay="0"/>
                                          </p:stCondLst>
                                        </p:cTn>
                                        <p:tgtEl>
                                          <p:spTgt spid="1992"/>
                                        </p:tgtEl>
                                        <p:attrNameLst>
                                          <p:attrName>style.visibility</p:attrName>
                                        </p:attrNameLst>
                                      </p:cBhvr>
                                      <p:to>
                                        <p:strVal val="visible"/>
                                      </p:to>
                                    </p:set>
                                    <p:animEffect transition="in" filter="fade">
                                      <p:cBhvr>
                                        <p:cTn id="62" dur="500"/>
                                        <p:tgtEl>
                                          <p:spTgt spid="1992"/>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426"/>
                                        </p:tgtEl>
                                        <p:attrNameLst>
                                          <p:attrName>style.visibility</p:attrName>
                                        </p:attrNameLst>
                                      </p:cBhvr>
                                      <p:to>
                                        <p:strVal val="visible"/>
                                      </p:to>
                                    </p:set>
                                    <p:animEffect transition="in" filter="fade">
                                      <p:cBhvr>
                                        <p:cTn id="65" dur="500"/>
                                        <p:tgtEl>
                                          <p:spTgt spid="426"/>
                                        </p:tgtEl>
                                      </p:cBhvr>
                                    </p:animEffect>
                                  </p:childTnLst>
                                </p:cTn>
                              </p:par>
                              <p:par>
                                <p:cTn id="66" presetID="10" presetClass="entr" presetSubtype="0" fill="hold" nodeType="withEffect">
                                  <p:stCondLst>
                                    <p:cond delay="0"/>
                                  </p:stCondLst>
                                  <p:childTnLst>
                                    <p:set>
                                      <p:cBhvr>
                                        <p:cTn id="67" dur="1" fill="hold">
                                          <p:stCondLst>
                                            <p:cond delay="0"/>
                                          </p:stCondLst>
                                        </p:cTn>
                                        <p:tgtEl>
                                          <p:spTgt spid="1995"/>
                                        </p:tgtEl>
                                        <p:attrNameLst>
                                          <p:attrName>style.visibility</p:attrName>
                                        </p:attrNameLst>
                                      </p:cBhvr>
                                      <p:to>
                                        <p:strVal val="visible"/>
                                      </p:to>
                                    </p:set>
                                    <p:animEffect transition="in" filter="fade">
                                      <p:cBhvr>
                                        <p:cTn id="68" dur="500"/>
                                        <p:tgtEl>
                                          <p:spTgt spid="1995"/>
                                        </p:tgtEl>
                                      </p:cBhvr>
                                    </p:animEffect>
                                  </p:childTnLst>
                                </p:cTn>
                              </p:par>
                              <p:par>
                                <p:cTn id="69" presetID="10" presetClass="entr" presetSubtype="0" fill="hold" nodeType="withEffect">
                                  <p:stCondLst>
                                    <p:cond delay="0"/>
                                  </p:stCondLst>
                                  <p:childTnLst>
                                    <p:set>
                                      <p:cBhvr>
                                        <p:cTn id="70" dur="1" fill="hold">
                                          <p:stCondLst>
                                            <p:cond delay="0"/>
                                          </p:stCondLst>
                                        </p:cTn>
                                        <p:tgtEl>
                                          <p:spTgt spid="1998"/>
                                        </p:tgtEl>
                                        <p:attrNameLst>
                                          <p:attrName>style.visibility</p:attrName>
                                        </p:attrNameLst>
                                      </p:cBhvr>
                                      <p:to>
                                        <p:strVal val="visible"/>
                                      </p:to>
                                    </p:set>
                                    <p:animEffect transition="in" filter="fade">
                                      <p:cBhvr>
                                        <p:cTn id="71" dur="500"/>
                                        <p:tgtEl>
                                          <p:spTgt spid="1998"/>
                                        </p:tgtEl>
                                      </p:cBhvr>
                                    </p:animEffect>
                                  </p:childTnLst>
                                </p:cTn>
                              </p:par>
                              <p:par>
                                <p:cTn id="72" presetID="10" presetClass="entr" presetSubtype="0" fill="hold" nodeType="withEffect">
                                  <p:stCondLst>
                                    <p:cond delay="0"/>
                                  </p:stCondLst>
                                  <p:childTnLst>
                                    <p:set>
                                      <p:cBhvr>
                                        <p:cTn id="73" dur="1" fill="hold">
                                          <p:stCondLst>
                                            <p:cond delay="0"/>
                                          </p:stCondLst>
                                        </p:cTn>
                                        <p:tgtEl>
                                          <p:spTgt spid="2011"/>
                                        </p:tgtEl>
                                        <p:attrNameLst>
                                          <p:attrName>style.visibility</p:attrName>
                                        </p:attrNameLst>
                                      </p:cBhvr>
                                      <p:to>
                                        <p:strVal val="visible"/>
                                      </p:to>
                                    </p:set>
                                    <p:animEffect transition="in" filter="fade">
                                      <p:cBhvr>
                                        <p:cTn id="74" dur="500"/>
                                        <p:tgtEl>
                                          <p:spTgt spid="2011"/>
                                        </p:tgtEl>
                                      </p:cBhvr>
                                    </p:animEffect>
                                  </p:childTnLst>
                                </p:cTn>
                              </p:par>
                              <p:par>
                                <p:cTn id="75" presetID="10" presetClass="entr" presetSubtype="0" fill="hold" nodeType="withEffect">
                                  <p:stCondLst>
                                    <p:cond delay="0"/>
                                  </p:stCondLst>
                                  <p:childTnLst>
                                    <p:set>
                                      <p:cBhvr>
                                        <p:cTn id="76" dur="1" fill="hold">
                                          <p:stCondLst>
                                            <p:cond delay="0"/>
                                          </p:stCondLst>
                                        </p:cTn>
                                        <p:tgtEl>
                                          <p:spTgt spid="2014"/>
                                        </p:tgtEl>
                                        <p:attrNameLst>
                                          <p:attrName>style.visibility</p:attrName>
                                        </p:attrNameLst>
                                      </p:cBhvr>
                                      <p:to>
                                        <p:strVal val="visible"/>
                                      </p:to>
                                    </p:set>
                                    <p:animEffect transition="in" filter="fade">
                                      <p:cBhvr>
                                        <p:cTn id="77" dur="500"/>
                                        <p:tgtEl>
                                          <p:spTgt spid="2014"/>
                                        </p:tgtEl>
                                      </p:cBhvr>
                                    </p:animEffect>
                                  </p:childTnLst>
                                </p:cTn>
                              </p:par>
                              <p:par>
                                <p:cTn id="78" presetID="10" presetClass="entr" presetSubtype="0" fill="hold" nodeType="withEffect">
                                  <p:stCondLst>
                                    <p:cond delay="0"/>
                                  </p:stCondLst>
                                  <p:childTnLst>
                                    <p:set>
                                      <p:cBhvr>
                                        <p:cTn id="79" dur="1" fill="hold">
                                          <p:stCondLst>
                                            <p:cond delay="0"/>
                                          </p:stCondLst>
                                        </p:cTn>
                                        <p:tgtEl>
                                          <p:spTgt spid="2021"/>
                                        </p:tgtEl>
                                        <p:attrNameLst>
                                          <p:attrName>style.visibility</p:attrName>
                                        </p:attrNameLst>
                                      </p:cBhvr>
                                      <p:to>
                                        <p:strVal val="visible"/>
                                      </p:to>
                                    </p:set>
                                    <p:animEffect transition="in" filter="fade">
                                      <p:cBhvr>
                                        <p:cTn id="80" dur="500"/>
                                        <p:tgtEl>
                                          <p:spTgt spid="2021"/>
                                        </p:tgtEl>
                                      </p:cBhvr>
                                    </p:animEffect>
                                  </p:childTnLst>
                                </p:cTn>
                              </p:par>
                              <p:par>
                                <p:cTn id="81" presetID="10" presetClass="entr" presetSubtype="0" fill="hold" nodeType="withEffect">
                                  <p:stCondLst>
                                    <p:cond delay="0"/>
                                  </p:stCondLst>
                                  <p:childTnLst>
                                    <p:set>
                                      <p:cBhvr>
                                        <p:cTn id="82" dur="1" fill="hold">
                                          <p:stCondLst>
                                            <p:cond delay="0"/>
                                          </p:stCondLst>
                                        </p:cTn>
                                        <p:tgtEl>
                                          <p:spTgt spid="2024"/>
                                        </p:tgtEl>
                                        <p:attrNameLst>
                                          <p:attrName>style.visibility</p:attrName>
                                        </p:attrNameLst>
                                      </p:cBhvr>
                                      <p:to>
                                        <p:strVal val="visible"/>
                                      </p:to>
                                    </p:set>
                                    <p:animEffect transition="in" filter="fade">
                                      <p:cBhvr>
                                        <p:cTn id="83" dur="500"/>
                                        <p:tgtEl>
                                          <p:spTgt spid="2024"/>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923"/>
                                        </p:tgtEl>
                                        <p:attrNameLst>
                                          <p:attrName>style.visibility</p:attrName>
                                        </p:attrNameLst>
                                      </p:cBhvr>
                                      <p:to>
                                        <p:strVal val="visible"/>
                                      </p:to>
                                    </p:set>
                                    <p:animEffect transition="in" filter="fade">
                                      <p:cBhvr>
                                        <p:cTn id="86" dur="500"/>
                                        <p:tgtEl>
                                          <p:spTgt spid="1923"/>
                                        </p:tgtEl>
                                      </p:cBhvr>
                                    </p:animEffect>
                                  </p:childTnLst>
                                </p:cTn>
                              </p:par>
                              <p:par>
                                <p:cTn id="87" presetID="10" presetClass="entr" presetSubtype="0" fill="hold" grpId="0" nodeType="withEffect">
                                  <p:stCondLst>
                                    <p:cond delay="0"/>
                                  </p:stCondLst>
                                  <p:childTnLst>
                                    <p:set>
                                      <p:cBhvr>
                                        <p:cTn id="88" dur="1" fill="hold">
                                          <p:stCondLst>
                                            <p:cond delay="0"/>
                                          </p:stCondLst>
                                        </p:cTn>
                                        <p:tgtEl>
                                          <p:spTgt spid="1926"/>
                                        </p:tgtEl>
                                        <p:attrNameLst>
                                          <p:attrName>style.visibility</p:attrName>
                                        </p:attrNameLst>
                                      </p:cBhvr>
                                      <p:to>
                                        <p:strVal val="visible"/>
                                      </p:to>
                                    </p:set>
                                    <p:animEffect transition="in" filter="fade">
                                      <p:cBhvr>
                                        <p:cTn id="89" dur="500"/>
                                        <p:tgtEl>
                                          <p:spTgt spid="1926"/>
                                        </p:tgtEl>
                                      </p:cBhvr>
                                    </p:animEffect>
                                  </p:childTnLst>
                                </p:cTn>
                              </p:par>
                              <p:par>
                                <p:cTn id="90" presetID="10" presetClass="entr" presetSubtype="0" fill="hold" grpId="0" nodeType="withEffect">
                                  <p:stCondLst>
                                    <p:cond delay="0"/>
                                  </p:stCondLst>
                                  <p:childTnLst>
                                    <p:set>
                                      <p:cBhvr>
                                        <p:cTn id="91" dur="1" fill="hold">
                                          <p:stCondLst>
                                            <p:cond delay="0"/>
                                          </p:stCondLst>
                                        </p:cTn>
                                        <p:tgtEl>
                                          <p:spTgt spid="1924"/>
                                        </p:tgtEl>
                                        <p:attrNameLst>
                                          <p:attrName>style.visibility</p:attrName>
                                        </p:attrNameLst>
                                      </p:cBhvr>
                                      <p:to>
                                        <p:strVal val="visible"/>
                                      </p:to>
                                    </p:set>
                                    <p:animEffect transition="in" filter="fade">
                                      <p:cBhvr>
                                        <p:cTn id="92" dur="500"/>
                                        <p:tgtEl>
                                          <p:spTgt spid="1924"/>
                                        </p:tgtEl>
                                      </p:cBhvr>
                                    </p:animEffect>
                                  </p:childTnLst>
                                </p:cTn>
                              </p:par>
                              <p:par>
                                <p:cTn id="93" presetID="10" presetClass="entr" presetSubtype="0" fill="hold" nodeType="withEffect">
                                  <p:stCondLst>
                                    <p:cond delay="0"/>
                                  </p:stCondLst>
                                  <p:childTnLst>
                                    <p:set>
                                      <p:cBhvr>
                                        <p:cTn id="94" dur="1" fill="hold">
                                          <p:stCondLst>
                                            <p:cond delay="0"/>
                                          </p:stCondLst>
                                        </p:cTn>
                                        <p:tgtEl>
                                          <p:spTgt spid="1901"/>
                                        </p:tgtEl>
                                        <p:attrNameLst>
                                          <p:attrName>style.visibility</p:attrName>
                                        </p:attrNameLst>
                                      </p:cBhvr>
                                      <p:to>
                                        <p:strVal val="visible"/>
                                      </p:to>
                                    </p:set>
                                    <p:animEffect transition="in" filter="fade">
                                      <p:cBhvr>
                                        <p:cTn id="95" dur="500"/>
                                        <p:tgtEl>
                                          <p:spTgt spid="1901"/>
                                        </p:tgtEl>
                                      </p:cBhvr>
                                    </p:animEffect>
                                  </p:childTnLst>
                                </p:cTn>
                              </p:par>
                              <p:par>
                                <p:cTn id="96" presetID="10" presetClass="entr" presetSubtype="0" fill="hold" nodeType="withEffect">
                                  <p:stCondLst>
                                    <p:cond delay="0"/>
                                  </p:stCondLst>
                                  <p:childTnLst>
                                    <p:set>
                                      <p:cBhvr>
                                        <p:cTn id="97" dur="1" fill="hold">
                                          <p:stCondLst>
                                            <p:cond delay="0"/>
                                          </p:stCondLst>
                                        </p:cTn>
                                        <p:tgtEl>
                                          <p:spTgt spid="1910"/>
                                        </p:tgtEl>
                                        <p:attrNameLst>
                                          <p:attrName>style.visibility</p:attrName>
                                        </p:attrNameLst>
                                      </p:cBhvr>
                                      <p:to>
                                        <p:strVal val="visible"/>
                                      </p:to>
                                    </p:set>
                                    <p:animEffect transition="in" filter="fade">
                                      <p:cBhvr>
                                        <p:cTn id="98" dur="500"/>
                                        <p:tgtEl>
                                          <p:spTgt spid="1910"/>
                                        </p:tgtEl>
                                      </p:cBhvr>
                                    </p:animEffect>
                                  </p:childTnLst>
                                </p:cTn>
                              </p:par>
                              <p:par>
                                <p:cTn id="99" presetID="10" presetClass="entr" presetSubtype="0" fill="hold" grpId="0" nodeType="withEffect">
                                  <p:stCondLst>
                                    <p:cond delay="0"/>
                                  </p:stCondLst>
                                  <p:childTnLst>
                                    <p:set>
                                      <p:cBhvr>
                                        <p:cTn id="100" dur="1" fill="hold">
                                          <p:stCondLst>
                                            <p:cond delay="0"/>
                                          </p:stCondLst>
                                        </p:cTn>
                                        <p:tgtEl>
                                          <p:spTgt spid="2020"/>
                                        </p:tgtEl>
                                        <p:attrNameLst>
                                          <p:attrName>style.visibility</p:attrName>
                                        </p:attrNameLst>
                                      </p:cBhvr>
                                      <p:to>
                                        <p:strVal val="visible"/>
                                      </p:to>
                                    </p:set>
                                    <p:animEffect transition="in" filter="fade">
                                      <p:cBhvr>
                                        <p:cTn id="101" dur="500"/>
                                        <p:tgtEl>
                                          <p:spTgt spid="2020"/>
                                        </p:tgtEl>
                                      </p:cBhvr>
                                    </p:animEffect>
                                  </p:childTnLst>
                                </p:cTn>
                              </p:par>
                              <p:par>
                                <p:cTn id="102" presetID="10" presetClass="entr" presetSubtype="0" fill="hold" nodeType="withEffect">
                                  <p:stCondLst>
                                    <p:cond delay="0"/>
                                  </p:stCondLst>
                                  <p:childTnLst>
                                    <p:set>
                                      <p:cBhvr>
                                        <p:cTn id="103" dur="1" fill="hold">
                                          <p:stCondLst>
                                            <p:cond delay="0"/>
                                          </p:stCondLst>
                                        </p:cTn>
                                        <p:tgtEl>
                                          <p:spTgt spid="2"/>
                                        </p:tgtEl>
                                        <p:attrNameLst>
                                          <p:attrName>style.visibility</p:attrName>
                                        </p:attrNameLst>
                                      </p:cBhvr>
                                      <p:to>
                                        <p:strVal val="visible"/>
                                      </p:to>
                                    </p:set>
                                    <p:animEffect transition="in" filter="fade">
                                      <p:cBhvr>
                                        <p:cTn id="104" dur="500"/>
                                        <p:tgtEl>
                                          <p:spTgt spid="2"/>
                                        </p:tgtEl>
                                      </p:cBhvr>
                                    </p:animEffect>
                                  </p:childTnLst>
                                </p:cTn>
                              </p:par>
                              <p:par>
                                <p:cTn id="105" presetID="10" presetClass="entr" presetSubtype="0" fill="hold" nodeType="withEffect">
                                  <p:stCondLst>
                                    <p:cond delay="0"/>
                                  </p:stCondLst>
                                  <p:childTnLst>
                                    <p:set>
                                      <p:cBhvr>
                                        <p:cTn id="106" dur="1" fill="hold">
                                          <p:stCondLst>
                                            <p:cond delay="0"/>
                                          </p:stCondLst>
                                        </p:cTn>
                                        <p:tgtEl>
                                          <p:spTgt spid="1982"/>
                                        </p:tgtEl>
                                        <p:attrNameLst>
                                          <p:attrName>style.visibility</p:attrName>
                                        </p:attrNameLst>
                                      </p:cBhvr>
                                      <p:to>
                                        <p:strVal val="visible"/>
                                      </p:to>
                                    </p:set>
                                    <p:animEffect transition="in" filter="fade">
                                      <p:cBhvr>
                                        <p:cTn id="107" dur="500"/>
                                        <p:tgtEl>
                                          <p:spTgt spid="1982"/>
                                        </p:tgtEl>
                                      </p:cBhvr>
                                    </p:animEffect>
                                  </p:childTnLst>
                                </p:cTn>
                              </p:par>
                              <p:par>
                                <p:cTn id="108" presetID="10" presetClass="entr" presetSubtype="0" fill="hold" grpId="0" nodeType="withEffect">
                                  <p:stCondLst>
                                    <p:cond delay="0"/>
                                  </p:stCondLst>
                                  <p:childTnLst>
                                    <p:set>
                                      <p:cBhvr>
                                        <p:cTn id="109" dur="1" fill="hold">
                                          <p:stCondLst>
                                            <p:cond delay="0"/>
                                          </p:stCondLst>
                                        </p:cTn>
                                        <p:tgtEl>
                                          <p:spTgt spid="563"/>
                                        </p:tgtEl>
                                        <p:attrNameLst>
                                          <p:attrName>style.visibility</p:attrName>
                                        </p:attrNameLst>
                                      </p:cBhvr>
                                      <p:to>
                                        <p:strVal val="visible"/>
                                      </p:to>
                                    </p:set>
                                    <p:animEffect transition="in" filter="fade">
                                      <p:cBhvr>
                                        <p:cTn id="110" dur="500"/>
                                        <p:tgtEl>
                                          <p:spTgt spid="563"/>
                                        </p:tgtEl>
                                      </p:cBhvr>
                                    </p:animEffect>
                                  </p:childTnLst>
                                </p:cTn>
                              </p:par>
                              <p:par>
                                <p:cTn id="111" presetID="10" presetClass="entr" presetSubtype="0" fill="hold" nodeType="withEffect">
                                  <p:stCondLst>
                                    <p:cond delay="0"/>
                                  </p:stCondLst>
                                  <p:childTnLst>
                                    <p:set>
                                      <p:cBhvr>
                                        <p:cTn id="112" dur="1" fill="hold">
                                          <p:stCondLst>
                                            <p:cond delay="0"/>
                                          </p:stCondLst>
                                        </p:cTn>
                                        <p:tgtEl>
                                          <p:spTgt spid="569"/>
                                        </p:tgtEl>
                                        <p:attrNameLst>
                                          <p:attrName>style.visibility</p:attrName>
                                        </p:attrNameLst>
                                      </p:cBhvr>
                                      <p:to>
                                        <p:strVal val="visible"/>
                                      </p:to>
                                    </p:set>
                                    <p:animEffect transition="in" filter="fade">
                                      <p:cBhvr>
                                        <p:cTn id="113" dur="500"/>
                                        <p:tgtEl>
                                          <p:spTgt spid="569"/>
                                        </p:tgtEl>
                                      </p:cBhvr>
                                    </p:animEffect>
                                  </p:childTnLst>
                                </p:cTn>
                              </p:par>
                              <p:par>
                                <p:cTn id="114" presetID="10" presetClass="entr" presetSubtype="0" fill="hold" nodeType="withEffect">
                                  <p:stCondLst>
                                    <p:cond delay="0"/>
                                  </p:stCondLst>
                                  <p:childTnLst>
                                    <p:set>
                                      <p:cBhvr>
                                        <p:cTn id="115" dur="1" fill="hold">
                                          <p:stCondLst>
                                            <p:cond delay="0"/>
                                          </p:stCondLst>
                                        </p:cTn>
                                        <p:tgtEl>
                                          <p:spTgt spid="585"/>
                                        </p:tgtEl>
                                        <p:attrNameLst>
                                          <p:attrName>style.visibility</p:attrName>
                                        </p:attrNameLst>
                                      </p:cBhvr>
                                      <p:to>
                                        <p:strVal val="visible"/>
                                      </p:to>
                                    </p:set>
                                    <p:animEffect transition="in" filter="fade">
                                      <p:cBhvr>
                                        <p:cTn id="116" dur="500"/>
                                        <p:tgtEl>
                                          <p:spTgt spid="585"/>
                                        </p:tgtEl>
                                      </p:cBhvr>
                                    </p:animEffect>
                                  </p:childTnLst>
                                </p:cTn>
                              </p:par>
                              <p:par>
                                <p:cTn id="117" presetID="10" presetClass="entr" presetSubtype="0" fill="hold" nodeType="withEffect">
                                  <p:stCondLst>
                                    <p:cond delay="0"/>
                                  </p:stCondLst>
                                  <p:childTnLst>
                                    <p:set>
                                      <p:cBhvr>
                                        <p:cTn id="118" dur="1" fill="hold">
                                          <p:stCondLst>
                                            <p:cond delay="0"/>
                                          </p:stCondLst>
                                        </p:cTn>
                                        <p:tgtEl>
                                          <p:spTgt spid="564"/>
                                        </p:tgtEl>
                                        <p:attrNameLst>
                                          <p:attrName>style.visibility</p:attrName>
                                        </p:attrNameLst>
                                      </p:cBhvr>
                                      <p:to>
                                        <p:strVal val="visible"/>
                                      </p:to>
                                    </p:set>
                                    <p:animEffect transition="in" filter="fade">
                                      <p:cBhvr>
                                        <p:cTn id="119" dur="500"/>
                                        <p:tgtEl>
                                          <p:spTgt spid="564"/>
                                        </p:tgtEl>
                                      </p:cBhvr>
                                    </p:animEffect>
                                  </p:childTnLst>
                                </p:cTn>
                              </p:par>
                              <p:par>
                                <p:cTn id="120" presetID="10" presetClass="entr" presetSubtype="0" fill="hold" nodeType="withEffect">
                                  <p:stCondLst>
                                    <p:cond delay="0"/>
                                  </p:stCondLst>
                                  <p:childTnLst>
                                    <p:set>
                                      <p:cBhvr>
                                        <p:cTn id="121" dur="1" fill="hold">
                                          <p:stCondLst>
                                            <p:cond delay="0"/>
                                          </p:stCondLst>
                                        </p:cTn>
                                        <p:tgtEl>
                                          <p:spTgt spid="609"/>
                                        </p:tgtEl>
                                        <p:attrNameLst>
                                          <p:attrName>style.visibility</p:attrName>
                                        </p:attrNameLst>
                                      </p:cBhvr>
                                      <p:to>
                                        <p:strVal val="visible"/>
                                      </p:to>
                                    </p:set>
                                    <p:animEffect transition="in" filter="fade">
                                      <p:cBhvr>
                                        <p:cTn id="122" dur="500"/>
                                        <p:tgtEl>
                                          <p:spTgt spid="609"/>
                                        </p:tgtEl>
                                      </p:cBhvr>
                                    </p:animEffect>
                                  </p:childTnLst>
                                </p:cTn>
                              </p:par>
                              <p:par>
                                <p:cTn id="123" presetID="10" presetClass="entr" presetSubtype="0" fill="hold" nodeType="withEffect">
                                  <p:stCondLst>
                                    <p:cond delay="0"/>
                                  </p:stCondLst>
                                  <p:childTnLst>
                                    <p:set>
                                      <p:cBhvr>
                                        <p:cTn id="124" dur="1" fill="hold">
                                          <p:stCondLst>
                                            <p:cond delay="0"/>
                                          </p:stCondLst>
                                        </p:cTn>
                                        <p:tgtEl>
                                          <p:spTgt spid="598"/>
                                        </p:tgtEl>
                                        <p:attrNameLst>
                                          <p:attrName>style.visibility</p:attrName>
                                        </p:attrNameLst>
                                      </p:cBhvr>
                                      <p:to>
                                        <p:strVal val="visible"/>
                                      </p:to>
                                    </p:set>
                                    <p:animEffect transition="in" filter="fade">
                                      <p:cBhvr>
                                        <p:cTn id="125" dur="500"/>
                                        <p:tgtEl>
                                          <p:spTgt spid="598"/>
                                        </p:tgtEl>
                                      </p:cBhvr>
                                    </p:animEffect>
                                  </p:childTnLst>
                                </p:cTn>
                              </p:par>
                              <p:par>
                                <p:cTn id="126" presetID="10" presetClass="entr" presetSubtype="0" fill="hold" grpId="2" nodeType="withEffect">
                                  <p:stCondLst>
                                    <p:cond delay="0"/>
                                  </p:stCondLst>
                                  <p:childTnLst>
                                    <p:set>
                                      <p:cBhvr>
                                        <p:cTn id="127" dur="1" fill="hold">
                                          <p:stCondLst>
                                            <p:cond delay="0"/>
                                          </p:stCondLst>
                                        </p:cTn>
                                        <p:tgtEl>
                                          <p:spTgt spid="1991"/>
                                        </p:tgtEl>
                                        <p:attrNameLst>
                                          <p:attrName>style.visibility</p:attrName>
                                        </p:attrNameLst>
                                      </p:cBhvr>
                                      <p:to>
                                        <p:strVal val="visible"/>
                                      </p:to>
                                    </p:set>
                                    <p:animEffect transition="in" filter="fade">
                                      <p:cBhvr>
                                        <p:cTn id="128" dur="500"/>
                                        <p:tgtEl>
                                          <p:spTgt spid="1991"/>
                                        </p:tgtEl>
                                      </p:cBhvr>
                                    </p:animEffect>
                                  </p:childTnLst>
                                </p:cTn>
                              </p:par>
                              <p:par>
                                <p:cTn id="129" presetID="10" presetClass="entr" presetSubtype="0" fill="hold" nodeType="withEffect">
                                  <p:stCondLst>
                                    <p:cond delay="0"/>
                                  </p:stCondLst>
                                  <p:childTnLst>
                                    <p:set>
                                      <p:cBhvr>
                                        <p:cTn id="130" dur="1" fill="hold">
                                          <p:stCondLst>
                                            <p:cond delay="0"/>
                                          </p:stCondLst>
                                        </p:cTn>
                                        <p:tgtEl>
                                          <p:spTgt spid="1931"/>
                                        </p:tgtEl>
                                        <p:attrNameLst>
                                          <p:attrName>style.visibility</p:attrName>
                                        </p:attrNameLst>
                                      </p:cBhvr>
                                      <p:to>
                                        <p:strVal val="visible"/>
                                      </p:to>
                                    </p:set>
                                    <p:animEffect transition="in" filter="fade">
                                      <p:cBhvr>
                                        <p:cTn id="131" dur="500"/>
                                        <p:tgtEl>
                                          <p:spTgt spid="1931"/>
                                        </p:tgtEl>
                                      </p:cBhvr>
                                    </p:animEffect>
                                  </p:childTnLst>
                                </p:cTn>
                              </p:par>
                              <p:par>
                                <p:cTn id="132" presetID="10" presetClass="entr" presetSubtype="0" fill="hold" nodeType="withEffect">
                                  <p:stCondLst>
                                    <p:cond delay="0"/>
                                  </p:stCondLst>
                                  <p:childTnLst>
                                    <p:set>
                                      <p:cBhvr>
                                        <p:cTn id="133" dur="1" fill="hold">
                                          <p:stCondLst>
                                            <p:cond delay="0"/>
                                          </p:stCondLst>
                                        </p:cTn>
                                        <p:tgtEl>
                                          <p:spTgt spid="559"/>
                                        </p:tgtEl>
                                        <p:attrNameLst>
                                          <p:attrName>style.visibility</p:attrName>
                                        </p:attrNameLst>
                                      </p:cBhvr>
                                      <p:to>
                                        <p:strVal val="visible"/>
                                      </p:to>
                                    </p:set>
                                    <p:animEffect transition="in" filter="fade">
                                      <p:cBhvr>
                                        <p:cTn id="134" dur="500"/>
                                        <p:tgtEl>
                                          <p:spTgt spid="559"/>
                                        </p:tgtEl>
                                      </p:cBhvr>
                                    </p:animEffect>
                                  </p:childTnLst>
                                </p:cTn>
                              </p:par>
                              <p:par>
                                <p:cTn id="135" presetID="10" presetClass="entr" presetSubtype="0" fill="hold" nodeType="withEffect">
                                  <p:stCondLst>
                                    <p:cond delay="0"/>
                                  </p:stCondLst>
                                  <p:childTnLst>
                                    <p:set>
                                      <p:cBhvr>
                                        <p:cTn id="136" dur="1" fill="hold">
                                          <p:stCondLst>
                                            <p:cond delay="0"/>
                                          </p:stCondLst>
                                        </p:cTn>
                                        <p:tgtEl>
                                          <p:spTgt spid="1992"/>
                                        </p:tgtEl>
                                        <p:attrNameLst>
                                          <p:attrName>style.visibility</p:attrName>
                                        </p:attrNameLst>
                                      </p:cBhvr>
                                      <p:to>
                                        <p:strVal val="visible"/>
                                      </p:to>
                                    </p:set>
                                    <p:animEffect transition="in" filter="fade">
                                      <p:cBhvr>
                                        <p:cTn id="137" dur="500"/>
                                        <p:tgtEl>
                                          <p:spTgt spid="1992"/>
                                        </p:tgtEl>
                                      </p:cBhvr>
                                    </p:animEffect>
                                  </p:childTnLst>
                                </p:cTn>
                              </p:par>
                              <p:par>
                                <p:cTn id="138" presetID="10" presetClass="entr" presetSubtype="0" fill="hold" nodeType="withEffect">
                                  <p:stCondLst>
                                    <p:cond delay="0"/>
                                  </p:stCondLst>
                                  <p:childTnLst>
                                    <p:set>
                                      <p:cBhvr>
                                        <p:cTn id="139" dur="1" fill="hold">
                                          <p:stCondLst>
                                            <p:cond delay="0"/>
                                          </p:stCondLst>
                                        </p:cTn>
                                        <p:tgtEl>
                                          <p:spTgt spid="1995"/>
                                        </p:tgtEl>
                                        <p:attrNameLst>
                                          <p:attrName>style.visibility</p:attrName>
                                        </p:attrNameLst>
                                      </p:cBhvr>
                                      <p:to>
                                        <p:strVal val="visible"/>
                                      </p:to>
                                    </p:set>
                                    <p:animEffect transition="in" filter="fade">
                                      <p:cBhvr>
                                        <p:cTn id="140" dur="500"/>
                                        <p:tgtEl>
                                          <p:spTgt spid="1995"/>
                                        </p:tgtEl>
                                      </p:cBhvr>
                                    </p:animEffect>
                                  </p:childTnLst>
                                </p:cTn>
                              </p:par>
                              <p:par>
                                <p:cTn id="141" presetID="10" presetClass="entr" presetSubtype="0" fill="hold" nodeType="withEffect">
                                  <p:stCondLst>
                                    <p:cond delay="0"/>
                                  </p:stCondLst>
                                  <p:childTnLst>
                                    <p:set>
                                      <p:cBhvr>
                                        <p:cTn id="142" dur="1" fill="hold">
                                          <p:stCondLst>
                                            <p:cond delay="0"/>
                                          </p:stCondLst>
                                        </p:cTn>
                                        <p:tgtEl>
                                          <p:spTgt spid="2011"/>
                                        </p:tgtEl>
                                        <p:attrNameLst>
                                          <p:attrName>style.visibility</p:attrName>
                                        </p:attrNameLst>
                                      </p:cBhvr>
                                      <p:to>
                                        <p:strVal val="visible"/>
                                      </p:to>
                                    </p:set>
                                    <p:animEffect transition="in" filter="fade">
                                      <p:cBhvr>
                                        <p:cTn id="143" dur="500"/>
                                        <p:tgtEl>
                                          <p:spTgt spid="2011"/>
                                        </p:tgtEl>
                                      </p:cBhvr>
                                    </p:animEffect>
                                  </p:childTnLst>
                                </p:cTn>
                              </p:par>
                              <p:par>
                                <p:cTn id="144" presetID="10" presetClass="entr" presetSubtype="0" fill="hold" nodeType="withEffect">
                                  <p:stCondLst>
                                    <p:cond delay="0"/>
                                  </p:stCondLst>
                                  <p:childTnLst>
                                    <p:set>
                                      <p:cBhvr>
                                        <p:cTn id="145" dur="1" fill="hold">
                                          <p:stCondLst>
                                            <p:cond delay="0"/>
                                          </p:stCondLst>
                                        </p:cTn>
                                        <p:tgtEl>
                                          <p:spTgt spid="2014"/>
                                        </p:tgtEl>
                                        <p:attrNameLst>
                                          <p:attrName>style.visibility</p:attrName>
                                        </p:attrNameLst>
                                      </p:cBhvr>
                                      <p:to>
                                        <p:strVal val="visible"/>
                                      </p:to>
                                    </p:set>
                                    <p:animEffect transition="in" filter="fade">
                                      <p:cBhvr>
                                        <p:cTn id="146" dur="500"/>
                                        <p:tgtEl>
                                          <p:spTgt spid="2014"/>
                                        </p:tgtEl>
                                      </p:cBhvr>
                                    </p:animEffect>
                                  </p:childTnLst>
                                </p:cTn>
                              </p:par>
                              <p:par>
                                <p:cTn id="147" presetID="10" presetClass="entr" presetSubtype="0" fill="hold" grpId="1" nodeType="withEffect">
                                  <p:stCondLst>
                                    <p:cond delay="0"/>
                                  </p:stCondLst>
                                  <p:childTnLst>
                                    <p:set>
                                      <p:cBhvr>
                                        <p:cTn id="148" dur="1" fill="hold">
                                          <p:stCondLst>
                                            <p:cond delay="0"/>
                                          </p:stCondLst>
                                        </p:cTn>
                                        <p:tgtEl>
                                          <p:spTgt spid="1923"/>
                                        </p:tgtEl>
                                        <p:attrNameLst>
                                          <p:attrName>style.visibility</p:attrName>
                                        </p:attrNameLst>
                                      </p:cBhvr>
                                      <p:to>
                                        <p:strVal val="visible"/>
                                      </p:to>
                                    </p:set>
                                    <p:animEffect transition="in" filter="fade">
                                      <p:cBhvr>
                                        <p:cTn id="149" dur="500"/>
                                        <p:tgtEl>
                                          <p:spTgt spid="1923"/>
                                        </p:tgtEl>
                                      </p:cBhvr>
                                    </p:animEffect>
                                  </p:childTnLst>
                                </p:cTn>
                              </p:par>
                              <p:par>
                                <p:cTn id="150" presetID="10" presetClass="entr" presetSubtype="0" fill="hold" grpId="1" nodeType="withEffect">
                                  <p:stCondLst>
                                    <p:cond delay="0"/>
                                  </p:stCondLst>
                                  <p:childTnLst>
                                    <p:set>
                                      <p:cBhvr>
                                        <p:cTn id="151" dur="1" fill="hold">
                                          <p:stCondLst>
                                            <p:cond delay="0"/>
                                          </p:stCondLst>
                                        </p:cTn>
                                        <p:tgtEl>
                                          <p:spTgt spid="1926"/>
                                        </p:tgtEl>
                                        <p:attrNameLst>
                                          <p:attrName>style.visibility</p:attrName>
                                        </p:attrNameLst>
                                      </p:cBhvr>
                                      <p:to>
                                        <p:strVal val="visible"/>
                                      </p:to>
                                    </p:set>
                                    <p:animEffect transition="in" filter="fade">
                                      <p:cBhvr>
                                        <p:cTn id="152" dur="500"/>
                                        <p:tgtEl>
                                          <p:spTgt spid="1926"/>
                                        </p:tgtEl>
                                      </p:cBhvr>
                                    </p:animEffect>
                                  </p:childTnLst>
                                </p:cTn>
                              </p:par>
                              <p:par>
                                <p:cTn id="153" presetID="10" presetClass="entr" presetSubtype="0" fill="hold" grpId="1" nodeType="withEffect">
                                  <p:stCondLst>
                                    <p:cond delay="0"/>
                                  </p:stCondLst>
                                  <p:childTnLst>
                                    <p:set>
                                      <p:cBhvr>
                                        <p:cTn id="154" dur="1" fill="hold">
                                          <p:stCondLst>
                                            <p:cond delay="0"/>
                                          </p:stCondLst>
                                        </p:cTn>
                                        <p:tgtEl>
                                          <p:spTgt spid="1924"/>
                                        </p:tgtEl>
                                        <p:attrNameLst>
                                          <p:attrName>style.visibility</p:attrName>
                                        </p:attrNameLst>
                                      </p:cBhvr>
                                      <p:to>
                                        <p:strVal val="visible"/>
                                      </p:to>
                                    </p:set>
                                    <p:animEffect transition="in" filter="fade">
                                      <p:cBhvr>
                                        <p:cTn id="155" dur="500"/>
                                        <p:tgtEl>
                                          <p:spTgt spid="1924"/>
                                        </p:tgtEl>
                                      </p:cBhvr>
                                    </p:animEffect>
                                  </p:childTnLst>
                                </p:cTn>
                              </p:par>
                              <p:par>
                                <p:cTn id="156" presetID="10" presetClass="entr" presetSubtype="0" fill="hold" nodeType="withEffect">
                                  <p:stCondLst>
                                    <p:cond delay="0"/>
                                  </p:stCondLst>
                                  <p:childTnLst>
                                    <p:set>
                                      <p:cBhvr>
                                        <p:cTn id="157" dur="1" fill="hold">
                                          <p:stCondLst>
                                            <p:cond delay="0"/>
                                          </p:stCondLst>
                                        </p:cTn>
                                        <p:tgtEl>
                                          <p:spTgt spid="1901"/>
                                        </p:tgtEl>
                                        <p:attrNameLst>
                                          <p:attrName>style.visibility</p:attrName>
                                        </p:attrNameLst>
                                      </p:cBhvr>
                                      <p:to>
                                        <p:strVal val="visible"/>
                                      </p:to>
                                    </p:set>
                                    <p:animEffect transition="in" filter="fade">
                                      <p:cBhvr>
                                        <p:cTn id="158" dur="500"/>
                                        <p:tgtEl>
                                          <p:spTgt spid="1901"/>
                                        </p:tgtEl>
                                      </p:cBhvr>
                                    </p:animEffect>
                                  </p:childTnLst>
                                </p:cTn>
                              </p:par>
                              <p:par>
                                <p:cTn id="159" presetID="10" presetClass="entr" presetSubtype="0" fill="hold" nodeType="withEffect">
                                  <p:stCondLst>
                                    <p:cond delay="0"/>
                                  </p:stCondLst>
                                  <p:childTnLst>
                                    <p:set>
                                      <p:cBhvr>
                                        <p:cTn id="160" dur="1" fill="hold">
                                          <p:stCondLst>
                                            <p:cond delay="0"/>
                                          </p:stCondLst>
                                        </p:cTn>
                                        <p:tgtEl>
                                          <p:spTgt spid="1910"/>
                                        </p:tgtEl>
                                        <p:attrNameLst>
                                          <p:attrName>style.visibility</p:attrName>
                                        </p:attrNameLst>
                                      </p:cBhvr>
                                      <p:to>
                                        <p:strVal val="visible"/>
                                      </p:to>
                                    </p:set>
                                    <p:animEffect transition="in" filter="fade">
                                      <p:cBhvr>
                                        <p:cTn id="161" dur="500"/>
                                        <p:tgtEl>
                                          <p:spTgt spid="1910"/>
                                        </p:tgtEl>
                                      </p:cBhvr>
                                    </p:animEffect>
                                  </p:childTnLst>
                                </p:cTn>
                              </p:par>
                              <p:par>
                                <p:cTn id="162" presetID="10" presetClass="entr" presetSubtype="0" fill="hold" grpId="1" nodeType="withEffect">
                                  <p:stCondLst>
                                    <p:cond delay="0"/>
                                  </p:stCondLst>
                                  <p:childTnLst>
                                    <p:set>
                                      <p:cBhvr>
                                        <p:cTn id="163" dur="1" fill="hold">
                                          <p:stCondLst>
                                            <p:cond delay="0"/>
                                          </p:stCondLst>
                                        </p:cTn>
                                        <p:tgtEl>
                                          <p:spTgt spid="2020"/>
                                        </p:tgtEl>
                                        <p:attrNameLst>
                                          <p:attrName>style.visibility</p:attrName>
                                        </p:attrNameLst>
                                      </p:cBhvr>
                                      <p:to>
                                        <p:strVal val="visible"/>
                                      </p:to>
                                    </p:set>
                                    <p:animEffect transition="in" filter="fade">
                                      <p:cBhvr>
                                        <p:cTn id="164" dur="500"/>
                                        <p:tgtEl>
                                          <p:spTgt spid="2020"/>
                                        </p:tgtEl>
                                      </p:cBhvr>
                                    </p:animEffect>
                                  </p:childTnLst>
                                </p:cTn>
                              </p:par>
                              <p:par>
                                <p:cTn id="165" presetID="10" presetClass="entr" presetSubtype="0" fill="hold" nodeType="withEffect">
                                  <p:stCondLst>
                                    <p:cond delay="0"/>
                                  </p:stCondLst>
                                  <p:childTnLst>
                                    <p:set>
                                      <p:cBhvr>
                                        <p:cTn id="166" dur="1" fill="hold">
                                          <p:stCondLst>
                                            <p:cond delay="0"/>
                                          </p:stCondLst>
                                        </p:cTn>
                                        <p:tgtEl>
                                          <p:spTgt spid="2"/>
                                        </p:tgtEl>
                                        <p:attrNameLst>
                                          <p:attrName>style.visibility</p:attrName>
                                        </p:attrNameLst>
                                      </p:cBhvr>
                                      <p:to>
                                        <p:strVal val="visible"/>
                                      </p:to>
                                    </p:set>
                                    <p:animEffect transition="in" filter="fade">
                                      <p:cBhvr>
                                        <p:cTn id="167" dur="500"/>
                                        <p:tgtEl>
                                          <p:spTgt spid="2"/>
                                        </p:tgtEl>
                                      </p:cBhvr>
                                    </p:animEffect>
                                  </p:childTnLst>
                                </p:cTn>
                              </p:par>
                              <p:par>
                                <p:cTn id="168" presetID="10" presetClass="entr" presetSubtype="0" fill="hold" grpId="3" nodeType="withEffect">
                                  <p:stCondLst>
                                    <p:cond delay="0"/>
                                  </p:stCondLst>
                                  <p:childTnLst>
                                    <p:set>
                                      <p:cBhvr>
                                        <p:cTn id="169" dur="1" fill="hold">
                                          <p:stCondLst>
                                            <p:cond delay="0"/>
                                          </p:stCondLst>
                                        </p:cTn>
                                        <p:tgtEl>
                                          <p:spTgt spid="2001"/>
                                        </p:tgtEl>
                                        <p:attrNameLst>
                                          <p:attrName>style.visibility</p:attrName>
                                        </p:attrNameLst>
                                      </p:cBhvr>
                                      <p:to>
                                        <p:strVal val="visible"/>
                                      </p:to>
                                    </p:set>
                                    <p:animEffect transition="in" filter="fade">
                                      <p:cBhvr>
                                        <p:cTn id="170" dur="500"/>
                                        <p:tgtEl>
                                          <p:spTgt spid="2001"/>
                                        </p:tgtEl>
                                      </p:cBhvr>
                                    </p:animEffect>
                                  </p:childTnLst>
                                </p:cTn>
                              </p:par>
                              <p:par>
                                <p:cTn id="171" presetID="10" presetClass="entr" presetSubtype="0" fill="hold" grpId="3" nodeType="withEffect">
                                  <p:stCondLst>
                                    <p:cond delay="0"/>
                                  </p:stCondLst>
                                  <p:childTnLst>
                                    <p:set>
                                      <p:cBhvr>
                                        <p:cTn id="172" dur="1" fill="hold">
                                          <p:stCondLst>
                                            <p:cond delay="0"/>
                                          </p:stCondLst>
                                        </p:cTn>
                                        <p:tgtEl>
                                          <p:spTgt spid="2002"/>
                                        </p:tgtEl>
                                        <p:attrNameLst>
                                          <p:attrName>style.visibility</p:attrName>
                                        </p:attrNameLst>
                                      </p:cBhvr>
                                      <p:to>
                                        <p:strVal val="visible"/>
                                      </p:to>
                                    </p:set>
                                    <p:animEffect transition="in" filter="fade">
                                      <p:cBhvr>
                                        <p:cTn id="173" dur="500"/>
                                        <p:tgtEl>
                                          <p:spTgt spid="2002"/>
                                        </p:tgtEl>
                                      </p:cBhvr>
                                    </p:animEffect>
                                  </p:childTnLst>
                                </p:cTn>
                              </p:par>
                              <p:par>
                                <p:cTn id="174" presetID="10" presetClass="entr" presetSubtype="0" fill="hold" grpId="1" nodeType="withEffect">
                                  <p:stCondLst>
                                    <p:cond delay="0"/>
                                  </p:stCondLst>
                                  <p:childTnLst>
                                    <p:set>
                                      <p:cBhvr>
                                        <p:cTn id="175" dur="1" fill="hold">
                                          <p:stCondLst>
                                            <p:cond delay="0"/>
                                          </p:stCondLst>
                                        </p:cTn>
                                        <p:tgtEl>
                                          <p:spTgt spid="2017"/>
                                        </p:tgtEl>
                                        <p:attrNameLst>
                                          <p:attrName>style.visibility</p:attrName>
                                        </p:attrNameLst>
                                      </p:cBhvr>
                                      <p:to>
                                        <p:strVal val="visible"/>
                                      </p:to>
                                    </p:set>
                                    <p:animEffect transition="in" filter="fade">
                                      <p:cBhvr>
                                        <p:cTn id="176" dur="500"/>
                                        <p:tgtEl>
                                          <p:spTgt spid="2017"/>
                                        </p:tgtEl>
                                      </p:cBhvr>
                                    </p:animEffect>
                                  </p:childTnLst>
                                </p:cTn>
                              </p:par>
                              <p:par>
                                <p:cTn id="177" presetID="10" presetClass="entr" presetSubtype="0" fill="hold" grpId="3" nodeType="withEffect">
                                  <p:stCondLst>
                                    <p:cond delay="0"/>
                                  </p:stCondLst>
                                  <p:childTnLst>
                                    <p:set>
                                      <p:cBhvr>
                                        <p:cTn id="178" dur="1" fill="hold">
                                          <p:stCondLst>
                                            <p:cond delay="0"/>
                                          </p:stCondLst>
                                        </p:cTn>
                                        <p:tgtEl>
                                          <p:spTgt spid="2018"/>
                                        </p:tgtEl>
                                        <p:attrNameLst>
                                          <p:attrName>style.visibility</p:attrName>
                                        </p:attrNameLst>
                                      </p:cBhvr>
                                      <p:to>
                                        <p:strVal val="visible"/>
                                      </p:to>
                                    </p:set>
                                    <p:animEffect transition="in" filter="fade">
                                      <p:cBhvr>
                                        <p:cTn id="179" dur="500"/>
                                        <p:tgtEl>
                                          <p:spTgt spid="2018"/>
                                        </p:tgtEl>
                                      </p:cBhvr>
                                    </p:animEffect>
                                  </p:childTnLst>
                                </p:cTn>
                              </p:par>
                              <p:par>
                                <p:cTn id="180" presetID="10" presetClass="entr" presetSubtype="0" fill="hold" grpId="3" nodeType="withEffect">
                                  <p:stCondLst>
                                    <p:cond delay="0"/>
                                  </p:stCondLst>
                                  <p:childTnLst>
                                    <p:set>
                                      <p:cBhvr>
                                        <p:cTn id="181" dur="1" fill="hold">
                                          <p:stCondLst>
                                            <p:cond delay="0"/>
                                          </p:stCondLst>
                                        </p:cTn>
                                        <p:tgtEl>
                                          <p:spTgt spid="2019"/>
                                        </p:tgtEl>
                                        <p:attrNameLst>
                                          <p:attrName>style.visibility</p:attrName>
                                        </p:attrNameLst>
                                      </p:cBhvr>
                                      <p:to>
                                        <p:strVal val="visible"/>
                                      </p:to>
                                    </p:set>
                                    <p:animEffect transition="in" filter="fade">
                                      <p:cBhvr>
                                        <p:cTn id="182" dur="500"/>
                                        <p:tgtEl>
                                          <p:spTgt spid="2019"/>
                                        </p:tgtEl>
                                      </p:cBhvr>
                                    </p:animEffect>
                                  </p:childTnLst>
                                </p:cTn>
                              </p:par>
                              <p:par>
                                <p:cTn id="183" presetID="10" presetClass="entr" presetSubtype="0" fill="hold" grpId="1" nodeType="withEffect">
                                  <p:stCondLst>
                                    <p:cond delay="0"/>
                                  </p:stCondLst>
                                  <p:childTnLst>
                                    <p:set>
                                      <p:cBhvr>
                                        <p:cTn id="184" dur="1" fill="hold">
                                          <p:stCondLst>
                                            <p:cond delay="0"/>
                                          </p:stCondLst>
                                        </p:cTn>
                                        <p:tgtEl>
                                          <p:spTgt spid="563"/>
                                        </p:tgtEl>
                                        <p:attrNameLst>
                                          <p:attrName>style.visibility</p:attrName>
                                        </p:attrNameLst>
                                      </p:cBhvr>
                                      <p:to>
                                        <p:strVal val="visible"/>
                                      </p:to>
                                    </p:set>
                                    <p:animEffect transition="in" filter="fade">
                                      <p:cBhvr>
                                        <p:cTn id="185" dur="500"/>
                                        <p:tgtEl>
                                          <p:spTgt spid="563"/>
                                        </p:tgtEl>
                                      </p:cBhvr>
                                    </p:animEffect>
                                  </p:childTnLst>
                                </p:cTn>
                              </p:par>
                              <p:par>
                                <p:cTn id="186" presetID="10" presetClass="entr" presetSubtype="0" fill="hold" nodeType="withEffect">
                                  <p:stCondLst>
                                    <p:cond delay="0"/>
                                  </p:stCondLst>
                                  <p:childTnLst>
                                    <p:set>
                                      <p:cBhvr>
                                        <p:cTn id="187" dur="1" fill="hold">
                                          <p:stCondLst>
                                            <p:cond delay="0"/>
                                          </p:stCondLst>
                                        </p:cTn>
                                        <p:tgtEl>
                                          <p:spTgt spid="569"/>
                                        </p:tgtEl>
                                        <p:attrNameLst>
                                          <p:attrName>style.visibility</p:attrName>
                                        </p:attrNameLst>
                                      </p:cBhvr>
                                      <p:to>
                                        <p:strVal val="visible"/>
                                      </p:to>
                                    </p:set>
                                    <p:animEffect transition="in" filter="fade">
                                      <p:cBhvr>
                                        <p:cTn id="188" dur="500"/>
                                        <p:tgtEl>
                                          <p:spTgt spid="569"/>
                                        </p:tgtEl>
                                      </p:cBhvr>
                                    </p:animEffect>
                                  </p:childTnLst>
                                </p:cTn>
                              </p:par>
                              <p:par>
                                <p:cTn id="189" presetID="10" presetClass="entr" presetSubtype="0" fill="hold" nodeType="withEffect">
                                  <p:stCondLst>
                                    <p:cond delay="0"/>
                                  </p:stCondLst>
                                  <p:childTnLst>
                                    <p:set>
                                      <p:cBhvr>
                                        <p:cTn id="190" dur="1" fill="hold">
                                          <p:stCondLst>
                                            <p:cond delay="0"/>
                                          </p:stCondLst>
                                        </p:cTn>
                                        <p:tgtEl>
                                          <p:spTgt spid="585"/>
                                        </p:tgtEl>
                                        <p:attrNameLst>
                                          <p:attrName>style.visibility</p:attrName>
                                        </p:attrNameLst>
                                      </p:cBhvr>
                                      <p:to>
                                        <p:strVal val="visible"/>
                                      </p:to>
                                    </p:set>
                                    <p:animEffect transition="in" filter="fade">
                                      <p:cBhvr>
                                        <p:cTn id="191" dur="500"/>
                                        <p:tgtEl>
                                          <p:spTgt spid="585"/>
                                        </p:tgtEl>
                                      </p:cBhvr>
                                    </p:animEffect>
                                  </p:childTnLst>
                                </p:cTn>
                              </p:par>
                              <p:par>
                                <p:cTn id="192" presetID="10" presetClass="entr" presetSubtype="0" fill="hold" nodeType="withEffect">
                                  <p:stCondLst>
                                    <p:cond delay="0"/>
                                  </p:stCondLst>
                                  <p:childTnLst>
                                    <p:set>
                                      <p:cBhvr>
                                        <p:cTn id="193" dur="1" fill="hold">
                                          <p:stCondLst>
                                            <p:cond delay="0"/>
                                          </p:stCondLst>
                                        </p:cTn>
                                        <p:tgtEl>
                                          <p:spTgt spid="564"/>
                                        </p:tgtEl>
                                        <p:attrNameLst>
                                          <p:attrName>style.visibility</p:attrName>
                                        </p:attrNameLst>
                                      </p:cBhvr>
                                      <p:to>
                                        <p:strVal val="visible"/>
                                      </p:to>
                                    </p:set>
                                    <p:animEffect transition="in" filter="fade">
                                      <p:cBhvr>
                                        <p:cTn id="194" dur="500"/>
                                        <p:tgtEl>
                                          <p:spTgt spid="564"/>
                                        </p:tgtEl>
                                      </p:cBhvr>
                                    </p:animEffect>
                                  </p:childTnLst>
                                </p:cTn>
                              </p:par>
                              <p:par>
                                <p:cTn id="195" presetID="10" presetClass="entr" presetSubtype="0" fill="hold" nodeType="withEffect">
                                  <p:stCondLst>
                                    <p:cond delay="0"/>
                                  </p:stCondLst>
                                  <p:childTnLst>
                                    <p:set>
                                      <p:cBhvr>
                                        <p:cTn id="196" dur="1" fill="hold">
                                          <p:stCondLst>
                                            <p:cond delay="0"/>
                                          </p:stCondLst>
                                        </p:cTn>
                                        <p:tgtEl>
                                          <p:spTgt spid="609"/>
                                        </p:tgtEl>
                                        <p:attrNameLst>
                                          <p:attrName>style.visibility</p:attrName>
                                        </p:attrNameLst>
                                      </p:cBhvr>
                                      <p:to>
                                        <p:strVal val="visible"/>
                                      </p:to>
                                    </p:set>
                                    <p:animEffect transition="in" filter="fade">
                                      <p:cBhvr>
                                        <p:cTn id="197" dur="500"/>
                                        <p:tgtEl>
                                          <p:spTgt spid="609"/>
                                        </p:tgtEl>
                                      </p:cBhvr>
                                    </p:animEffect>
                                  </p:childTnLst>
                                </p:cTn>
                              </p:par>
                              <p:par>
                                <p:cTn id="198" presetID="10" presetClass="entr" presetSubtype="0" fill="hold" nodeType="withEffect">
                                  <p:stCondLst>
                                    <p:cond delay="0"/>
                                  </p:stCondLst>
                                  <p:childTnLst>
                                    <p:set>
                                      <p:cBhvr>
                                        <p:cTn id="199" dur="1" fill="hold">
                                          <p:stCondLst>
                                            <p:cond delay="0"/>
                                          </p:stCondLst>
                                        </p:cTn>
                                        <p:tgtEl>
                                          <p:spTgt spid="598"/>
                                        </p:tgtEl>
                                        <p:attrNameLst>
                                          <p:attrName>style.visibility</p:attrName>
                                        </p:attrNameLst>
                                      </p:cBhvr>
                                      <p:to>
                                        <p:strVal val="visible"/>
                                      </p:to>
                                    </p:set>
                                    <p:animEffect transition="in" filter="fade">
                                      <p:cBhvr>
                                        <p:cTn id="200" dur="500"/>
                                        <p:tgtEl>
                                          <p:spTgt spid="598"/>
                                        </p:tgtEl>
                                      </p:cBhvr>
                                    </p:animEffect>
                                  </p:childTnLst>
                                </p:cTn>
                              </p:par>
                              <p:par>
                                <p:cTn id="201" presetID="10" presetClass="entr" presetSubtype="0" fill="hold" nodeType="withEffect">
                                  <p:stCondLst>
                                    <p:cond delay="0"/>
                                  </p:stCondLst>
                                  <p:childTnLst>
                                    <p:set>
                                      <p:cBhvr>
                                        <p:cTn id="202" dur="1" fill="hold">
                                          <p:stCondLst>
                                            <p:cond delay="0"/>
                                          </p:stCondLst>
                                        </p:cTn>
                                        <p:tgtEl>
                                          <p:spTgt spid="601"/>
                                        </p:tgtEl>
                                        <p:attrNameLst>
                                          <p:attrName>style.visibility</p:attrName>
                                        </p:attrNameLst>
                                      </p:cBhvr>
                                      <p:to>
                                        <p:strVal val="visible"/>
                                      </p:to>
                                    </p:set>
                                    <p:animEffect transition="in" filter="fade">
                                      <p:cBhvr>
                                        <p:cTn id="203" dur="500"/>
                                        <p:tgtEl>
                                          <p:spTgt spid="601"/>
                                        </p:tgtEl>
                                      </p:cBhvr>
                                    </p:animEffect>
                                  </p:childTnLst>
                                </p:cTn>
                              </p:par>
                              <p:par>
                                <p:cTn id="204" presetID="10" presetClass="entr" presetSubtype="0" fill="hold" nodeType="withEffect">
                                  <p:stCondLst>
                                    <p:cond delay="0"/>
                                  </p:stCondLst>
                                  <p:childTnLst>
                                    <p:set>
                                      <p:cBhvr>
                                        <p:cTn id="205" dur="1" fill="hold">
                                          <p:stCondLst>
                                            <p:cond delay="0"/>
                                          </p:stCondLst>
                                        </p:cTn>
                                        <p:tgtEl>
                                          <p:spTgt spid="592"/>
                                        </p:tgtEl>
                                        <p:attrNameLst>
                                          <p:attrName>style.visibility</p:attrName>
                                        </p:attrNameLst>
                                      </p:cBhvr>
                                      <p:to>
                                        <p:strVal val="visible"/>
                                      </p:to>
                                    </p:set>
                                    <p:animEffect transition="in" filter="fade">
                                      <p:cBhvr>
                                        <p:cTn id="206" dur="500"/>
                                        <p:tgtEl>
                                          <p:spTgt spid="592"/>
                                        </p:tgtEl>
                                      </p:cBhvr>
                                    </p:animEffect>
                                  </p:childTnLst>
                                </p:cTn>
                              </p:par>
                              <p:par>
                                <p:cTn id="207" presetID="10" presetClass="entr" presetSubtype="0" fill="hold" nodeType="withEffect">
                                  <p:stCondLst>
                                    <p:cond delay="0"/>
                                  </p:stCondLst>
                                  <p:childTnLst>
                                    <p:set>
                                      <p:cBhvr>
                                        <p:cTn id="208" dur="1" fill="hold">
                                          <p:stCondLst>
                                            <p:cond delay="0"/>
                                          </p:stCondLst>
                                        </p:cTn>
                                        <p:tgtEl>
                                          <p:spTgt spid="608"/>
                                        </p:tgtEl>
                                        <p:attrNameLst>
                                          <p:attrName>style.visibility</p:attrName>
                                        </p:attrNameLst>
                                      </p:cBhvr>
                                      <p:to>
                                        <p:strVal val="visible"/>
                                      </p:to>
                                    </p:set>
                                    <p:animEffect transition="in" filter="fade">
                                      <p:cBhvr>
                                        <p:cTn id="209" dur="500"/>
                                        <p:tgtEl>
                                          <p:spTgt spid="608"/>
                                        </p:tgtEl>
                                      </p:cBhvr>
                                    </p:animEffect>
                                  </p:childTnLst>
                                </p:cTn>
                              </p:par>
                              <p:par>
                                <p:cTn id="210" presetID="10" presetClass="entr" presetSubtype="0" fill="hold" grpId="0" nodeType="withEffect">
                                  <p:stCondLst>
                                    <p:cond delay="0"/>
                                  </p:stCondLst>
                                  <p:childTnLst>
                                    <p:set>
                                      <p:cBhvr>
                                        <p:cTn id="211" dur="1" fill="hold">
                                          <p:stCondLst>
                                            <p:cond delay="0"/>
                                          </p:stCondLst>
                                        </p:cTn>
                                        <p:tgtEl>
                                          <p:spTgt spid="406"/>
                                        </p:tgtEl>
                                        <p:attrNameLst>
                                          <p:attrName>style.visibility</p:attrName>
                                        </p:attrNameLst>
                                      </p:cBhvr>
                                      <p:to>
                                        <p:strVal val="visible"/>
                                      </p:to>
                                    </p:set>
                                    <p:animEffect transition="in" filter="fade">
                                      <p:cBhvr>
                                        <p:cTn id="212" dur="500"/>
                                        <p:tgtEl>
                                          <p:spTgt spid="406"/>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407"/>
                                        </p:tgtEl>
                                        <p:attrNameLst>
                                          <p:attrName>style.visibility</p:attrName>
                                        </p:attrNameLst>
                                      </p:cBhvr>
                                      <p:to>
                                        <p:strVal val="visible"/>
                                      </p:to>
                                    </p:set>
                                    <p:animEffect transition="in" filter="fade">
                                      <p:cBhvr>
                                        <p:cTn id="215" dur="500"/>
                                        <p:tgtEl>
                                          <p:spTgt spid="407"/>
                                        </p:tgtEl>
                                      </p:cBhvr>
                                    </p:animEffect>
                                  </p:childTnLst>
                                </p:cTn>
                              </p:par>
                              <p:par>
                                <p:cTn id="216" presetID="10" presetClass="entr" presetSubtype="0" fill="hold" grpId="0" nodeType="withEffect">
                                  <p:stCondLst>
                                    <p:cond delay="0"/>
                                  </p:stCondLst>
                                  <p:childTnLst>
                                    <p:set>
                                      <p:cBhvr>
                                        <p:cTn id="217" dur="1" fill="hold">
                                          <p:stCondLst>
                                            <p:cond delay="0"/>
                                          </p:stCondLst>
                                        </p:cTn>
                                        <p:tgtEl>
                                          <p:spTgt spid="409"/>
                                        </p:tgtEl>
                                        <p:attrNameLst>
                                          <p:attrName>style.visibility</p:attrName>
                                        </p:attrNameLst>
                                      </p:cBhvr>
                                      <p:to>
                                        <p:strVal val="visible"/>
                                      </p:to>
                                    </p:set>
                                    <p:animEffect transition="in" filter="fade">
                                      <p:cBhvr>
                                        <p:cTn id="218" dur="500"/>
                                        <p:tgtEl>
                                          <p:spTgt spid="409"/>
                                        </p:tgtEl>
                                      </p:cBhvr>
                                    </p:animEffect>
                                  </p:childTnLst>
                                </p:cTn>
                              </p:par>
                              <p:par>
                                <p:cTn id="219" presetID="10" presetClass="entr" presetSubtype="0" fill="hold" grpId="0" nodeType="withEffect">
                                  <p:stCondLst>
                                    <p:cond delay="0"/>
                                  </p:stCondLst>
                                  <p:childTnLst>
                                    <p:set>
                                      <p:cBhvr>
                                        <p:cTn id="220" dur="1" fill="hold">
                                          <p:stCondLst>
                                            <p:cond delay="0"/>
                                          </p:stCondLst>
                                        </p:cTn>
                                        <p:tgtEl>
                                          <p:spTgt spid="410"/>
                                        </p:tgtEl>
                                        <p:attrNameLst>
                                          <p:attrName>style.visibility</p:attrName>
                                        </p:attrNameLst>
                                      </p:cBhvr>
                                      <p:to>
                                        <p:strVal val="visible"/>
                                      </p:to>
                                    </p:set>
                                    <p:animEffect transition="in" filter="fade">
                                      <p:cBhvr>
                                        <p:cTn id="221" dur="500"/>
                                        <p:tgtEl>
                                          <p:spTgt spid="410"/>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412"/>
                                        </p:tgtEl>
                                        <p:attrNameLst>
                                          <p:attrName>style.visibility</p:attrName>
                                        </p:attrNameLst>
                                      </p:cBhvr>
                                      <p:to>
                                        <p:strVal val="visible"/>
                                      </p:to>
                                    </p:set>
                                    <p:animEffect transition="in" filter="fade">
                                      <p:cBhvr>
                                        <p:cTn id="224" dur="500"/>
                                        <p:tgtEl>
                                          <p:spTgt spid="412"/>
                                        </p:tgtEl>
                                      </p:cBhvr>
                                    </p:animEffect>
                                  </p:childTnLst>
                                </p:cTn>
                              </p:par>
                              <p:par>
                                <p:cTn id="225" presetID="10" presetClass="entr" presetSubtype="0" fill="hold" grpId="0" nodeType="withEffect">
                                  <p:stCondLst>
                                    <p:cond delay="0"/>
                                  </p:stCondLst>
                                  <p:childTnLst>
                                    <p:set>
                                      <p:cBhvr>
                                        <p:cTn id="226" dur="1" fill="hold">
                                          <p:stCondLst>
                                            <p:cond delay="0"/>
                                          </p:stCondLst>
                                        </p:cTn>
                                        <p:tgtEl>
                                          <p:spTgt spid="413"/>
                                        </p:tgtEl>
                                        <p:attrNameLst>
                                          <p:attrName>style.visibility</p:attrName>
                                        </p:attrNameLst>
                                      </p:cBhvr>
                                      <p:to>
                                        <p:strVal val="visible"/>
                                      </p:to>
                                    </p:set>
                                    <p:animEffect transition="in" filter="fade">
                                      <p:cBhvr>
                                        <p:cTn id="227" dur="500"/>
                                        <p:tgtEl>
                                          <p:spTgt spid="413"/>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414"/>
                                        </p:tgtEl>
                                        <p:attrNameLst>
                                          <p:attrName>style.visibility</p:attrName>
                                        </p:attrNameLst>
                                      </p:cBhvr>
                                      <p:to>
                                        <p:strVal val="visible"/>
                                      </p:to>
                                    </p:set>
                                    <p:animEffect transition="in" filter="fade">
                                      <p:cBhvr>
                                        <p:cTn id="230" dur="500"/>
                                        <p:tgtEl>
                                          <p:spTgt spid="414"/>
                                        </p:tgtEl>
                                      </p:cBhvr>
                                    </p:animEffect>
                                  </p:childTnLst>
                                </p:cTn>
                              </p:par>
                              <p:par>
                                <p:cTn id="231" presetID="10" presetClass="entr" presetSubtype="0" fill="hold" grpId="0" nodeType="withEffect">
                                  <p:stCondLst>
                                    <p:cond delay="0"/>
                                  </p:stCondLst>
                                  <p:childTnLst>
                                    <p:set>
                                      <p:cBhvr>
                                        <p:cTn id="232" dur="1" fill="hold">
                                          <p:stCondLst>
                                            <p:cond delay="0"/>
                                          </p:stCondLst>
                                        </p:cTn>
                                        <p:tgtEl>
                                          <p:spTgt spid="415"/>
                                        </p:tgtEl>
                                        <p:attrNameLst>
                                          <p:attrName>style.visibility</p:attrName>
                                        </p:attrNameLst>
                                      </p:cBhvr>
                                      <p:to>
                                        <p:strVal val="visible"/>
                                      </p:to>
                                    </p:set>
                                    <p:animEffect transition="in" filter="fade">
                                      <p:cBhvr>
                                        <p:cTn id="233" dur="500"/>
                                        <p:tgtEl>
                                          <p:spTgt spid="415"/>
                                        </p:tgtEl>
                                      </p:cBhvr>
                                    </p:animEffect>
                                  </p:childTnLst>
                                </p:cTn>
                              </p:par>
                              <p:par>
                                <p:cTn id="234" presetID="10" presetClass="entr" presetSubtype="0" fill="hold" grpId="0" nodeType="withEffect">
                                  <p:stCondLst>
                                    <p:cond delay="0"/>
                                  </p:stCondLst>
                                  <p:childTnLst>
                                    <p:set>
                                      <p:cBhvr>
                                        <p:cTn id="235" dur="1" fill="hold">
                                          <p:stCondLst>
                                            <p:cond delay="0"/>
                                          </p:stCondLst>
                                        </p:cTn>
                                        <p:tgtEl>
                                          <p:spTgt spid="416"/>
                                        </p:tgtEl>
                                        <p:attrNameLst>
                                          <p:attrName>style.visibility</p:attrName>
                                        </p:attrNameLst>
                                      </p:cBhvr>
                                      <p:to>
                                        <p:strVal val="visible"/>
                                      </p:to>
                                    </p:set>
                                    <p:animEffect transition="in" filter="fade">
                                      <p:cBhvr>
                                        <p:cTn id="236" dur="500"/>
                                        <p:tgtEl>
                                          <p:spTgt spid="416"/>
                                        </p:tgtEl>
                                      </p:cBhvr>
                                    </p:animEffect>
                                  </p:childTnLst>
                                </p:cTn>
                              </p:par>
                              <p:par>
                                <p:cTn id="237" presetID="10" presetClass="entr" presetSubtype="0" fill="hold" grpId="0" nodeType="withEffect">
                                  <p:stCondLst>
                                    <p:cond delay="0"/>
                                  </p:stCondLst>
                                  <p:childTnLst>
                                    <p:set>
                                      <p:cBhvr>
                                        <p:cTn id="238" dur="1" fill="hold">
                                          <p:stCondLst>
                                            <p:cond delay="0"/>
                                          </p:stCondLst>
                                        </p:cTn>
                                        <p:tgtEl>
                                          <p:spTgt spid="417"/>
                                        </p:tgtEl>
                                        <p:attrNameLst>
                                          <p:attrName>style.visibility</p:attrName>
                                        </p:attrNameLst>
                                      </p:cBhvr>
                                      <p:to>
                                        <p:strVal val="visible"/>
                                      </p:to>
                                    </p:set>
                                    <p:animEffect transition="in" filter="fade">
                                      <p:cBhvr>
                                        <p:cTn id="239" dur="500"/>
                                        <p:tgtEl>
                                          <p:spTgt spid="417"/>
                                        </p:tgtEl>
                                      </p:cBhvr>
                                    </p:animEffect>
                                  </p:childTnLst>
                                </p:cTn>
                              </p:par>
                              <p:par>
                                <p:cTn id="240" presetID="10" presetClass="entr" presetSubtype="0" fill="hold" grpId="0" nodeType="withEffect">
                                  <p:stCondLst>
                                    <p:cond delay="0"/>
                                  </p:stCondLst>
                                  <p:childTnLst>
                                    <p:set>
                                      <p:cBhvr>
                                        <p:cTn id="241" dur="1" fill="hold">
                                          <p:stCondLst>
                                            <p:cond delay="0"/>
                                          </p:stCondLst>
                                        </p:cTn>
                                        <p:tgtEl>
                                          <p:spTgt spid="418"/>
                                        </p:tgtEl>
                                        <p:attrNameLst>
                                          <p:attrName>style.visibility</p:attrName>
                                        </p:attrNameLst>
                                      </p:cBhvr>
                                      <p:to>
                                        <p:strVal val="visible"/>
                                      </p:to>
                                    </p:set>
                                    <p:animEffect transition="in" filter="fade">
                                      <p:cBhvr>
                                        <p:cTn id="242" dur="500"/>
                                        <p:tgtEl>
                                          <p:spTgt spid="418"/>
                                        </p:tgtEl>
                                      </p:cBhvr>
                                    </p:animEffect>
                                  </p:childTnLst>
                                </p:cTn>
                              </p:par>
                              <p:par>
                                <p:cTn id="243" presetID="10" presetClass="entr" presetSubtype="0" fill="hold" grpId="0" nodeType="withEffect">
                                  <p:stCondLst>
                                    <p:cond delay="0"/>
                                  </p:stCondLst>
                                  <p:childTnLst>
                                    <p:set>
                                      <p:cBhvr>
                                        <p:cTn id="244" dur="1" fill="hold">
                                          <p:stCondLst>
                                            <p:cond delay="0"/>
                                          </p:stCondLst>
                                        </p:cTn>
                                        <p:tgtEl>
                                          <p:spTgt spid="419"/>
                                        </p:tgtEl>
                                        <p:attrNameLst>
                                          <p:attrName>style.visibility</p:attrName>
                                        </p:attrNameLst>
                                      </p:cBhvr>
                                      <p:to>
                                        <p:strVal val="visible"/>
                                      </p:to>
                                    </p:set>
                                    <p:animEffect transition="in" filter="fade">
                                      <p:cBhvr>
                                        <p:cTn id="245" dur="500"/>
                                        <p:tgtEl>
                                          <p:spTgt spid="419"/>
                                        </p:tgtEl>
                                      </p:cBhvr>
                                    </p:animEffect>
                                  </p:childTnLst>
                                </p:cTn>
                              </p:par>
                              <p:par>
                                <p:cTn id="246" presetID="10" presetClass="entr" presetSubtype="0" fill="hold" nodeType="withEffect">
                                  <p:stCondLst>
                                    <p:cond delay="0"/>
                                  </p:stCondLst>
                                  <p:childTnLst>
                                    <p:set>
                                      <p:cBhvr>
                                        <p:cTn id="247" dur="1" fill="hold">
                                          <p:stCondLst>
                                            <p:cond delay="0"/>
                                          </p:stCondLst>
                                        </p:cTn>
                                        <p:tgtEl>
                                          <p:spTgt spid="421"/>
                                        </p:tgtEl>
                                        <p:attrNameLst>
                                          <p:attrName>style.visibility</p:attrName>
                                        </p:attrNameLst>
                                      </p:cBhvr>
                                      <p:to>
                                        <p:strVal val="visible"/>
                                      </p:to>
                                    </p:set>
                                    <p:animEffect transition="in" filter="fade">
                                      <p:cBhvr>
                                        <p:cTn id="248" dur="500"/>
                                        <p:tgtEl>
                                          <p:spTgt spid="421"/>
                                        </p:tgtEl>
                                      </p:cBhvr>
                                    </p:animEffect>
                                  </p:childTnLst>
                                </p:cTn>
                              </p:par>
                              <p:par>
                                <p:cTn id="249" presetID="10" presetClass="entr" presetSubtype="0" fill="hold" nodeType="withEffect">
                                  <p:stCondLst>
                                    <p:cond delay="0"/>
                                  </p:stCondLst>
                                  <p:childTnLst>
                                    <p:set>
                                      <p:cBhvr>
                                        <p:cTn id="250" dur="1" fill="hold">
                                          <p:stCondLst>
                                            <p:cond delay="0"/>
                                          </p:stCondLst>
                                        </p:cTn>
                                        <p:tgtEl>
                                          <p:spTgt spid="422"/>
                                        </p:tgtEl>
                                        <p:attrNameLst>
                                          <p:attrName>style.visibility</p:attrName>
                                        </p:attrNameLst>
                                      </p:cBhvr>
                                      <p:to>
                                        <p:strVal val="visible"/>
                                      </p:to>
                                    </p:set>
                                    <p:animEffect transition="in" filter="fade">
                                      <p:cBhvr>
                                        <p:cTn id="251" dur="500"/>
                                        <p:tgtEl>
                                          <p:spTgt spid="422"/>
                                        </p:tgtEl>
                                      </p:cBhvr>
                                    </p:animEffect>
                                  </p:childTnLst>
                                </p:cTn>
                              </p:par>
                              <p:par>
                                <p:cTn id="252" presetID="10" presetClass="entr" presetSubtype="0" fill="hold" grpId="0" nodeType="withEffect">
                                  <p:stCondLst>
                                    <p:cond delay="0"/>
                                  </p:stCondLst>
                                  <p:childTnLst>
                                    <p:set>
                                      <p:cBhvr>
                                        <p:cTn id="253" dur="1" fill="hold">
                                          <p:stCondLst>
                                            <p:cond delay="0"/>
                                          </p:stCondLst>
                                        </p:cTn>
                                        <p:tgtEl>
                                          <p:spTgt spid="423"/>
                                        </p:tgtEl>
                                        <p:attrNameLst>
                                          <p:attrName>style.visibility</p:attrName>
                                        </p:attrNameLst>
                                      </p:cBhvr>
                                      <p:to>
                                        <p:strVal val="visible"/>
                                      </p:to>
                                    </p:set>
                                    <p:animEffect transition="in" filter="fade">
                                      <p:cBhvr>
                                        <p:cTn id="254" dur="500"/>
                                        <p:tgtEl>
                                          <p:spTgt spid="423"/>
                                        </p:tgtEl>
                                      </p:cBhvr>
                                    </p:animEffect>
                                  </p:childTnLst>
                                </p:cTn>
                              </p:par>
                              <p:par>
                                <p:cTn id="255" presetID="10" presetClass="entr" presetSubtype="0" fill="hold" nodeType="withEffect">
                                  <p:stCondLst>
                                    <p:cond delay="0"/>
                                  </p:stCondLst>
                                  <p:childTnLst>
                                    <p:set>
                                      <p:cBhvr>
                                        <p:cTn id="256" dur="1" fill="hold">
                                          <p:stCondLst>
                                            <p:cond delay="0"/>
                                          </p:stCondLst>
                                        </p:cTn>
                                        <p:tgtEl>
                                          <p:spTgt spid="424"/>
                                        </p:tgtEl>
                                        <p:attrNameLst>
                                          <p:attrName>style.visibility</p:attrName>
                                        </p:attrNameLst>
                                      </p:cBhvr>
                                      <p:to>
                                        <p:strVal val="visible"/>
                                      </p:to>
                                    </p:set>
                                    <p:animEffect transition="in" filter="fade">
                                      <p:cBhvr>
                                        <p:cTn id="257" dur="500"/>
                                        <p:tgtEl>
                                          <p:spTgt spid="424"/>
                                        </p:tgtEl>
                                      </p:cBhvr>
                                    </p:animEffect>
                                  </p:childTnLst>
                                </p:cTn>
                              </p:par>
                              <p:par>
                                <p:cTn id="258" presetID="10" presetClass="entr" presetSubtype="0" fill="hold" nodeType="withEffect">
                                  <p:stCondLst>
                                    <p:cond delay="0"/>
                                  </p:stCondLst>
                                  <p:childTnLst>
                                    <p:set>
                                      <p:cBhvr>
                                        <p:cTn id="259" dur="1" fill="hold">
                                          <p:stCondLst>
                                            <p:cond delay="0"/>
                                          </p:stCondLst>
                                        </p:cTn>
                                        <p:tgtEl>
                                          <p:spTgt spid="425"/>
                                        </p:tgtEl>
                                        <p:attrNameLst>
                                          <p:attrName>style.visibility</p:attrName>
                                        </p:attrNameLst>
                                      </p:cBhvr>
                                      <p:to>
                                        <p:strVal val="visible"/>
                                      </p:to>
                                    </p:set>
                                    <p:animEffect transition="in" filter="fade">
                                      <p:cBhvr>
                                        <p:cTn id="260" dur="500"/>
                                        <p:tgtEl>
                                          <p:spTgt spid="425"/>
                                        </p:tgtEl>
                                      </p:cBhvr>
                                    </p:animEffect>
                                  </p:childTnLst>
                                </p:cTn>
                              </p:par>
                              <p:par>
                                <p:cTn id="261" presetID="10" presetClass="entr" presetSubtype="0" fill="hold" grpId="0" nodeType="withEffect">
                                  <p:stCondLst>
                                    <p:cond delay="0"/>
                                  </p:stCondLst>
                                  <p:childTnLst>
                                    <p:set>
                                      <p:cBhvr>
                                        <p:cTn id="262" dur="1" fill="hold">
                                          <p:stCondLst>
                                            <p:cond delay="0"/>
                                          </p:stCondLst>
                                        </p:cTn>
                                        <p:tgtEl>
                                          <p:spTgt spid="427"/>
                                        </p:tgtEl>
                                        <p:attrNameLst>
                                          <p:attrName>style.visibility</p:attrName>
                                        </p:attrNameLst>
                                      </p:cBhvr>
                                      <p:to>
                                        <p:strVal val="visible"/>
                                      </p:to>
                                    </p:set>
                                    <p:animEffect transition="in" filter="fade">
                                      <p:cBhvr>
                                        <p:cTn id="263" dur="500"/>
                                        <p:tgtEl>
                                          <p:spTgt spid="427"/>
                                        </p:tgtEl>
                                      </p:cBhvr>
                                    </p:animEffect>
                                  </p:childTnLst>
                                </p:cTn>
                              </p:par>
                              <p:par>
                                <p:cTn id="264" presetID="10" presetClass="entr" presetSubtype="0" fill="hold" nodeType="withEffect">
                                  <p:stCondLst>
                                    <p:cond delay="0"/>
                                  </p:stCondLst>
                                  <p:childTnLst>
                                    <p:set>
                                      <p:cBhvr>
                                        <p:cTn id="265" dur="1" fill="hold">
                                          <p:stCondLst>
                                            <p:cond delay="0"/>
                                          </p:stCondLst>
                                        </p:cTn>
                                        <p:tgtEl>
                                          <p:spTgt spid="428"/>
                                        </p:tgtEl>
                                        <p:attrNameLst>
                                          <p:attrName>style.visibility</p:attrName>
                                        </p:attrNameLst>
                                      </p:cBhvr>
                                      <p:to>
                                        <p:strVal val="visible"/>
                                      </p:to>
                                    </p:set>
                                    <p:animEffect transition="in" filter="fade">
                                      <p:cBhvr>
                                        <p:cTn id="266" dur="500"/>
                                        <p:tgtEl>
                                          <p:spTgt spid="428"/>
                                        </p:tgtEl>
                                      </p:cBhvr>
                                    </p:animEffect>
                                  </p:childTnLst>
                                </p:cTn>
                              </p:par>
                              <p:par>
                                <p:cTn id="267" presetID="10" presetClass="entr" presetSubtype="0" fill="hold" grpId="0" nodeType="withEffect">
                                  <p:stCondLst>
                                    <p:cond delay="0"/>
                                  </p:stCondLst>
                                  <p:childTnLst>
                                    <p:set>
                                      <p:cBhvr>
                                        <p:cTn id="268" dur="1" fill="hold">
                                          <p:stCondLst>
                                            <p:cond delay="0"/>
                                          </p:stCondLst>
                                        </p:cTn>
                                        <p:tgtEl>
                                          <p:spTgt spid="430"/>
                                        </p:tgtEl>
                                        <p:attrNameLst>
                                          <p:attrName>style.visibility</p:attrName>
                                        </p:attrNameLst>
                                      </p:cBhvr>
                                      <p:to>
                                        <p:strVal val="visible"/>
                                      </p:to>
                                    </p:set>
                                    <p:animEffect transition="in" filter="fade">
                                      <p:cBhvr>
                                        <p:cTn id="269" dur="500"/>
                                        <p:tgtEl>
                                          <p:spTgt spid="430"/>
                                        </p:tgtEl>
                                      </p:cBhvr>
                                    </p:animEffect>
                                  </p:childTnLst>
                                </p:cTn>
                              </p:par>
                              <p:par>
                                <p:cTn id="270" presetID="10" presetClass="entr" presetSubtype="0" fill="hold" grpId="0" nodeType="withEffect">
                                  <p:stCondLst>
                                    <p:cond delay="0"/>
                                  </p:stCondLst>
                                  <p:childTnLst>
                                    <p:set>
                                      <p:cBhvr>
                                        <p:cTn id="271" dur="1" fill="hold">
                                          <p:stCondLst>
                                            <p:cond delay="0"/>
                                          </p:stCondLst>
                                        </p:cTn>
                                        <p:tgtEl>
                                          <p:spTgt spid="431"/>
                                        </p:tgtEl>
                                        <p:attrNameLst>
                                          <p:attrName>style.visibility</p:attrName>
                                        </p:attrNameLst>
                                      </p:cBhvr>
                                      <p:to>
                                        <p:strVal val="visible"/>
                                      </p:to>
                                    </p:set>
                                    <p:animEffect transition="in" filter="fade">
                                      <p:cBhvr>
                                        <p:cTn id="272" dur="500"/>
                                        <p:tgtEl>
                                          <p:spTgt spid="431"/>
                                        </p:tgtEl>
                                      </p:cBhvr>
                                    </p:animEffect>
                                  </p:childTnLst>
                                </p:cTn>
                              </p:par>
                              <p:par>
                                <p:cTn id="273" presetID="10" presetClass="entr" presetSubtype="0" fill="hold" grpId="0" nodeType="withEffect">
                                  <p:stCondLst>
                                    <p:cond delay="0"/>
                                  </p:stCondLst>
                                  <p:childTnLst>
                                    <p:set>
                                      <p:cBhvr>
                                        <p:cTn id="274" dur="1" fill="hold">
                                          <p:stCondLst>
                                            <p:cond delay="0"/>
                                          </p:stCondLst>
                                        </p:cTn>
                                        <p:tgtEl>
                                          <p:spTgt spid="432"/>
                                        </p:tgtEl>
                                        <p:attrNameLst>
                                          <p:attrName>style.visibility</p:attrName>
                                        </p:attrNameLst>
                                      </p:cBhvr>
                                      <p:to>
                                        <p:strVal val="visible"/>
                                      </p:to>
                                    </p:set>
                                    <p:animEffect transition="in" filter="fade">
                                      <p:cBhvr>
                                        <p:cTn id="275" dur="500"/>
                                        <p:tgtEl>
                                          <p:spTgt spid="432"/>
                                        </p:tgtEl>
                                      </p:cBhvr>
                                    </p:animEffect>
                                  </p:childTnLst>
                                </p:cTn>
                              </p:par>
                              <p:par>
                                <p:cTn id="276" presetID="10" presetClass="entr" presetSubtype="0" fill="hold" grpId="0" nodeType="withEffect">
                                  <p:stCondLst>
                                    <p:cond delay="0"/>
                                  </p:stCondLst>
                                  <p:childTnLst>
                                    <p:set>
                                      <p:cBhvr>
                                        <p:cTn id="277" dur="1" fill="hold">
                                          <p:stCondLst>
                                            <p:cond delay="0"/>
                                          </p:stCondLst>
                                        </p:cTn>
                                        <p:tgtEl>
                                          <p:spTgt spid="433"/>
                                        </p:tgtEl>
                                        <p:attrNameLst>
                                          <p:attrName>style.visibility</p:attrName>
                                        </p:attrNameLst>
                                      </p:cBhvr>
                                      <p:to>
                                        <p:strVal val="visible"/>
                                      </p:to>
                                    </p:set>
                                    <p:animEffect transition="in" filter="fade">
                                      <p:cBhvr>
                                        <p:cTn id="278" dur="500"/>
                                        <p:tgtEl>
                                          <p:spTgt spid="433"/>
                                        </p:tgtEl>
                                      </p:cBhvr>
                                    </p:animEffect>
                                  </p:childTnLst>
                                </p:cTn>
                              </p:par>
                              <p:par>
                                <p:cTn id="279" presetID="10" presetClass="entr" presetSubtype="0" fill="hold" nodeType="withEffect">
                                  <p:stCondLst>
                                    <p:cond delay="0"/>
                                  </p:stCondLst>
                                  <p:childTnLst>
                                    <p:set>
                                      <p:cBhvr>
                                        <p:cTn id="280" dur="1" fill="hold">
                                          <p:stCondLst>
                                            <p:cond delay="0"/>
                                          </p:stCondLst>
                                        </p:cTn>
                                        <p:tgtEl>
                                          <p:spTgt spid="434"/>
                                        </p:tgtEl>
                                        <p:attrNameLst>
                                          <p:attrName>style.visibility</p:attrName>
                                        </p:attrNameLst>
                                      </p:cBhvr>
                                      <p:to>
                                        <p:strVal val="visible"/>
                                      </p:to>
                                    </p:set>
                                    <p:animEffect transition="in" filter="fade">
                                      <p:cBhvr>
                                        <p:cTn id="281" dur="500"/>
                                        <p:tgtEl>
                                          <p:spTgt spid="434"/>
                                        </p:tgtEl>
                                      </p:cBhvr>
                                    </p:animEffect>
                                  </p:childTnLst>
                                </p:cTn>
                              </p:par>
                              <p:par>
                                <p:cTn id="282" presetID="10" presetClass="entr" presetSubtype="0" fill="hold" nodeType="withEffect">
                                  <p:stCondLst>
                                    <p:cond delay="0"/>
                                  </p:stCondLst>
                                  <p:childTnLst>
                                    <p:set>
                                      <p:cBhvr>
                                        <p:cTn id="283" dur="1" fill="hold">
                                          <p:stCondLst>
                                            <p:cond delay="0"/>
                                          </p:stCondLst>
                                        </p:cTn>
                                        <p:tgtEl>
                                          <p:spTgt spid="469"/>
                                        </p:tgtEl>
                                        <p:attrNameLst>
                                          <p:attrName>style.visibility</p:attrName>
                                        </p:attrNameLst>
                                      </p:cBhvr>
                                      <p:to>
                                        <p:strVal val="visible"/>
                                      </p:to>
                                    </p:set>
                                    <p:animEffect transition="in" filter="fade">
                                      <p:cBhvr>
                                        <p:cTn id="284" dur="500"/>
                                        <p:tgtEl>
                                          <p:spTgt spid="469"/>
                                        </p:tgtEl>
                                      </p:cBhvr>
                                    </p:animEffect>
                                  </p:childTnLst>
                                </p:cTn>
                              </p:par>
                              <p:par>
                                <p:cTn id="285" presetID="10" presetClass="entr" presetSubtype="0" fill="hold" grpId="0" nodeType="withEffect">
                                  <p:stCondLst>
                                    <p:cond delay="0"/>
                                  </p:stCondLst>
                                  <p:childTnLst>
                                    <p:set>
                                      <p:cBhvr>
                                        <p:cTn id="286" dur="1" fill="hold">
                                          <p:stCondLst>
                                            <p:cond delay="0"/>
                                          </p:stCondLst>
                                        </p:cTn>
                                        <p:tgtEl>
                                          <p:spTgt spid="470"/>
                                        </p:tgtEl>
                                        <p:attrNameLst>
                                          <p:attrName>style.visibility</p:attrName>
                                        </p:attrNameLst>
                                      </p:cBhvr>
                                      <p:to>
                                        <p:strVal val="visible"/>
                                      </p:to>
                                    </p:set>
                                    <p:animEffect transition="in" filter="fade">
                                      <p:cBhvr>
                                        <p:cTn id="287" dur="500"/>
                                        <p:tgtEl>
                                          <p:spTgt spid="470"/>
                                        </p:tgtEl>
                                      </p:cBhvr>
                                    </p:animEffect>
                                  </p:childTnLst>
                                </p:cTn>
                              </p:par>
                              <p:par>
                                <p:cTn id="288" presetID="10" presetClass="entr" presetSubtype="0" fill="hold" grpId="0" nodeType="withEffect">
                                  <p:stCondLst>
                                    <p:cond delay="0"/>
                                  </p:stCondLst>
                                  <p:childTnLst>
                                    <p:set>
                                      <p:cBhvr>
                                        <p:cTn id="289" dur="1" fill="hold">
                                          <p:stCondLst>
                                            <p:cond delay="0"/>
                                          </p:stCondLst>
                                        </p:cTn>
                                        <p:tgtEl>
                                          <p:spTgt spid="471"/>
                                        </p:tgtEl>
                                        <p:attrNameLst>
                                          <p:attrName>style.visibility</p:attrName>
                                        </p:attrNameLst>
                                      </p:cBhvr>
                                      <p:to>
                                        <p:strVal val="visible"/>
                                      </p:to>
                                    </p:set>
                                    <p:animEffect transition="in" filter="fade">
                                      <p:cBhvr>
                                        <p:cTn id="290" dur="500"/>
                                        <p:tgtEl>
                                          <p:spTgt spid="471"/>
                                        </p:tgtEl>
                                      </p:cBhvr>
                                    </p:animEffect>
                                  </p:childTnLst>
                                </p:cTn>
                              </p:par>
                              <p:par>
                                <p:cTn id="291" presetID="10" presetClass="entr" presetSubtype="0" fill="hold" grpId="0" nodeType="withEffect">
                                  <p:stCondLst>
                                    <p:cond delay="0"/>
                                  </p:stCondLst>
                                  <p:childTnLst>
                                    <p:set>
                                      <p:cBhvr>
                                        <p:cTn id="292" dur="1" fill="hold">
                                          <p:stCondLst>
                                            <p:cond delay="0"/>
                                          </p:stCondLst>
                                        </p:cTn>
                                        <p:tgtEl>
                                          <p:spTgt spid="475"/>
                                        </p:tgtEl>
                                        <p:attrNameLst>
                                          <p:attrName>style.visibility</p:attrName>
                                        </p:attrNameLst>
                                      </p:cBhvr>
                                      <p:to>
                                        <p:strVal val="visible"/>
                                      </p:to>
                                    </p:set>
                                    <p:animEffect transition="in" filter="fade">
                                      <p:cBhvr>
                                        <p:cTn id="293" dur="500"/>
                                        <p:tgtEl>
                                          <p:spTgt spid="475"/>
                                        </p:tgtEl>
                                      </p:cBhvr>
                                    </p:animEffect>
                                  </p:childTnLst>
                                </p:cTn>
                              </p:par>
                              <p:par>
                                <p:cTn id="294" presetID="10" presetClass="entr" presetSubtype="0" fill="hold" grpId="0" nodeType="withEffect">
                                  <p:stCondLst>
                                    <p:cond delay="0"/>
                                  </p:stCondLst>
                                  <p:childTnLst>
                                    <p:set>
                                      <p:cBhvr>
                                        <p:cTn id="295" dur="1" fill="hold">
                                          <p:stCondLst>
                                            <p:cond delay="0"/>
                                          </p:stCondLst>
                                        </p:cTn>
                                        <p:tgtEl>
                                          <p:spTgt spid="476"/>
                                        </p:tgtEl>
                                        <p:attrNameLst>
                                          <p:attrName>style.visibility</p:attrName>
                                        </p:attrNameLst>
                                      </p:cBhvr>
                                      <p:to>
                                        <p:strVal val="visible"/>
                                      </p:to>
                                    </p:set>
                                    <p:animEffect transition="in" filter="fade">
                                      <p:cBhvr>
                                        <p:cTn id="296" dur="500"/>
                                        <p:tgtEl>
                                          <p:spTgt spid="476"/>
                                        </p:tgtEl>
                                      </p:cBhvr>
                                    </p:animEffect>
                                  </p:childTnLst>
                                </p:cTn>
                              </p:par>
                              <p:par>
                                <p:cTn id="297" presetID="10" presetClass="entr" presetSubtype="0" fill="hold" grpId="0" nodeType="withEffect">
                                  <p:stCondLst>
                                    <p:cond delay="0"/>
                                  </p:stCondLst>
                                  <p:childTnLst>
                                    <p:set>
                                      <p:cBhvr>
                                        <p:cTn id="298" dur="1" fill="hold">
                                          <p:stCondLst>
                                            <p:cond delay="0"/>
                                          </p:stCondLst>
                                        </p:cTn>
                                        <p:tgtEl>
                                          <p:spTgt spid="477"/>
                                        </p:tgtEl>
                                        <p:attrNameLst>
                                          <p:attrName>style.visibility</p:attrName>
                                        </p:attrNameLst>
                                      </p:cBhvr>
                                      <p:to>
                                        <p:strVal val="visible"/>
                                      </p:to>
                                    </p:set>
                                    <p:animEffect transition="in" filter="fade">
                                      <p:cBhvr>
                                        <p:cTn id="299" dur="500"/>
                                        <p:tgtEl>
                                          <p:spTgt spid="477"/>
                                        </p:tgtEl>
                                      </p:cBhvr>
                                    </p:animEffect>
                                  </p:childTnLst>
                                </p:cTn>
                              </p:par>
                              <p:par>
                                <p:cTn id="300" presetID="10" presetClass="entr" presetSubtype="0" fill="hold" grpId="0" nodeType="withEffect">
                                  <p:stCondLst>
                                    <p:cond delay="0"/>
                                  </p:stCondLst>
                                  <p:childTnLst>
                                    <p:set>
                                      <p:cBhvr>
                                        <p:cTn id="301" dur="1" fill="hold">
                                          <p:stCondLst>
                                            <p:cond delay="0"/>
                                          </p:stCondLst>
                                        </p:cTn>
                                        <p:tgtEl>
                                          <p:spTgt spid="478"/>
                                        </p:tgtEl>
                                        <p:attrNameLst>
                                          <p:attrName>style.visibility</p:attrName>
                                        </p:attrNameLst>
                                      </p:cBhvr>
                                      <p:to>
                                        <p:strVal val="visible"/>
                                      </p:to>
                                    </p:set>
                                    <p:animEffect transition="in" filter="fade">
                                      <p:cBhvr>
                                        <p:cTn id="302" dur="500"/>
                                        <p:tgtEl>
                                          <p:spTgt spid="478"/>
                                        </p:tgtEl>
                                      </p:cBhvr>
                                    </p:animEffect>
                                  </p:childTnLst>
                                </p:cTn>
                              </p:par>
                              <p:par>
                                <p:cTn id="303" presetID="10" presetClass="entr" presetSubtype="0" fill="hold" nodeType="withEffect">
                                  <p:stCondLst>
                                    <p:cond delay="0"/>
                                  </p:stCondLst>
                                  <p:childTnLst>
                                    <p:set>
                                      <p:cBhvr>
                                        <p:cTn id="304" dur="1" fill="hold">
                                          <p:stCondLst>
                                            <p:cond delay="0"/>
                                          </p:stCondLst>
                                        </p:cTn>
                                        <p:tgtEl>
                                          <p:spTgt spid="486"/>
                                        </p:tgtEl>
                                        <p:attrNameLst>
                                          <p:attrName>style.visibility</p:attrName>
                                        </p:attrNameLst>
                                      </p:cBhvr>
                                      <p:to>
                                        <p:strVal val="visible"/>
                                      </p:to>
                                    </p:set>
                                    <p:animEffect transition="in" filter="fade">
                                      <p:cBhvr>
                                        <p:cTn id="305" dur="500"/>
                                        <p:tgtEl>
                                          <p:spTgt spid="486"/>
                                        </p:tgtEl>
                                      </p:cBhvr>
                                    </p:animEffect>
                                  </p:childTnLst>
                                </p:cTn>
                              </p:par>
                              <p:par>
                                <p:cTn id="306" presetID="10" presetClass="entr" presetSubtype="0" fill="hold" nodeType="withEffect">
                                  <p:stCondLst>
                                    <p:cond delay="0"/>
                                  </p:stCondLst>
                                  <p:childTnLst>
                                    <p:set>
                                      <p:cBhvr>
                                        <p:cTn id="307" dur="1" fill="hold">
                                          <p:stCondLst>
                                            <p:cond delay="0"/>
                                          </p:stCondLst>
                                        </p:cTn>
                                        <p:tgtEl>
                                          <p:spTgt spid="487"/>
                                        </p:tgtEl>
                                        <p:attrNameLst>
                                          <p:attrName>style.visibility</p:attrName>
                                        </p:attrNameLst>
                                      </p:cBhvr>
                                      <p:to>
                                        <p:strVal val="visible"/>
                                      </p:to>
                                    </p:set>
                                    <p:animEffect transition="in" filter="fade">
                                      <p:cBhvr>
                                        <p:cTn id="308" dur="500"/>
                                        <p:tgtEl>
                                          <p:spTgt spid="487"/>
                                        </p:tgtEl>
                                      </p:cBhvr>
                                    </p:animEffect>
                                  </p:childTnLst>
                                </p:cTn>
                              </p:par>
                              <p:par>
                                <p:cTn id="309" presetID="10" presetClass="entr" presetSubtype="0" fill="hold" grpId="0" nodeType="withEffect">
                                  <p:stCondLst>
                                    <p:cond delay="0"/>
                                  </p:stCondLst>
                                  <p:childTnLst>
                                    <p:set>
                                      <p:cBhvr>
                                        <p:cTn id="310" dur="1" fill="hold">
                                          <p:stCondLst>
                                            <p:cond delay="0"/>
                                          </p:stCondLst>
                                        </p:cTn>
                                        <p:tgtEl>
                                          <p:spTgt spid="792"/>
                                        </p:tgtEl>
                                        <p:attrNameLst>
                                          <p:attrName>style.visibility</p:attrName>
                                        </p:attrNameLst>
                                      </p:cBhvr>
                                      <p:to>
                                        <p:strVal val="visible"/>
                                      </p:to>
                                    </p:set>
                                    <p:animEffect transition="in" filter="fade">
                                      <p:cBhvr>
                                        <p:cTn id="311" dur="500"/>
                                        <p:tgtEl>
                                          <p:spTgt spid="792"/>
                                        </p:tgtEl>
                                      </p:cBhvr>
                                    </p:animEffect>
                                  </p:childTnLst>
                                </p:cTn>
                              </p:par>
                              <p:par>
                                <p:cTn id="312" presetID="10" presetClass="entr" presetSubtype="0" fill="hold" grpId="0" nodeType="withEffect">
                                  <p:stCondLst>
                                    <p:cond delay="0"/>
                                  </p:stCondLst>
                                  <p:childTnLst>
                                    <p:set>
                                      <p:cBhvr>
                                        <p:cTn id="313" dur="1" fill="hold">
                                          <p:stCondLst>
                                            <p:cond delay="0"/>
                                          </p:stCondLst>
                                        </p:cTn>
                                        <p:tgtEl>
                                          <p:spTgt spid="793"/>
                                        </p:tgtEl>
                                        <p:attrNameLst>
                                          <p:attrName>style.visibility</p:attrName>
                                        </p:attrNameLst>
                                      </p:cBhvr>
                                      <p:to>
                                        <p:strVal val="visible"/>
                                      </p:to>
                                    </p:set>
                                    <p:animEffect transition="in" filter="fade">
                                      <p:cBhvr>
                                        <p:cTn id="314" dur="500"/>
                                        <p:tgtEl>
                                          <p:spTgt spid="793"/>
                                        </p:tgtEl>
                                      </p:cBhvr>
                                    </p:animEffect>
                                  </p:childTnLst>
                                </p:cTn>
                              </p:par>
                              <p:par>
                                <p:cTn id="315" presetID="10" presetClass="entr" presetSubtype="0" fill="hold" grpId="0" nodeType="withEffect" nodePh="1">
                                  <p:stCondLst>
                                    <p:cond delay="0"/>
                                  </p:stCondLst>
                                  <p:endCondLst>
                                    <p:cond evt="begin" delay="0">
                                      <p:tn val="315"/>
                                    </p:cond>
                                  </p:endCondLst>
                                  <p:childTnLst>
                                    <p:set>
                                      <p:cBhvr>
                                        <p:cTn id="316" dur="1" fill="hold">
                                          <p:stCondLst>
                                            <p:cond delay="0"/>
                                          </p:stCondLst>
                                        </p:cTn>
                                        <p:tgtEl>
                                          <p:spTgt spid="808"/>
                                        </p:tgtEl>
                                        <p:attrNameLst>
                                          <p:attrName>style.visibility</p:attrName>
                                        </p:attrNameLst>
                                      </p:cBhvr>
                                      <p:to>
                                        <p:strVal val="visible"/>
                                      </p:to>
                                    </p:set>
                                    <p:animEffect transition="in" filter="fade">
                                      <p:cBhvr>
                                        <p:cTn id="317" dur="500"/>
                                        <p:tgtEl>
                                          <p:spTgt spid="808"/>
                                        </p:tgtEl>
                                      </p:cBhvr>
                                    </p:animEffect>
                                  </p:childTnLst>
                                </p:cTn>
                              </p:par>
                              <p:par>
                                <p:cTn id="318" presetID="10" presetClass="entr" presetSubtype="0" fill="hold" grpId="0" nodeType="withEffect">
                                  <p:stCondLst>
                                    <p:cond delay="0"/>
                                  </p:stCondLst>
                                  <p:childTnLst>
                                    <p:set>
                                      <p:cBhvr>
                                        <p:cTn id="319" dur="1" fill="hold">
                                          <p:stCondLst>
                                            <p:cond delay="0"/>
                                          </p:stCondLst>
                                        </p:cTn>
                                        <p:tgtEl>
                                          <p:spTgt spid="809"/>
                                        </p:tgtEl>
                                        <p:attrNameLst>
                                          <p:attrName>style.visibility</p:attrName>
                                        </p:attrNameLst>
                                      </p:cBhvr>
                                      <p:to>
                                        <p:strVal val="visible"/>
                                      </p:to>
                                    </p:set>
                                    <p:animEffect transition="in" filter="fade">
                                      <p:cBhvr>
                                        <p:cTn id="320" dur="500"/>
                                        <p:tgtEl>
                                          <p:spTgt spid="809"/>
                                        </p:tgtEl>
                                      </p:cBhvr>
                                    </p:animEffect>
                                  </p:childTnLst>
                                </p:cTn>
                              </p:par>
                              <p:par>
                                <p:cTn id="321" presetID="10" presetClass="entr" presetSubtype="0" fill="hold" grpId="0" nodeType="withEffect">
                                  <p:stCondLst>
                                    <p:cond delay="0"/>
                                  </p:stCondLst>
                                  <p:childTnLst>
                                    <p:set>
                                      <p:cBhvr>
                                        <p:cTn id="322" dur="1" fill="hold">
                                          <p:stCondLst>
                                            <p:cond delay="0"/>
                                          </p:stCondLst>
                                        </p:cTn>
                                        <p:tgtEl>
                                          <p:spTgt spid="810"/>
                                        </p:tgtEl>
                                        <p:attrNameLst>
                                          <p:attrName>style.visibility</p:attrName>
                                        </p:attrNameLst>
                                      </p:cBhvr>
                                      <p:to>
                                        <p:strVal val="visible"/>
                                      </p:to>
                                    </p:set>
                                    <p:animEffect transition="in" filter="fade">
                                      <p:cBhvr>
                                        <p:cTn id="323" dur="500"/>
                                        <p:tgtEl>
                                          <p:spTgt spid="810"/>
                                        </p:tgtEl>
                                      </p:cBhvr>
                                    </p:animEffect>
                                  </p:childTnLst>
                                </p:cTn>
                              </p:par>
                              <p:par>
                                <p:cTn id="324" presetID="10" presetClass="entr" presetSubtype="0" fill="hold" grpId="0" nodeType="withEffect">
                                  <p:stCondLst>
                                    <p:cond delay="0"/>
                                  </p:stCondLst>
                                  <p:childTnLst>
                                    <p:set>
                                      <p:cBhvr>
                                        <p:cTn id="325" dur="1" fill="hold">
                                          <p:stCondLst>
                                            <p:cond delay="0"/>
                                          </p:stCondLst>
                                        </p:cTn>
                                        <p:tgtEl>
                                          <p:spTgt spid="811"/>
                                        </p:tgtEl>
                                        <p:attrNameLst>
                                          <p:attrName>style.visibility</p:attrName>
                                        </p:attrNameLst>
                                      </p:cBhvr>
                                      <p:to>
                                        <p:strVal val="visible"/>
                                      </p:to>
                                    </p:set>
                                    <p:animEffect transition="in" filter="fade">
                                      <p:cBhvr>
                                        <p:cTn id="326" dur="500"/>
                                        <p:tgtEl>
                                          <p:spTgt spid="811"/>
                                        </p:tgtEl>
                                      </p:cBhvr>
                                    </p:animEffect>
                                  </p:childTnLst>
                                </p:cTn>
                              </p:par>
                              <p:par>
                                <p:cTn id="327" presetID="10" presetClass="entr" presetSubtype="0" fill="hold" grpId="0" nodeType="withEffect">
                                  <p:stCondLst>
                                    <p:cond delay="0"/>
                                  </p:stCondLst>
                                  <p:childTnLst>
                                    <p:set>
                                      <p:cBhvr>
                                        <p:cTn id="328" dur="1" fill="hold">
                                          <p:stCondLst>
                                            <p:cond delay="0"/>
                                          </p:stCondLst>
                                        </p:cTn>
                                        <p:tgtEl>
                                          <p:spTgt spid="812"/>
                                        </p:tgtEl>
                                        <p:attrNameLst>
                                          <p:attrName>style.visibility</p:attrName>
                                        </p:attrNameLst>
                                      </p:cBhvr>
                                      <p:to>
                                        <p:strVal val="visible"/>
                                      </p:to>
                                    </p:set>
                                    <p:animEffect transition="in" filter="fade">
                                      <p:cBhvr>
                                        <p:cTn id="329" dur="500"/>
                                        <p:tgtEl>
                                          <p:spTgt spid="812"/>
                                        </p:tgtEl>
                                      </p:cBhvr>
                                    </p:animEffect>
                                  </p:childTnLst>
                                </p:cTn>
                              </p:par>
                              <p:par>
                                <p:cTn id="330" presetID="10" presetClass="entr" presetSubtype="0" fill="hold" grpId="0" nodeType="withEffect">
                                  <p:stCondLst>
                                    <p:cond delay="0"/>
                                  </p:stCondLst>
                                  <p:childTnLst>
                                    <p:set>
                                      <p:cBhvr>
                                        <p:cTn id="331" dur="1" fill="hold">
                                          <p:stCondLst>
                                            <p:cond delay="0"/>
                                          </p:stCondLst>
                                        </p:cTn>
                                        <p:tgtEl>
                                          <p:spTgt spid="813"/>
                                        </p:tgtEl>
                                        <p:attrNameLst>
                                          <p:attrName>style.visibility</p:attrName>
                                        </p:attrNameLst>
                                      </p:cBhvr>
                                      <p:to>
                                        <p:strVal val="visible"/>
                                      </p:to>
                                    </p:set>
                                    <p:animEffect transition="in" filter="fade">
                                      <p:cBhvr>
                                        <p:cTn id="332" dur="500"/>
                                        <p:tgtEl>
                                          <p:spTgt spid="813"/>
                                        </p:tgtEl>
                                      </p:cBhvr>
                                    </p:animEffect>
                                  </p:childTnLst>
                                </p:cTn>
                              </p:par>
                              <p:par>
                                <p:cTn id="333" presetID="10" presetClass="entr" presetSubtype="0" fill="hold" grpId="0" nodeType="withEffect">
                                  <p:stCondLst>
                                    <p:cond delay="0"/>
                                  </p:stCondLst>
                                  <p:childTnLst>
                                    <p:set>
                                      <p:cBhvr>
                                        <p:cTn id="334" dur="1" fill="hold">
                                          <p:stCondLst>
                                            <p:cond delay="0"/>
                                          </p:stCondLst>
                                        </p:cTn>
                                        <p:tgtEl>
                                          <p:spTgt spid="814"/>
                                        </p:tgtEl>
                                        <p:attrNameLst>
                                          <p:attrName>style.visibility</p:attrName>
                                        </p:attrNameLst>
                                      </p:cBhvr>
                                      <p:to>
                                        <p:strVal val="visible"/>
                                      </p:to>
                                    </p:set>
                                    <p:animEffect transition="in" filter="fade">
                                      <p:cBhvr>
                                        <p:cTn id="335" dur="500"/>
                                        <p:tgtEl>
                                          <p:spTgt spid="814"/>
                                        </p:tgtEl>
                                      </p:cBhvr>
                                    </p:animEffect>
                                  </p:childTnLst>
                                </p:cTn>
                              </p:par>
                              <p:par>
                                <p:cTn id="336" presetID="10" presetClass="entr" presetSubtype="0" fill="hold" grpId="0" nodeType="withEffect">
                                  <p:stCondLst>
                                    <p:cond delay="0"/>
                                  </p:stCondLst>
                                  <p:childTnLst>
                                    <p:set>
                                      <p:cBhvr>
                                        <p:cTn id="337" dur="1" fill="hold">
                                          <p:stCondLst>
                                            <p:cond delay="0"/>
                                          </p:stCondLst>
                                        </p:cTn>
                                        <p:tgtEl>
                                          <p:spTgt spid="826"/>
                                        </p:tgtEl>
                                        <p:attrNameLst>
                                          <p:attrName>style.visibility</p:attrName>
                                        </p:attrNameLst>
                                      </p:cBhvr>
                                      <p:to>
                                        <p:strVal val="visible"/>
                                      </p:to>
                                    </p:set>
                                    <p:animEffect transition="in" filter="fade">
                                      <p:cBhvr>
                                        <p:cTn id="338" dur="500"/>
                                        <p:tgtEl>
                                          <p:spTgt spid="826"/>
                                        </p:tgtEl>
                                      </p:cBhvr>
                                    </p:animEffect>
                                  </p:childTnLst>
                                </p:cTn>
                              </p:par>
                              <p:par>
                                <p:cTn id="339" presetID="10" presetClass="entr" presetSubtype="0" fill="hold" nodeType="withEffect">
                                  <p:stCondLst>
                                    <p:cond delay="0"/>
                                  </p:stCondLst>
                                  <p:childTnLst>
                                    <p:set>
                                      <p:cBhvr>
                                        <p:cTn id="340" dur="1" fill="hold">
                                          <p:stCondLst>
                                            <p:cond delay="0"/>
                                          </p:stCondLst>
                                        </p:cTn>
                                        <p:tgtEl>
                                          <p:spTgt spid="829"/>
                                        </p:tgtEl>
                                        <p:attrNameLst>
                                          <p:attrName>style.visibility</p:attrName>
                                        </p:attrNameLst>
                                      </p:cBhvr>
                                      <p:to>
                                        <p:strVal val="visible"/>
                                      </p:to>
                                    </p:set>
                                    <p:animEffect transition="in" filter="fade">
                                      <p:cBhvr>
                                        <p:cTn id="341" dur="500"/>
                                        <p:tgtEl>
                                          <p:spTgt spid="829"/>
                                        </p:tgtEl>
                                      </p:cBhvr>
                                    </p:animEffect>
                                  </p:childTnLst>
                                </p:cTn>
                              </p:par>
                              <p:par>
                                <p:cTn id="342" presetID="10" presetClass="entr" presetSubtype="0" fill="hold" nodeType="withEffect">
                                  <p:stCondLst>
                                    <p:cond delay="0"/>
                                  </p:stCondLst>
                                  <p:childTnLst>
                                    <p:set>
                                      <p:cBhvr>
                                        <p:cTn id="343" dur="1" fill="hold">
                                          <p:stCondLst>
                                            <p:cond delay="0"/>
                                          </p:stCondLst>
                                        </p:cTn>
                                        <p:tgtEl>
                                          <p:spTgt spid="830"/>
                                        </p:tgtEl>
                                        <p:attrNameLst>
                                          <p:attrName>style.visibility</p:attrName>
                                        </p:attrNameLst>
                                      </p:cBhvr>
                                      <p:to>
                                        <p:strVal val="visible"/>
                                      </p:to>
                                    </p:set>
                                    <p:animEffect transition="in" filter="fade">
                                      <p:cBhvr>
                                        <p:cTn id="344" dur="500"/>
                                        <p:tgtEl>
                                          <p:spTgt spid="830"/>
                                        </p:tgtEl>
                                      </p:cBhvr>
                                    </p:animEffect>
                                  </p:childTnLst>
                                </p:cTn>
                              </p:par>
                              <p:par>
                                <p:cTn id="345" presetID="10" presetClass="entr" presetSubtype="0" fill="hold" nodeType="withEffect">
                                  <p:stCondLst>
                                    <p:cond delay="0"/>
                                  </p:stCondLst>
                                  <p:childTnLst>
                                    <p:set>
                                      <p:cBhvr>
                                        <p:cTn id="346" dur="1" fill="hold">
                                          <p:stCondLst>
                                            <p:cond delay="0"/>
                                          </p:stCondLst>
                                        </p:cTn>
                                        <p:tgtEl>
                                          <p:spTgt spid="832"/>
                                        </p:tgtEl>
                                        <p:attrNameLst>
                                          <p:attrName>style.visibility</p:attrName>
                                        </p:attrNameLst>
                                      </p:cBhvr>
                                      <p:to>
                                        <p:strVal val="visible"/>
                                      </p:to>
                                    </p:set>
                                    <p:animEffect transition="in" filter="fade">
                                      <p:cBhvr>
                                        <p:cTn id="347" dur="500"/>
                                        <p:tgtEl>
                                          <p:spTgt spid="832"/>
                                        </p:tgtEl>
                                      </p:cBhvr>
                                    </p:animEffect>
                                  </p:childTnLst>
                                </p:cTn>
                              </p:par>
                              <p:par>
                                <p:cTn id="348" presetID="10" presetClass="entr" presetSubtype="0" fill="hold" nodeType="withEffect">
                                  <p:stCondLst>
                                    <p:cond delay="0"/>
                                  </p:stCondLst>
                                  <p:childTnLst>
                                    <p:set>
                                      <p:cBhvr>
                                        <p:cTn id="349" dur="1" fill="hold">
                                          <p:stCondLst>
                                            <p:cond delay="0"/>
                                          </p:stCondLst>
                                        </p:cTn>
                                        <p:tgtEl>
                                          <p:spTgt spid="1048"/>
                                        </p:tgtEl>
                                        <p:attrNameLst>
                                          <p:attrName>style.visibility</p:attrName>
                                        </p:attrNameLst>
                                      </p:cBhvr>
                                      <p:to>
                                        <p:strVal val="visible"/>
                                      </p:to>
                                    </p:set>
                                    <p:animEffect transition="in" filter="fade">
                                      <p:cBhvr>
                                        <p:cTn id="350" dur="500"/>
                                        <p:tgtEl>
                                          <p:spTgt spid="1048"/>
                                        </p:tgtEl>
                                      </p:cBhvr>
                                    </p:animEffect>
                                  </p:childTnLst>
                                </p:cTn>
                              </p:par>
                              <p:par>
                                <p:cTn id="351" presetID="10" presetClass="entr" presetSubtype="0" fill="hold" nodeType="withEffect">
                                  <p:stCondLst>
                                    <p:cond delay="0"/>
                                  </p:stCondLst>
                                  <p:childTnLst>
                                    <p:set>
                                      <p:cBhvr>
                                        <p:cTn id="352" dur="1" fill="hold">
                                          <p:stCondLst>
                                            <p:cond delay="0"/>
                                          </p:stCondLst>
                                        </p:cTn>
                                        <p:tgtEl>
                                          <p:spTgt spid="1049"/>
                                        </p:tgtEl>
                                        <p:attrNameLst>
                                          <p:attrName>style.visibility</p:attrName>
                                        </p:attrNameLst>
                                      </p:cBhvr>
                                      <p:to>
                                        <p:strVal val="visible"/>
                                      </p:to>
                                    </p:set>
                                    <p:animEffect transition="in" filter="fade">
                                      <p:cBhvr>
                                        <p:cTn id="353" dur="500"/>
                                        <p:tgtEl>
                                          <p:spTgt spid="1049"/>
                                        </p:tgtEl>
                                      </p:cBhvr>
                                    </p:animEffect>
                                  </p:childTnLst>
                                </p:cTn>
                              </p:par>
                              <p:par>
                                <p:cTn id="354" presetID="10" presetClass="entr" presetSubtype="0" fill="hold" nodeType="withEffect">
                                  <p:stCondLst>
                                    <p:cond delay="0"/>
                                  </p:stCondLst>
                                  <p:childTnLst>
                                    <p:set>
                                      <p:cBhvr>
                                        <p:cTn id="355" dur="1" fill="hold">
                                          <p:stCondLst>
                                            <p:cond delay="0"/>
                                          </p:stCondLst>
                                        </p:cTn>
                                        <p:tgtEl>
                                          <p:spTgt spid="1110"/>
                                        </p:tgtEl>
                                        <p:attrNameLst>
                                          <p:attrName>style.visibility</p:attrName>
                                        </p:attrNameLst>
                                      </p:cBhvr>
                                      <p:to>
                                        <p:strVal val="visible"/>
                                      </p:to>
                                    </p:set>
                                    <p:animEffect transition="in" filter="fade">
                                      <p:cBhvr>
                                        <p:cTn id="356" dur="500"/>
                                        <p:tgtEl>
                                          <p:spTgt spid="1110"/>
                                        </p:tgtEl>
                                      </p:cBhvr>
                                    </p:animEffect>
                                  </p:childTnLst>
                                </p:cTn>
                              </p:par>
                              <p:par>
                                <p:cTn id="357" presetID="10" presetClass="entr" presetSubtype="0" fill="hold" nodeType="withEffect">
                                  <p:stCondLst>
                                    <p:cond delay="0"/>
                                  </p:stCondLst>
                                  <p:childTnLst>
                                    <p:set>
                                      <p:cBhvr>
                                        <p:cTn id="358" dur="1" fill="hold">
                                          <p:stCondLst>
                                            <p:cond delay="0"/>
                                          </p:stCondLst>
                                        </p:cTn>
                                        <p:tgtEl>
                                          <p:spTgt spid="1111"/>
                                        </p:tgtEl>
                                        <p:attrNameLst>
                                          <p:attrName>style.visibility</p:attrName>
                                        </p:attrNameLst>
                                      </p:cBhvr>
                                      <p:to>
                                        <p:strVal val="visible"/>
                                      </p:to>
                                    </p:set>
                                    <p:animEffect transition="in" filter="fade">
                                      <p:cBhvr>
                                        <p:cTn id="359" dur="500"/>
                                        <p:tgtEl>
                                          <p:spTgt spid="1111"/>
                                        </p:tgtEl>
                                      </p:cBhvr>
                                    </p:animEffect>
                                  </p:childTnLst>
                                </p:cTn>
                              </p:par>
                              <p:par>
                                <p:cTn id="360" presetID="10" presetClass="entr" presetSubtype="0" fill="hold" nodeType="withEffect">
                                  <p:stCondLst>
                                    <p:cond delay="0"/>
                                  </p:stCondLst>
                                  <p:childTnLst>
                                    <p:set>
                                      <p:cBhvr>
                                        <p:cTn id="361" dur="1" fill="hold">
                                          <p:stCondLst>
                                            <p:cond delay="0"/>
                                          </p:stCondLst>
                                        </p:cTn>
                                        <p:tgtEl>
                                          <p:spTgt spid="1112"/>
                                        </p:tgtEl>
                                        <p:attrNameLst>
                                          <p:attrName>style.visibility</p:attrName>
                                        </p:attrNameLst>
                                      </p:cBhvr>
                                      <p:to>
                                        <p:strVal val="visible"/>
                                      </p:to>
                                    </p:set>
                                    <p:animEffect transition="in" filter="fade">
                                      <p:cBhvr>
                                        <p:cTn id="362" dur="500"/>
                                        <p:tgtEl>
                                          <p:spTgt spid="1112"/>
                                        </p:tgtEl>
                                      </p:cBhvr>
                                    </p:animEffect>
                                  </p:childTnLst>
                                </p:cTn>
                              </p:par>
                              <p:par>
                                <p:cTn id="363" presetID="10" presetClass="entr" presetSubtype="0" fill="hold" nodeType="withEffect">
                                  <p:stCondLst>
                                    <p:cond delay="0"/>
                                  </p:stCondLst>
                                  <p:childTnLst>
                                    <p:set>
                                      <p:cBhvr>
                                        <p:cTn id="364" dur="1" fill="hold">
                                          <p:stCondLst>
                                            <p:cond delay="0"/>
                                          </p:stCondLst>
                                        </p:cTn>
                                        <p:tgtEl>
                                          <p:spTgt spid="1113"/>
                                        </p:tgtEl>
                                        <p:attrNameLst>
                                          <p:attrName>style.visibility</p:attrName>
                                        </p:attrNameLst>
                                      </p:cBhvr>
                                      <p:to>
                                        <p:strVal val="visible"/>
                                      </p:to>
                                    </p:set>
                                    <p:animEffect transition="in" filter="fade">
                                      <p:cBhvr>
                                        <p:cTn id="365" dur="500"/>
                                        <p:tgtEl>
                                          <p:spTgt spid="1113"/>
                                        </p:tgtEl>
                                      </p:cBhvr>
                                    </p:animEffect>
                                  </p:childTnLst>
                                </p:cTn>
                              </p:par>
                              <p:par>
                                <p:cTn id="366" presetID="10" presetClass="entr" presetSubtype="0" fill="hold" nodeType="withEffect">
                                  <p:stCondLst>
                                    <p:cond delay="0"/>
                                  </p:stCondLst>
                                  <p:childTnLst>
                                    <p:set>
                                      <p:cBhvr>
                                        <p:cTn id="367" dur="1" fill="hold">
                                          <p:stCondLst>
                                            <p:cond delay="0"/>
                                          </p:stCondLst>
                                        </p:cTn>
                                        <p:tgtEl>
                                          <p:spTgt spid="1124"/>
                                        </p:tgtEl>
                                        <p:attrNameLst>
                                          <p:attrName>style.visibility</p:attrName>
                                        </p:attrNameLst>
                                      </p:cBhvr>
                                      <p:to>
                                        <p:strVal val="visible"/>
                                      </p:to>
                                    </p:set>
                                    <p:animEffect transition="in" filter="fade">
                                      <p:cBhvr>
                                        <p:cTn id="368" dur="500"/>
                                        <p:tgtEl>
                                          <p:spTgt spid="1124"/>
                                        </p:tgtEl>
                                      </p:cBhvr>
                                    </p:animEffect>
                                  </p:childTnLst>
                                </p:cTn>
                              </p:par>
                              <p:par>
                                <p:cTn id="369" presetID="10" presetClass="entr" presetSubtype="0" fill="hold" grpId="0" nodeType="withEffect">
                                  <p:stCondLst>
                                    <p:cond delay="0"/>
                                  </p:stCondLst>
                                  <p:childTnLst>
                                    <p:set>
                                      <p:cBhvr>
                                        <p:cTn id="370" dur="1" fill="hold">
                                          <p:stCondLst>
                                            <p:cond delay="0"/>
                                          </p:stCondLst>
                                        </p:cTn>
                                        <p:tgtEl>
                                          <p:spTgt spid="1268"/>
                                        </p:tgtEl>
                                        <p:attrNameLst>
                                          <p:attrName>style.visibility</p:attrName>
                                        </p:attrNameLst>
                                      </p:cBhvr>
                                      <p:to>
                                        <p:strVal val="visible"/>
                                      </p:to>
                                    </p:set>
                                    <p:animEffect transition="in" filter="fade">
                                      <p:cBhvr>
                                        <p:cTn id="371" dur="500"/>
                                        <p:tgtEl>
                                          <p:spTgt spid="1268"/>
                                        </p:tgtEl>
                                      </p:cBhvr>
                                    </p:animEffect>
                                  </p:childTnLst>
                                </p:cTn>
                              </p:par>
                              <p:par>
                                <p:cTn id="372" presetID="10" presetClass="entr" presetSubtype="0" fill="hold" grpId="0" nodeType="withEffect">
                                  <p:stCondLst>
                                    <p:cond delay="0"/>
                                  </p:stCondLst>
                                  <p:childTnLst>
                                    <p:set>
                                      <p:cBhvr>
                                        <p:cTn id="373" dur="1" fill="hold">
                                          <p:stCondLst>
                                            <p:cond delay="0"/>
                                          </p:stCondLst>
                                        </p:cTn>
                                        <p:tgtEl>
                                          <p:spTgt spid="1269"/>
                                        </p:tgtEl>
                                        <p:attrNameLst>
                                          <p:attrName>style.visibility</p:attrName>
                                        </p:attrNameLst>
                                      </p:cBhvr>
                                      <p:to>
                                        <p:strVal val="visible"/>
                                      </p:to>
                                    </p:set>
                                    <p:animEffect transition="in" filter="fade">
                                      <p:cBhvr>
                                        <p:cTn id="374" dur="500"/>
                                        <p:tgtEl>
                                          <p:spTgt spid="1269"/>
                                        </p:tgtEl>
                                      </p:cBhvr>
                                    </p:animEffect>
                                  </p:childTnLst>
                                </p:cTn>
                              </p:par>
                              <p:par>
                                <p:cTn id="375" presetID="10" presetClass="entr" presetSubtype="0" fill="hold" nodeType="withEffect">
                                  <p:stCondLst>
                                    <p:cond delay="0"/>
                                  </p:stCondLst>
                                  <p:childTnLst>
                                    <p:set>
                                      <p:cBhvr>
                                        <p:cTn id="376" dur="1" fill="hold">
                                          <p:stCondLst>
                                            <p:cond delay="0"/>
                                          </p:stCondLst>
                                        </p:cTn>
                                        <p:tgtEl>
                                          <p:spTgt spid="1270"/>
                                        </p:tgtEl>
                                        <p:attrNameLst>
                                          <p:attrName>style.visibility</p:attrName>
                                        </p:attrNameLst>
                                      </p:cBhvr>
                                      <p:to>
                                        <p:strVal val="visible"/>
                                      </p:to>
                                    </p:set>
                                    <p:animEffect transition="in" filter="fade">
                                      <p:cBhvr>
                                        <p:cTn id="377" dur="500"/>
                                        <p:tgtEl>
                                          <p:spTgt spid="1270"/>
                                        </p:tgtEl>
                                      </p:cBhvr>
                                    </p:animEffect>
                                  </p:childTnLst>
                                </p:cTn>
                              </p:par>
                              <p:par>
                                <p:cTn id="378" presetID="10" presetClass="entr" presetSubtype="0" fill="hold" grpId="0" nodeType="withEffect">
                                  <p:stCondLst>
                                    <p:cond delay="0"/>
                                  </p:stCondLst>
                                  <p:childTnLst>
                                    <p:set>
                                      <p:cBhvr>
                                        <p:cTn id="379" dur="1" fill="hold">
                                          <p:stCondLst>
                                            <p:cond delay="0"/>
                                          </p:stCondLst>
                                        </p:cTn>
                                        <p:tgtEl>
                                          <p:spTgt spid="1313"/>
                                        </p:tgtEl>
                                        <p:attrNameLst>
                                          <p:attrName>style.visibility</p:attrName>
                                        </p:attrNameLst>
                                      </p:cBhvr>
                                      <p:to>
                                        <p:strVal val="visible"/>
                                      </p:to>
                                    </p:set>
                                    <p:animEffect transition="in" filter="fade">
                                      <p:cBhvr>
                                        <p:cTn id="380" dur="500"/>
                                        <p:tgtEl>
                                          <p:spTgt spid="1313"/>
                                        </p:tgtEl>
                                      </p:cBhvr>
                                    </p:animEffect>
                                  </p:childTnLst>
                                </p:cTn>
                              </p:par>
                              <p:par>
                                <p:cTn id="381" presetID="10" presetClass="entr" presetSubtype="0" fill="hold" grpId="0" nodeType="withEffect">
                                  <p:stCondLst>
                                    <p:cond delay="0"/>
                                  </p:stCondLst>
                                  <p:childTnLst>
                                    <p:set>
                                      <p:cBhvr>
                                        <p:cTn id="382" dur="1" fill="hold">
                                          <p:stCondLst>
                                            <p:cond delay="0"/>
                                          </p:stCondLst>
                                        </p:cTn>
                                        <p:tgtEl>
                                          <p:spTgt spid="1314"/>
                                        </p:tgtEl>
                                        <p:attrNameLst>
                                          <p:attrName>style.visibility</p:attrName>
                                        </p:attrNameLst>
                                      </p:cBhvr>
                                      <p:to>
                                        <p:strVal val="visible"/>
                                      </p:to>
                                    </p:set>
                                    <p:animEffect transition="in" filter="fade">
                                      <p:cBhvr>
                                        <p:cTn id="383" dur="500"/>
                                        <p:tgtEl>
                                          <p:spTgt spid="1314"/>
                                        </p:tgtEl>
                                      </p:cBhvr>
                                    </p:animEffect>
                                  </p:childTnLst>
                                </p:cTn>
                              </p:par>
                              <p:par>
                                <p:cTn id="384" presetID="10" presetClass="entr" presetSubtype="0" fill="hold" nodeType="withEffect">
                                  <p:stCondLst>
                                    <p:cond delay="0"/>
                                  </p:stCondLst>
                                  <p:childTnLst>
                                    <p:set>
                                      <p:cBhvr>
                                        <p:cTn id="385" dur="1" fill="hold">
                                          <p:stCondLst>
                                            <p:cond delay="0"/>
                                          </p:stCondLst>
                                        </p:cTn>
                                        <p:tgtEl>
                                          <p:spTgt spid="1788"/>
                                        </p:tgtEl>
                                        <p:attrNameLst>
                                          <p:attrName>style.visibility</p:attrName>
                                        </p:attrNameLst>
                                      </p:cBhvr>
                                      <p:to>
                                        <p:strVal val="visible"/>
                                      </p:to>
                                    </p:set>
                                    <p:animEffect transition="in" filter="fade">
                                      <p:cBhvr>
                                        <p:cTn id="386" dur="500"/>
                                        <p:tgtEl>
                                          <p:spTgt spid="1788"/>
                                        </p:tgtEl>
                                      </p:cBhvr>
                                    </p:animEffect>
                                  </p:childTnLst>
                                </p:cTn>
                              </p:par>
                              <p:par>
                                <p:cTn id="387" presetID="10" presetClass="entr" presetSubtype="0" fill="hold" nodeType="withEffect">
                                  <p:stCondLst>
                                    <p:cond delay="0"/>
                                  </p:stCondLst>
                                  <p:childTnLst>
                                    <p:set>
                                      <p:cBhvr>
                                        <p:cTn id="388" dur="1" fill="hold">
                                          <p:stCondLst>
                                            <p:cond delay="0"/>
                                          </p:stCondLst>
                                        </p:cTn>
                                        <p:tgtEl>
                                          <p:spTgt spid="1800"/>
                                        </p:tgtEl>
                                        <p:attrNameLst>
                                          <p:attrName>style.visibility</p:attrName>
                                        </p:attrNameLst>
                                      </p:cBhvr>
                                      <p:to>
                                        <p:strVal val="visible"/>
                                      </p:to>
                                    </p:set>
                                    <p:animEffect transition="in" filter="fade">
                                      <p:cBhvr>
                                        <p:cTn id="389" dur="500"/>
                                        <p:tgtEl>
                                          <p:spTgt spid="1800"/>
                                        </p:tgtEl>
                                      </p:cBhvr>
                                    </p:animEffect>
                                  </p:childTnLst>
                                </p:cTn>
                              </p:par>
                              <p:par>
                                <p:cTn id="390" presetID="10" presetClass="entr" presetSubtype="0" fill="hold" nodeType="withEffect">
                                  <p:stCondLst>
                                    <p:cond delay="0"/>
                                  </p:stCondLst>
                                  <p:childTnLst>
                                    <p:set>
                                      <p:cBhvr>
                                        <p:cTn id="391" dur="1" fill="hold">
                                          <p:stCondLst>
                                            <p:cond delay="0"/>
                                          </p:stCondLst>
                                        </p:cTn>
                                        <p:tgtEl>
                                          <p:spTgt spid="1812"/>
                                        </p:tgtEl>
                                        <p:attrNameLst>
                                          <p:attrName>style.visibility</p:attrName>
                                        </p:attrNameLst>
                                      </p:cBhvr>
                                      <p:to>
                                        <p:strVal val="visible"/>
                                      </p:to>
                                    </p:set>
                                    <p:animEffect transition="in" filter="fade">
                                      <p:cBhvr>
                                        <p:cTn id="392" dur="500"/>
                                        <p:tgtEl>
                                          <p:spTgt spid="1812"/>
                                        </p:tgtEl>
                                      </p:cBhvr>
                                    </p:animEffect>
                                  </p:childTnLst>
                                </p:cTn>
                              </p:par>
                              <p:par>
                                <p:cTn id="393" presetID="10" presetClass="entr" presetSubtype="0" fill="hold" nodeType="withEffect">
                                  <p:stCondLst>
                                    <p:cond delay="0"/>
                                  </p:stCondLst>
                                  <p:childTnLst>
                                    <p:set>
                                      <p:cBhvr>
                                        <p:cTn id="394" dur="1" fill="hold">
                                          <p:stCondLst>
                                            <p:cond delay="0"/>
                                          </p:stCondLst>
                                        </p:cTn>
                                        <p:tgtEl>
                                          <p:spTgt spid="1824"/>
                                        </p:tgtEl>
                                        <p:attrNameLst>
                                          <p:attrName>style.visibility</p:attrName>
                                        </p:attrNameLst>
                                      </p:cBhvr>
                                      <p:to>
                                        <p:strVal val="visible"/>
                                      </p:to>
                                    </p:set>
                                    <p:animEffect transition="in" filter="fade">
                                      <p:cBhvr>
                                        <p:cTn id="395" dur="500"/>
                                        <p:tgtEl>
                                          <p:spTgt spid="1824"/>
                                        </p:tgtEl>
                                      </p:cBhvr>
                                    </p:animEffect>
                                  </p:childTnLst>
                                </p:cTn>
                              </p:par>
                              <p:par>
                                <p:cTn id="396" presetID="10" presetClass="entr" presetSubtype="0" fill="hold" nodeType="withEffect">
                                  <p:stCondLst>
                                    <p:cond delay="0"/>
                                  </p:stCondLst>
                                  <p:childTnLst>
                                    <p:set>
                                      <p:cBhvr>
                                        <p:cTn id="397" dur="1" fill="hold">
                                          <p:stCondLst>
                                            <p:cond delay="0"/>
                                          </p:stCondLst>
                                        </p:cTn>
                                        <p:tgtEl>
                                          <p:spTgt spid="1836"/>
                                        </p:tgtEl>
                                        <p:attrNameLst>
                                          <p:attrName>style.visibility</p:attrName>
                                        </p:attrNameLst>
                                      </p:cBhvr>
                                      <p:to>
                                        <p:strVal val="visible"/>
                                      </p:to>
                                    </p:set>
                                    <p:animEffect transition="in" filter="fade">
                                      <p:cBhvr>
                                        <p:cTn id="398" dur="500"/>
                                        <p:tgtEl>
                                          <p:spTgt spid="1836"/>
                                        </p:tgtEl>
                                      </p:cBhvr>
                                    </p:animEffect>
                                  </p:childTnLst>
                                </p:cTn>
                              </p:par>
                              <p:par>
                                <p:cTn id="399" presetID="10" presetClass="entr" presetSubtype="0" fill="hold" nodeType="withEffect">
                                  <p:stCondLst>
                                    <p:cond delay="0"/>
                                  </p:stCondLst>
                                  <p:childTnLst>
                                    <p:set>
                                      <p:cBhvr>
                                        <p:cTn id="400" dur="1" fill="hold">
                                          <p:stCondLst>
                                            <p:cond delay="0"/>
                                          </p:stCondLst>
                                        </p:cTn>
                                        <p:tgtEl>
                                          <p:spTgt spid="1848"/>
                                        </p:tgtEl>
                                        <p:attrNameLst>
                                          <p:attrName>style.visibility</p:attrName>
                                        </p:attrNameLst>
                                      </p:cBhvr>
                                      <p:to>
                                        <p:strVal val="visible"/>
                                      </p:to>
                                    </p:set>
                                    <p:animEffect transition="in" filter="fade">
                                      <p:cBhvr>
                                        <p:cTn id="401" dur="500"/>
                                        <p:tgtEl>
                                          <p:spTgt spid="1848"/>
                                        </p:tgtEl>
                                      </p:cBhvr>
                                    </p:animEffect>
                                  </p:childTnLst>
                                </p:cTn>
                              </p:par>
                              <p:par>
                                <p:cTn id="402" presetID="10" presetClass="entr" presetSubtype="0" fill="hold" nodeType="withEffect">
                                  <p:stCondLst>
                                    <p:cond delay="0"/>
                                  </p:stCondLst>
                                  <p:childTnLst>
                                    <p:set>
                                      <p:cBhvr>
                                        <p:cTn id="403" dur="1" fill="hold">
                                          <p:stCondLst>
                                            <p:cond delay="0"/>
                                          </p:stCondLst>
                                        </p:cTn>
                                        <p:tgtEl>
                                          <p:spTgt spid="1860"/>
                                        </p:tgtEl>
                                        <p:attrNameLst>
                                          <p:attrName>style.visibility</p:attrName>
                                        </p:attrNameLst>
                                      </p:cBhvr>
                                      <p:to>
                                        <p:strVal val="visible"/>
                                      </p:to>
                                    </p:set>
                                    <p:animEffect transition="in" filter="fade">
                                      <p:cBhvr>
                                        <p:cTn id="404" dur="500"/>
                                        <p:tgtEl>
                                          <p:spTgt spid="1860"/>
                                        </p:tgtEl>
                                      </p:cBhvr>
                                    </p:animEffect>
                                  </p:childTnLst>
                                </p:cTn>
                              </p:par>
                              <p:par>
                                <p:cTn id="405" presetID="10" presetClass="entr" presetSubtype="0" fill="hold" nodeType="withEffect">
                                  <p:stCondLst>
                                    <p:cond delay="0"/>
                                  </p:stCondLst>
                                  <p:childTnLst>
                                    <p:set>
                                      <p:cBhvr>
                                        <p:cTn id="406" dur="1" fill="hold">
                                          <p:stCondLst>
                                            <p:cond delay="0"/>
                                          </p:stCondLst>
                                        </p:cTn>
                                        <p:tgtEl>
                                          <p:spTgt spid="1872"/>
                                        </p:tgtEl>
                                        <p:attrNameLst>
                                          <p:attrName>style.visibility</p:attrName>
                                        </p:attrNameLst>
                                      </p:cBhvr>
                                      <p:to>
                                        <p:strVal val="visible"/>
                                      </p:to>
                                    </p:set>
                                    <p:animEffect transition="in" filter="fade">
                                      <p:cBhvr>
                                        <p:cTn id="407" dur="500"/>
                                        <p:tgtEl>
                                          <p:spTgt spid="1872"/>
                                        </p:tgtEl>
                                      </p:cBhvr>
                                    </p:animEffect>
                                  </p:childTnLst>
                                </p:cTn>
                              </p:par>
                              <p:par>
                                <p:cTn id="408" presetID="10" presetClass="entr" presetSubtype="0" fill="hold" nodeType="withEffect">
                                  <p:stCondLst>
                                    <p:cond delay="0"/>
                                  </p:stCondLst>
                                  <p:childTnLst>
                                    <p:set>
                                      <p:cBhvr>
                                        <p:cTn id="409" dur="1" fill="hold">
                                          <p:stCondLst>
                                            <p:cond delay="0"/>
                                          </p:stCondLst>
                                        </p:cTn>
                                        <p:tgtEl>
                                          <p:spTgt spid="1884"/>
                                        </p:tgtEl>
                                        <p:attrNameLst>
                                          <p:attrName>style.visibility</p:attrName>
                                        </p:attrNameLst>
                                      </p:cBhvr>
                                      <p:to>
                                        <p:strVal val="visible"/>
                                      </p:to>
                                    </p:set>
                                    <p:animEffect transition="in" filter="fade">
                                      <p:cBhvr>
                                        <p:cTn id="410" dur="500"/>
                                        <p:tgtEl>
                                          <p:spTgt spid="1884"/>
                                        </p:tgtEl>
                                      </p:cBhvr>
                                    </p:animEffect>
                                  </p:childTnLst>
                                </p:cTn>
                              </p:par>
                              <p:par>
                                <p:cTn id="411" presetID="10" presetClass="entr" presetSubtype="0" fill="hold" nodeType="withEffect">
                                  <p:stCondLst>
                                    <p:cond delay="0"/>
                                  </p:stCondLst>
                                  <p:childTnLst>
                                    <p:set>
                                      <p:cBhvr>
                                        <p:cTn id="412" dur="1" fill="hold">
                                          <p:stCondLst>
                                            <p:cond delay="0"/>
                                          </p:stCondLst>
                                        </p:cTn>
                                        <p:tgtEl>
                                          <p:spTgt spid="1915"/>
                                        </p:tgtEl>
                                        <p:attrNameLst>
                                          <p:attrName>style.visibility</p:attrName>
                                        </p:attrNameLst>
                                      </p:cBhvr>
                                      <p:to>
                                        <p:strVal val="visible"/>
                                      </p:to>
                                    </p:set>
                                    <p:animEffect transition="in" filter="fade">
                                      <p:cBhvr>
                                        <p:cTn id="413" dur="500"/>
                                        <p:tgtEl>
                                          <p:spTgt spid="1915"/>
                                        </p:tgtEl>
                                      </p:cBhvr>
                                    </p:animEffect>
                                  </p:childTnLst>
                                </p:cTn>
                              </p:par>
                              <p:par>
                                <p:cTn id="414" presetID="10" presetClass="entr" presetSubtype="0" fill="hold" grpId="0" nodeType="withEffect">
                                  <p:stCondLst>
                                    <p:cond delay="0"/>
                                  </p:stCondLst>
                                  <p:childTnLst>
                                    <p:set>
                                      <p:cBhvr>
                                        <p:cTn id="415" dur="1" fill="hold">
                                          <p:stCondLst>
                                            <p:cond delay="0"/>
                                          </p:stCondLst>
                                        </p:cTn>
                                        <p:tgtEl>
                                          <p:spTgt spid="1942"/>
                                        </p:tgtEl>
                                        <p:attrNameLst>
                                          <p:attrName>style.visibility</p:attrName>
                                        </p:attrNameLst>
                                      </p:cBhvr>
                                      <p:to>
                                        <p:strVal val="visible"/>
                                      </p:to>
                                    </p:set>
                                    <p:animEffect transition="in" filter="fade">
                                      <p:cBhvr>
                                        <p:cTn id="416" dur="500"/>
                                        <p:tgtEl>
                                          <p:spTgt spid="1942"/>
                                        </p:tgtEl>
                                      </p:cBhvr>
                                    </p:animEffect>
                                  </p:childTnLst>
                                </p:cTn>
                              </p:par>
                              <p:par>
                                <p:cTn id="417" presetID="10" presetClass="entr" presetSubtype="0" fill="hold" nodeType="withEffect">
                                  <p:stCondLst>
                                    <p:cond delay="0"/>
                                  </p:stCondLst>
                                  <p:childTnLst>
                                    <p:set>
                                      <p:cBhvr>
                                        <p:cTn id="418" dur="1" fill="hold">
                                          <p:stCondLst>
                                            <p:cond delay="0"/>
                                          </p:stCondLst>
                                        </p:cTn>
                                        <p:tgtEl>
                                          <p:spTgt spid="6"/>
                                        </p:tgtEl>
                                        <p:attrNameLst>
                                          <p:attrName>style.visibility</p:attrName>
                                        </p:attrNameLst>
                                      </p:cBhvr>
                                      <p:to>
                                        <p:strVal val="visible"/>
                                      </p:to>
                                    </p:set>
                                    <p:animEffect transition="in" filter="fade">
                                      <p:cBhvr>
                                        <p:cTn id="419" dur="500"/>
                                        <p:tgtEl>
                                          <p:spTgt spid="6"/>
                                        </p:tgtEl>
                                      </p:cBhvr>
                                    </p:animEffect>
                                  </p:childTnLst>
                                </p:cTn>
                              </p:par>
                              <p:par>
                                <p:cTn id="420" presetID="10" presetClass="entr" presetSubtype="0" fill="hold" grpId="0" nodeType="withEffect">
                                  <p:stCondLst>
                                    <p:cond delay="0"/>
                                  </p:stCondLst>
                                  <p:childTnLst>
                                    <p:set>
                                      <p:cBhvr>
                                        <p:cTn id="421" dur="1" fill="hold">
                                          <p:stCondLst>
                                            <p:cond delay="0"/>
                                          </p:stCondLst>
                                        </p:cTn>
                                        <p:tgtEl>
                                          <p:spTgt spid="1947"/>
                                        </p:tgtEl>
                                        <p:attrNameLst>
                                          <p:attrName>style.visibility</p:attrName>
                                        </p:attrNameLst>
                                      </p:cBhvr>
                                      <p:to>
                                        <p:strVal val="visible"/>
                                      </p:to>
                                    </p:set>
                                    <p:animEffect transition="in" filter="fade">
                                      <p:cBhvr>
                                        <p:cTn id="422" dur="500"/>
                                        <p:tgtEl>
                                          <p:spTgt spid="1947"/>
                                        </p:tgtEl>
                                      </p:cBhvr>
                                    </p:animEffect>
                                  </p:childTnLst>
                                </p:cTn>
                              </p:par>
                              <p:par>
                                <p:cTn id="423" presetID="10" presetClass="entr" presetSubtype="0" fill="hold" grpId="0" nodeType="withEffect">
                                  <p:stCondLst>
                                    <p:cond delay="0"/>
                                  </p:stCondLst>
                                  <p:childTnLst>
                                    <p:set>
                                      <p:cBhvr>
                                        <p:cTn id="424" dur="1" fill="hold">
                                          <p:stCondLst>
                                            <p:cond delay="0"/>
                                          </p:stCondLst>
                                        </p:cTn>
                                        <p:tgtEl>
                                          <p:spTgt spid="1948"/>
                                        </p:tgtEl>
                                        <p:attrNameLst>
                                          <p:attrName>style.visibility</p:attrName>
                                        </p:attrNameLst>
                                      </p:cBhvr>
                                      <p:to>
                                        <p:strVal val="visible"/>
                                      </p:to>
                                    </p:set>
                                    <p:animEffect transition="in" filter="fade">
                                      <p:cBhvr>
                                        <p:cTn id="425" dur="500"/>
                                        <p:tgtEl>
                                          <p:spTgt spid="1948"/>
                                        </p:tgtEl>
                                      </p:cBhvr>
                                    </p:animEffect>
                                  </p:childTnLst>
                                </p:cTn>
                              </p:par>
                              <p:par>
                                <p:cTn id="426" presetID="10" presetClass="entr" presetSubtype="0" fill="hold" grpId="0" nodeType="withEffect" nodePh="1">
                                  <p:stCondLst>
                                    <p:cond delay="0"/>
                                  </p:stCondLst>
                                  <p:endCondLst>
                                    <p:cond evt="begin" delay="0">
                                      <p:tn val="426"/>
                                    </p:cond>
                                  </p:endCondLst>
                                  <p:childTnLst>
                                    <p:set>
                                      <p:cBhvr>
                                        <p:cTn id="427" dur="1" fill="hold">
                                          <p:stCondLst>
                                            <p:cond delay="0"/>
                                          </p:stCondLst>
                                        </p:cTn>
                                        <p:tgtEl>
                                          <p:spTgt spid="799"/>
                                        </p:tgtEl>
                                        <p:attrNameLst>
                                          <p:attrName>style.visibility</p:attrName>
                                        </p:attrNameLst>
                                      </p:cBhvr>
                                      <p:to>
                                        <p:strVal val="visible"/>
                                      </p:to>
                                    </p:set>
                                    <p:animEffect transition="in" filter="fade">
                                      <p:cBhvr>
                                        <p:cTn id="428" dur="500"/>
                                        <p:tgtEl>
                                          <p:spTgt spid="799"/>
                                        </p:tgtEl>
                                      </p:cBhvr>
                                    </p:animEffect>
                                  </p:childTnLst>
                                </p:cTn>
                              </p:par>
                              <p:par>
                                <p:cTn id="429" presetID="10" presetClass="entr" presetSubtype="0" fill="hold" grpId="0" nodeType="withEffect" nodePh="1">
                                  <p:stCondLst>
                                    <p:cond delay="0"/>
                                  </p:stCondLst>
                                  <p:endCondLst>
                                    <p:cond evt="begin" delay="0">
                                      <p:tn val="429"/>
                                    </p:cond>
                                  </p:endCondLst>
                                  <p:childTnLst>
                                    <p:set>
                                      <p:cBhvr>
                                        <p:cTn id="430" dur="1" fill="hold">
                                          <p:stCondLst>
                                            <p:cond delay="0"/>
                                          </p:stCondLst>
                                        </p:cTn>
                                        <p:tgtEl>
                                          <p:spTgt spid="1922"/>
                                        </p:tgtEl>
                                        <p:attrNameLst>
                                          <p:attrName>style.visibility</p:attrName>
                                        </p:attrNameLst>
                                      </p:cBhvr>
                                      <p:to>
                                        <p:strVal val="visible"/>
                                      </p:to>
                                    </p:set>
                                    <p:animEffect transition="in" filter="fade">
                                      <p:cBhvr>
                                        <p:cTn id="431" dur="500"/>
                                        <p:tgtEl>
                                          <p:spTgt spid="1922"/>
                                        </p:tgtEl>
                                      </p:cBhvr>
                                    </p:animEffect>
                                  </p:childTnLst>
                                </p:cTn>
                              </p:par>
                              <p:par>
                                <p:cTn id="432" presetID="10" presetClass="entr" presetSubtype="0" fill="hold" grpId="0" nodeType="withEffect" nodePh="1">
                                  <p:stCondLst>
                                    <p:cond delay="0"/>
                                  </p:stCondLst>
                                  <p:endCondLst>
                                    <p:cond evt="begin" delay="0">
                                      <p:tn val="432"/>
                                    </p:cond>
                                  </p:endCondLst>
                                  <p:childTnLst>
                                    <p:set>
                                      <p:cBhvr>
                                        <p:cTn id="433" dur="1" fill="hold">
                                          <p:stCondLst>
                                            <p:cond delay="0"/>
                                          </p:stCondLst>
                                        </p:cTn>
                                        <p:tgtEl>
                                          <p:spTgt spid="1927"/>
                                        </p:tgtEl>
                                        <p:attrNameLst>
                                          <p:attrName>style.visibility</p:attrName>
                                        </p:attrNameLst>
                                      </p:cBhvr>
                                      <p:to>
                                        <p:strVal val="visible"/>
                                      </p:to>
                                    </p:set>
                                    <p:animEffect transition="in" filter="fade">
                                      <p:cBhvr>
                                        <p:cTn id="434" dur="500"/>
                                        <p:tgtEl>
                                          <p:spTgt spid="1927"/>
                                        </p:tgtEl>
                                      </p:cBhvr>
                                    </p:animEffect>
                                  </p:childTnLst>
                                </p:cTn>
                              </p:par>
                              <p:par>
                                <p:cTn id="435" presetID="10" presetClass="entr" presetSubtype="0" fill="hold" nodeType="withEffect">
                                  <p:stCondLst>
                                    <p:cond delay="0"/>
                                  </p:stCondLst>
                                  <p:childTnLst>
                                    <p:set>
                                      <p:cBhvr>
                                        <p:cTn id="436" dur="1" fill="hold">
                                          <p:stCondLst>
                                            <p:cond delay="0"/>
                                          </p:stCondLst>
                                        </p:cTn>
                                        <p:tgtEl>
                                          <p:spTgt spid="429"/>
                                        </p:tgtEl>
                                        <p:attrNameLst>
                                          <p:attrName>style.visibility</p:attrName>
                                        </p:attrNameLst>
                                      </p:cBhvr>
                                      <p:to>
                                        <p:strVal val="visible"/>
                                      </p:to>
                                    </p:set>
                                    <p:animEffect transition="in" filter="fade">
                                      <p:cBhvr>
                                        <p:cTn id="437" dur="500"/>
                                        <p:tgtEl>
                                          <p:spTgt spid="429"/>
                                        </p:tgtEl>
                                      </p:cBhvr>
                                    </p:animEffect>
                                  </p:childTnLst>
                                </p:cTn>
                              </p:par>
                              <p:par>
                                <p:cTn id="438" presetID="10" presetClass="entr" presetSubtype="0" fill="hold" grpId="0" nodeType="withEffect">
                                  <p:stCondLst>
                                    <p:cond delay="0"/>
                                  </p:stCondLst>
                                  <p:childTnLst>
                                    <p:set>
                                      <p:cBhvr>
                                        <p:cTn id="439" dur="1" fill="hold">
                                          <p:stCondLst>
                                            <p:cond delay="0"/>
                                          </p:stCondLst>
                                        </p:cTn>
                                        <p:tgtEl>
                                          <p:spTgt spid="408"/>
                                        </p:tgtEl>
                                        <p:attrNameLst>
                                          <p:attrName>style.visibility</p:attrName>
                                        </p:attrNameLst>
                                      </p:cBhvr>
                                      <p:to>
                                        <p:strVal val="visible"/>
                                      </p:to>
                                    </p:set>
                                    <p:animEffect transition="in" filter="fade">
                                      <p:cBhvr>
                                        <p:cTn id="440" dur="500"/>
                                        <p:tgtEl>
                                          <p:spTgt spid="408"/>
                                        </p:tgtEl>
                                      </p:cBhvr>
                                    </p:animEffect>
                                  </p:childTnLst>
                                </p:cTn>
                              </p:par>
                              <p:par>
                                <p:cTn id="441" presetID="10" presetClass="entr" presetSubtype="0" fill="hold" nodeType="withEffect">
                                  <p:stCondLst>
                                    <p:cond delay="0"/>
                                  </p:stCondLst>
                                  <p:childTnLst>
                                    <p:set>
                                      <p:cBhvr>
                                        <p:cTn id="442" dur="1" fill="hold">
                                          <p:stCondLst>
                                            <p:cond delay="0"/>
                                          </p:stCondLst>
                                        </p:cTn>
                                        <p:tgtEl>
                                          <p:spTgt spid="601"/>
                                        </p:tgtEl>
                                        <p:attrNameLst>
                                          <p:attrName>style.visibility</p:attrName>
                                        </p:attrNameLst>
                                      </p:cBhvr>
                                      <p:to>
                                        <p:strVal val="visible"/>
                                      </p:to>
                                    </p:set>
                                    <p:animEffect transition="in" filter="fade">
                                      <p:cBhvr>
                                        <p:cTn id="443" dur="500"/>
                                        <p:tgtEl>
                                          <p:spTgt spid="601"/>
                                        </p:tgtEl>
                                      </p:cBhvr>
                                    </p:animEffect>
                                  </p:childTnLst>
                                </p:cTn>
                              </p:par>
                              <p:par>
                                <p:cTn id="444" presetID="10" presetClass="entr" presetSubtype="0" fill="hold" nodeType="withEffect">
                                  <p:stCondLst>
                                    <p:cond delay="0"/>
                                  </p:stCondLst>
                                  <p:childTnLst>
                                    <p:set>
                                      <p:cBhvr>
                                        <p:cTn id="445" dur="1" fill="hold">
                                          <p:stCondLst>
                                            <p:cond delay="0"/>
                                          </p:stCondLst>
                                        </p:cTn>
                                        <p:tgtEl>
                                          <p:spTgt spid="592"/>
                                        </p:tgtEl>
                                        <p:attrNameLst>
                                          <p:attrName>style.visibility</p:attrName>
                                        </p:attrNameLst>
                                      </p:cBhvr>
                                      <p:to>
                                        <p:strVal val="visible"/>
                                      </p:to>
                                    </p:set>
                                    <p:animEffect transition="in" filter="fade">
                                      <p:cBhvr>
                                        <p:cTn id="446" dur="500"/>
                                        <p:tgtEl>
                                          <p:spTgt spid="592"/>
                                        </p:tgtEl>
                                      </p:cBhvr>
                                    </p:animEffect>
                                  </p:childTnLst>
                                </p:cTn>
                              </p:par>
                              <p:par>
                                <p:cTn id="447" presetID="10" presetClass="entr" presetSubtype="0" fill="hold" nodeType="withEffect">
                                  <p:stCondLst>
                                    <p:cond delay="0"/>
                                  </p:stCondLst>
                                  <p:childTnLst>
                                    <p:set>
                                      <p:cBhvr>
                                        <p:cTn id="448" dur="1" fill="hold">
                                          <p:stCondLst>
                                            <p:cond delay="0"/>
                                          </p:stCondLst>
                                        </p:cTn>
                                        <p:tgtEl>
                                          <p:spTgt spid="608"/>
                                        </p:tgtEl>
                                        <p:attrNameLst>
                                          <p:attrName>style.visibility</p:attrName>
                                        </p:attrNameLst>
                                      </p:cBhvr>
                                      <p:to>
                                        <p:strVal val="visible"/>
                                      </p:to>
                                    </p:set>
                                    <p:animEffect transition="in" filter="fade">
                                      <p:cBhvr>
                                        <p:cTn id="449" dur="500"/>
                                        <p:tgtEl>
                                          <p:spTgt spid="608"/>
                                        </p:tgtEl>
                                      </p:cBhvr>
                                    </p:animEffect>
                                  </p:childTnLst>
                                </p:cTn>
                              </p:par>
                              <p:par>
                                <p:cTn id="450" presetID="8" presetClass="emph" presetSubtype="0" repeatCount="indefinite" fill="hold" nodeType="withEffect">
                                  <p:stCondLst>
                                    <p:cond delay="600"/>
                                  </p:stCondLst>
                                  <p:childTnLst>
                                    <p:animRot by="21600000">
                                      <p:cBhvr>
                                        <p:cTn id="451" dur="5000" fill="hold"/>
                                        <p:tgtEl>
                                          <p:spTgt spid="1992"/>
                                        </p:tgtEl>
                                        <p:attrNameLst>
                                          <p:attrName>r</p:attrName>
                                        </p:attrNameLst>
                                      </p:cBhvr>
                                    </p:animRot>
                                  </p:childTnLst>
                                </p:cTn>
                              </p:par>
                              <p:par>
                                <p:cTn id="452" presetID="8" presetClass="emph" presetSubtype="0" repeatCount="indefinite" fill="hold" nodeType="withEffect">
                                  <p:stCondLst>
                                    <p:cond delay="600"/>
                                  </p:stCondLst>
                                  <p:childTnLst>
                                    <p:animRot by="21600000">
                                      <p:cBhvr>
                                        <p:cTn id="453" dur="5000" fill="hold"/>
                                        <p:tgtEl>
                                          <p:spTgt spid="1995"/>
                                        </p:tgtEl>
                                        <p:attrNameLst>
                                          <p:attrName>r</p:attrName>
                                        </p:attrNameLst>
                                      </p:cBhvr>
                                    </p:animRot>
                                  </p:childTnLst>
                                </p:cTn>
                              </p:par>
                              <p:par>
                                <p:cTn id="454" presetID="8" presetClass="emph" presetSubtype="0" repeatCount="indefinite" fill="hold" nodeType="withEffect">
                                  <p:stCondLst>
                                    <p:cond delay="600"/>
                                  </p:stCondLst>
                                  <p:childTnLst>
                                    <p:animRot by="21600000">
                                      <p:cBhvr>
                                        <p:cTn id="455" dur="5000" fill="hold"/>
                                        <p:tgtEl>
                                          <p:spTgt spid="1998"/>
                                        </p:tgtEl>
                                        <p:attrNameLst>
                                          <p:attrName>r</p:attrName>
                                        </p:attrNameLst>
                                      </p:cBhvr>
                                    </p:animRot>
                                  </p:childTnLst>
                                </p:cTn>
                              </p:par>
                              <p:par>
                                <p:cTn id="456" presetID="10" presetClass="entr" presetSubtype="0" fill="hold" grpId="2" nodeType="withEffect">
                                  <p:stCondLst>
                                    <p:cond delay="600"/>
                                  </p:stCondLst>
                                  <p:childTnLst>
                                    <p:set>
                                      <p:cBhvr>
                                        <p:cTn id="457" dur="1" fill="hold">
                                          <p:stCondLst>
                                            <p:cond delay="0"/>
                                          </p:stCondLst>
                                        </p:cTn>
                                        <p:tgtEl>
                                          <p:spTgt spid="2001"/>
                                        </p:tgtEl>
                                        <p:attrNameLst>
                                          <p:attrName>style.visibility</p:attrName>
                                        </p:attrNameLst>
                                      </p:cBhvr>
                                      <p:to>
                                        <p:strVal val="visible"/>
                                      </p:to>
                                    </p:set>
                                    <p:animEffect transition="in" filter="fade">
                                      <p:cBhvr>
                                        <p:cTn id="458" dur="500"/>
                                        <p:tgtEl>
                                          <p:spTgt spid="2001"/>
                                        </p:tgtEl>
                                      </p:cBhvr>
                                    </p:animEffect>
                                  </p:childTnLst>
                                </p:cTn>
                              </p:par>
                              <p:par>
                                <p:cTn id="459" presetID="10" presetClass="entr" presetSubtype="0" fill="hold" grpId="2" nodeType="withEffect">
                                  <p:stCondLst>
                                    <p:cond delay="600"/>
                                  </p:stCondLst>
                                  <p:childTnLst>
                                    <p:set>
                                      <p:cBhvr>
                                        <p:cTn id="460" dur="1" fill="hold">
                                          <p:stCondLst>
                                            <p:cond delay="0"/>
                                          </p:stCondLst>
                                        </p:cTn>
                                        <p:tgtEl>
                                          <p:spTgt spid="2002"/>
                                        </p:tgtEl>
                                        <p:attrNameLst>
                                          <p:attrName>style.visibility</p:attrName>
                                        </p:attrNameLst>
                                      </p:cBhvr>
                                      <p:to>
                                        <p:strVal val="visible"/>
                                      </p:to>
                                    </p:set>
                                    <p:animEffect transition="in" filter="fade">
                                      <p:cBhvr>
                                        <p:cTn id="461" dur="500"/>
                                        <p:tgtEl>
                                          <p:spTgt spid="2002"/>
                                        </p:tgtEl>
                                      </p:cBhvr>
                                    </p:animEffect>
                                  </p:childTnLst>
                                </p:cTn>
                              </p:par>
                              <p:par>
                                <p:cTn id="462" presetID="10" presetClass="entr" presetSubtype="0" fill="hold" grpId="0" nodeType="withEffect">
                                  <p:stCondLst>
                                    <p:cond delay="600"/>
                                  </p:stCondLst>
                                  <p:childTnLst>
                                    <p:set>
                                      <p:cBhvr>
                                        <p:cTn id="463" dur="1" fill="hold">
                                          <p:stCondLst>
                                            <p:cond delay="0"/>
                                          </p:stCondLst>
                                        </p:cTn>
                                        <p:tgtEl>
                                          <p:spTgt spid="357"/>
                                        </p:tgtEl>
                                        <p:attrNameLst>
                                          <p:attrName>style.visibility</p:attrName>
                                        </p:attrNameLst>
                                      </p:cBhvr>
                                      <p:to>
                                        <p:strVal val="visible"/>
                                      </p:to>
                                    </p:set>
                                    <p:animEffect transition="in" filter="fade">
                                      <p:cBhvr>
                                        <p:cTn id="464" dur="500"/>
                                        <p:tgtEl>
                                          <p:spTgt spid="357"/>
                                        </p:tgtEl>
                                      </p:cBhvr>
                                    </p:animEffect>
                                  </p:childTnLst>
                                </p:cTn>
                              </p:par>
                              <p:par>
                                <p:cTn id="465" presetID="10" presetClass="entr" presetSubtype="0" fill="hold" grpId="0" nodeType="withEffect">
                                  <p:stCondLst>
                                    <p:cond delay="600"/>
                                  </p:stCondLst>
                                  <p:childTnLst>
                                    <p:set>
                                      <p:cBhvr>
                                        <p:cTn id="466" dur="1" fill="hold">
                                          <p:stCondLst>
                                            <p:cond delay="0"/>
                                          </p:stCondLst>
                                        </p:cTn>
                                        <p:tgtEl>
                                          <p:spTgt spid="359"/>
                                        </p:tgtEl>
                                        <p:attrNameLst>
                                          <p:attrName>style.visibility</p:attrName>
                                        </p:attrNameLst>
                                      </p:cBhvr>
                                      <p:to>
                                        <p:strVal val="visible"/>
                                      </p:to>
                                    </p:set>
                                    <p:animEffect transition="in" filter="fade">
                                      <p:cBhvr>
                                        <p:cTn id="467" dur="500"/>
                                        <p:tgtEl>
                                          <p:spTgt spid="359"/>
                                        </p:tgtEl>
                                      </p:cBhvr>
                                    </p:animEffect>
                                  </p:childTnLst>
                                </p:cTn>
                              </p:par>
                              <p:par>
                                <p:cTn id="468" presetID="10" presetClass="entr" presetSubtype="0" fill="hold" grpId="0" nodeType="withEffect">
                                  <p:stCondLst>
                                    <p:cond delay="600"/>
                                  </p:stCondLst>
                                  <p:childTnLst>
                                    <p:set>
                                      <p:cBhvr>
                                        <p:cTn id="469" dur="1" fill="hold">
                                          <p:stCondLst>
                                            <p:cond delay="0"/>
                                          </p:stCondLst>
                                        </p:cTn>
                                        <p:tgtEl>
                                          <p:spTgt spid="459"/>
                                        </p:tgtEl>
                                        <p:attrNameLst>
                                          <p:attrName>style.visibility</p:attrName>
                                        </p:attrNameLst>
                                      </p:cBhvr>
                                      <p:to>
                                        <p:strVal val="visible"/>
                                      </p:to>
                                    </p:set>
                                    <p:animEffect transition="in" filter="fade">
                                      <p:cBhvr>
                                        <p:cTn id="470" dur="500"/>
                                        <p:tgtEl>
                                          <p:spTgt spid="459"/>
                                        </p:tgtEl>
                                      </p:cBhvr>
                                    </p:animEffect>
                                  </p:childTnLst>
                                </p:cTn>
                              </p:par>
                              <p:par>
                                <p:cTn id="471" presetID="10" presetClass="entr" presetSubtype="0" fill="hold" grpId="0" nodeType="withEffect">
                                  <p:stCondLst>
                                    <p:cond delay="600"/>
                                  </p:stCondLst>
                                  <p:childTnLst>
                                    <p:set>
                                      <p:cBhvr>
                                        <p:cTn id="472" dur="1" fill="hold">
                                          <p:stCondLst>
                                            <p:cond delay="0"/>
                                          </p:stCondLst>
                                        </p:cTn>
                                        <p:tgtEl>
                                          <p:spTgt spid="944"/>
                                        </p:tgtEl>
                                        <p:attrNameLst>
                                          <p:attrName>style.visibility</p:attrName>
                                        </p:attrNameLst>
                                      </p:cBhvr>
                                      <p:to>
                                        <p:strVal val="visible"/>
                                      </p:to>
                                    </p:set>
                                    <p:animEffect transition="in" filter="fade">
                                      <p:cBhvr>
                                        <p:cTn id="473" dur="500"/>
                                        <p:tgtEl>
                                          <p:spTgt spid="944"/>
                                        </p:tgtEl>
                                      </p:cBhvr>
                                    </p:animEffect>
                                  </p:childTnLst>
                                </p:cTn>
                              </p:par>
                              <p:par>
                                <p:cTn id="474" presetID="10" presetClass="entr" presetSubtype="0" fill="hold" grpId="0" nodeType="withEffect">
                                  <p:stCondLst>
                                    <p:cond delay="600"/>
                                  </p:stCondLst>
                                  <p:childTnLst>
                                    <p:set>
                                      <p:cBhvr>
                                        <p:cTn id="475" dur="1" fill="hold">
                                          <p:stCondLst>
                                            <p:cond delay="0"/>
                                          </p:stCondLst>
                                        </p:cTn>
                                        <p:tgtEl>
                                          <p:spTgt spid="358"/>
                                        </p:tgtEl>
                                        <p:attrNameLst>
                                          <p:attrName>style.visibility</p:attrName>
                                        </p:attrNameLst>
                                      </p:cBhvr>
                                      <p:to>
                                        <p:strVal val="visible"/>
                                      </p:to>
                                    </p:set>
                                    <p:animEffect transition="in" filter="fade">
                                      <p:cBhvr>
                                        <p:cTn id="476" dur="500"/>
                                        <p:tgtEl>
                                          <p:spTgt spid="358"/>
                                        </p:tgtEl>
                                      </p:cBhvr>
                                    </p:animEffect>
                                  </p:childTnLst>
                                </p:cTn>
                              </p:par>
                              <p:par>
                                <p:cTn id="477" presetID="10" presetClass="entr" presetSubtype="0" fill="hold" grpId="0" nodeType="withEffect">
                                  <p:stCondLst>
                                    <p:cond delay="600"/>
                                  </p:stCondLst>
                                  <p:childTnLst>
                                    <p:set>
                                      <p:cBhvr>
                                        <p:cTn id="478" dur="1" fill="hold">
                                          <p:stCondLst>
                                            <p:cond delay="0"/>
                                          </p:stCondLst>
                                        </p:cTn>
                                        <p:tgtEl>
                                          <p:spTgt spid="458"/>
                                        </p:tgtEl>
                                        <p:attrNameLst>
                                          <p:attrName>style.visibility</p:attrName>
                                        </p:attrNameLst>
                                      </p:cBhvr>
                                      <p:to>
                                        <p:strVal val="visible"/>
                                      </p:to>
                                    </p:set>
                                    <p:animEffect transition="in" filter="fade">
                                      <p:cBhvr>
                                        <p:cTn id="479" dur="500"/>
                                        <p:tgtEl>
                                          <p:spTgt spid="458"/>
                                        </p:tgtEl>
                                      </p:cBhvr>
                                    </p:animEffect>
                                  </p:childTnLst>
                                </p:cTn>
                              </p:par>
                              <p:par>
                                <p:cTn id="480" presetID="42" presetClass="path" presetSubtype="0" repeatCount="indefinite" accel="50000" decel="50000" fill="hold" grpId="0" nodeType="withEffect">
                                  <p:stCondLst>
                                    <p:cond delay="600"/>
                                  </p:stCondLst>
                                  <p:childTnLst>
                                    <p:animMotion origin="layout" path="M 2.50191E-6 -8.67E-7 L 2.50191E-6 -0.0345 " pathEditMode="relative" rAng="0" ptsTypes="AA">
                                      <p:cBhvr>
                                        <p:cTn id="481" dur="1000" fill="hold"/>
                                        <p:tgtEl>
                                          <p:spTgt spid="2002"/>
                                        </p:tgtEl>
                                        <p:attrNameLst>
                                          <p:attrName>ppt_x</p:attrName>
                                          <p:attrName>ppt_y</p:attrName>
                                        </p:attrNameLst>
                                      </p:cBhvr>
                                      <p:rCtr x="0" y="-1725"/>
                                    </p:animMotion>
                                  </p:childTnLst>
                                </p:cTn>
                              </p:par>
                              <p:par>
                                <p:cTn id="482" presetID="10" presetClass="exit" presetSubtype="0" repeatCount="indefinite" fill="hold" grpId="1" nodeType="withEffect">
                                  <p:stCondLst>
                                    <p:cond delay="600"/>
                                  </p:stCondLst>
                                  <p:childTnLst>
                                    <p:animEffect transition="out" filter="fade">
                                      <p:cBhvr>
                                        <p:cTn id="483" dur="1000"/>
                                        <p:tgtEl>
                                          <p:spTgt spid="2002"/>
                                        </p:tgtEl>
                                      </p:cBhvr>
                                    </p:animEffect>
                                    <p:set>
                                      <p:cBhvr>
                                        <p:cTn id="484" dur="1" fill="hold">
                                          <p:stCondLst>
                                            <p:cond delay="999"/>
                                          </p:stCondLst>
                                        </p:cTn>
                                        <p:tgtEl>
                                          <p:spTgt spid="2002"/>
                                        </p:tgtEl>
                                        <p:attrNameLst>
                                          <p:attrName>style.visibility</p:attrName>
                                        </p:attrNameLst>
                                      </p:cBhvr>
                                      <p:to>
                                        <p:strVal val="hidden"/>
                                      </p:to>
                                    </p:set>
                                  </p:childTnLst>
                                </p:cTn>
                              </p:par>
                              <p:par>
                                <p:cTn id="485" presetID="42" presetClass="path" presetSubtype="0" repeatCount="indefinite" accel="50000" decel="50000" fill="hold" grpId="0" nodeType="withEffect">
                                  <p:stCondLst>
                                    <p:cond delay="600"/>
                                  </p:stCondLst>
                                  <p:childTnLst>
                                    <p:animMotion origin="layout" path="M 3.09676E-6 4.83886E-6 L 3.09676E-6 -0.02384 " pathEditMode="relative" rAng="0" ptsTypes="AA">
                                      <p:cBhvr>
                                        <p:cTn id="486" dur="1000" fill="hold"/>
                                        <p:tgtEl>
                                          <p:spTgt spid="2001"/>
                                        </p:tgtEl>
                                        <p:attrNameLst>
                                          <p:attrName>ppt_x</p:attrName>
                                          <p:attrName>ppt_y</p:attrName>
                                        </p:attrNameLst>
                                      </p:cBhvr>
                                      <p:rCtr x="0" y="-1203"/>
                                    </p:animMotion>
                                  </p:childTnLst>
                                </p:cTn>
                              </p:par>
                              <p:par>
                                <p:cTn id="487" presetID="10" presetClass="exit" presetSubtype="0" repeatCount="indefinite" fill="hold" grpId="1" nodeType="withEffect">
                                  <p:stCondLst>
                                    <p:cond delay="600"/>
                                  </p:stCondLst>
                                  <p:childTnLst>
                                    <p:animEffect transition="out" filter="fade">
                                      <p:cBhvr>
                                        <p:cTn id="488" dur="1000"/>
                                        <p:tgtEl>
                                          <p:spTgt spid="2001"/>
                                        </p:tgtEl>
                                      </p:cBhvr>
                                    </p:animEffect>
                                    <p:set>
                                      <p:cBhvr>
                                        <p:cTn id="489" dur="1" fill="hold">
                                          <p:stCondLst>
                                            <p:cond delay="999"/>
                                          </p:stCondLst>
                                        </p:cTn>
                                        <p:tgtEl>
                                          <p:spTgt spid="2001"/>
                                        </p:tgtEl>
                                        <p:attrNameLst>
                                          <p:attrName>style.visibility</p:attrName>
                                        </p:attrNameLst>
                                      </p:cBhvr>
                                      <p:to>
                                        <p:strVal val="hidden"/>
                                      </p:to>
                                    </p:set>
                                  </p:childTnLst>
                                </p:cTn>
                              </p:par>
                              <p:par>
                                <p:cTn id="490" presetID="26" presetClass="emph" presetSubtype="0" repeatCount="indefinite" fill="hold" nodeType="withEffect">
                                  <p:stCondLst>
                                    <p:cond delay="1050"/>
                                  </p:stCondLst>
                                  <p:childTnLst>
                                    <p:animEffect transition="out" filter="fade">
                                      <p:cBhvr>
                                        <p:cTn id="491" dur="2500" tmFilter="0, 0; .2, .5; .8, .5; 1, 0"/>
                                        <p:tgtEl>
                                          <p:spTgt spid="2011"/>
                                        </p:tgtEl>
                                      </p:cBhvr>
                                    </p:animEffect>
                                    <p:animScale>
                                      <p:cBhvr>
                                        <p:cTn id="492" dur="1250" autoRev="1" fill="hold"/>
                                        <p:tgtEl>
                                          <p:spTgt spid="2011"/>
                                        </p:tgtEl>
                                      </p:cBhvr>
                                      <p:by x="105000" y="105000"/>
                                    </p:animScale>
                                  </p:childTnLst>
                                </p:cTn>
                              </p:par>
                              <p:par>
                                <p:cTn id="493" presetID="26" presetClass="emph" presetSubtype="0" repeatCount="indefinite" fill="hold" nodeType="withEffect">
                                  <p:stCondLst>
                                    <p:cond delay="1050"/>
                                  </p:stCondLst>
                                  <p:childTnLst>
                                    <p:animEffect transition="out" filter="fade">
                                      <p:cBhvr>
                                        <p:cTn id="494" dur="2500" tmFilter="0, 0; .2, .5; .8, .5; 1, 0"/>
                                        <p:tgtEl>
                                          <p:spTgt spid="2014"/>
                                        </p:tgtEl>
                                      </p:cBhvr>
                                    </p:animEffect>
                                    <p:animScale>
                                      <p:cBhvr>
                                        <p:cTn id="495" dur="1250" autoRev="1" fill="hold"/>
                                        <p:tgtEl>
                                          <p:spTgt spid="2014"/>
                                        </p:tgtEl>
                                      </p:cBhvr>
                                      <p:by x="105000" y="105000"/>
                                    </p:animScale>
                                  </p:childTnLst>
                                </p:cTn>
                              </p:par>
                              <p:par>
                                <p:cTn id="496" presetID="10" presetClass="entr" presetSubtype="0" fill="hold" grpId="0" nodeType="withEffect">
                                  <p:stCondLst>
                                    <p:cond delay="400"/>
                                  </p:stCondLst>
                                  <p:childTnLst>
                                    <p:set>
                                      <p:cBhvr>
                                        <p:cTn id="497" dur="1" fill="hold">
                                          <p:stCondLst>
                                            <p:cond delay="0"/>
                                          </p:stCondLst>
                                        </p:cTn>
                                        <p:tgtEl>
                                          <p:spTgt spid="2017"/>
                                        </p:tgtEl>
                                        <p:attrNameLst>
                                          <p:attrName>style.visibility</p:attrName>
                                        </p:attrNameLst>
                                      </p:cBhvr>
                                      <p:to>
                                        <p:strVal val="visible"/>
                                      </p:to>
                                    </p:set>
                                    <p:animEffect transition="in" filter="fade">
                                      <p:cBhvr>
                                        <p:cTn id="498" dur="500"/>
                                        <p:tgtEl>
                                          <p:spTgt spid="2017"/>
                                        </p:tgtEl>
                                      </p:cBhvr>
                                    </p:animEffect>
                                  </p:childTnLst>
                                </p:cTn>
                              </p:par>
                              <p:par>
                                <p:cTn id="499" presetID="10" presetClass="entr" presetSubtype="0" fill="hold" grpId="0" nodeType="withEffect">
                                  <p:stCondLst>
                                    <p:cond delay="400"/>
                                  </p:stCondLst>
                                  <p:childTnLst>
                                    <p:set>
                                      <p:cBhvr>
                                        <p:cTn id="500" dur="1" fill="hold">
                                          <p:stCondLst>
                                            <p:cond delay="0"/>
                                          </p:stCondLst>
                                        </p:cTn>
                                        <p:tgtEl>
                                          <p:spTgt spid="2018"/>
                                        </p:tgtEl>
                                        <p:attrNameLst>
                                          <p:attrName>style.visibility</p:attrName>
                                        </p:attrNameLst>
                                      </p:cBhvr>
                                      <p:to>
                                        <p:strVal val="visible"/>
                                      </p:to>
                                    </p:set>
                                    <p:animEffect transition="in" filter="fade">
                                      <p:cBhvr>
                                        <p:cTn id="501" dur="500"/>
                                        <p:tgtEl>
                                          <p:spTgt spid="2018"/>
                                        </p:tgtEl>
                                      </p:cBhvr>
                                    </p:animEffect>
                                  </p:childTnLst>
                                </p:cTn>
                              </p:par>
                              <p:par>
                                <p:cTn id="502" presetID="27" presetClass="emph" presetSubtype="0" repeatCount="indefinite" fill="remove" grpId="1" nodeType="withEffect">
                                  <p:stCondLst>
                                    <p:cond delay="400"/>
                                  </p:stCondLst>
                                  <p:childTnLst>
                                    <p:animClr clrSpc="rgb" dir="cw">
                                      <p:cBhvr override="childStyle">
                                        <p:cTn id="503" dur="750" autoRev="1" fill="remove"/>
                                        <p:tgtEl>
                                          <p:spTgt spid="2018"/>
                                        </p:tgtEl>
                                        <p:attrNameLst>
                                          <p:attrName>style.color</p:attrName>
                                        </p:attrNameLst>
                                      </p:cBhvr>
                                      <p:to>
                                        <a:schemeClr val="bg1"/>
                                      </p:to>
                                    </p:animClr>
                                    <p:animClr clrSpc="rgb" dir="cw">
                                      <p:cBhvr>
                                        <p:cTn id="504" dur="750" autoRev="1" fill="remove"/>
                                        <p:tgtEl>
                                          <p:spTgt spid="2018"/>
                                        </p:tgtEl>
                                        <p:attrNameLst>
                                          <p:attrName>fillcolor</p:attrName>
                                        </p:attrNameLst>
                                      </p:cBhvr>
                                      <p:to>
                                        <a:schemeClr val="bg1"/>
                                      </p:to>
                                    </p:animClr>
                                    <p:set>
                                      <p:cBhvr>
                                        <p:cTn id="505" dur="750" autoRev="1" fill="remove"/>
                                        <p:tgtEl>
                                          <p:spTgt spid="2018"/>
                                        </p:tgtEl>
                                        <p:attrNameLst>
                                          <p:attrName>fill.type</p:attrName>
                                        </p:attrNameLst>
                                      </p:cBhvr>
                                      <p:to>
                                        <p:strVal val="solid"/>
                                      </p:to>
                                    </p:set>
                                    <p:set>
                                      <p:cBhvr>
                                        <p:cTn id="506" dur="750" autoRev="1" fill="remove"/>
                                        <p:tgtEl>
                                          <p:spTgt spid="2018"/>
                                        </p:tgtEl>
                                        <p:attrNameLst>
                                          <p:attrName>fill.on</p:attrName>
                                        </p:attrNameLst>
                                      </p:cBhvr>
                                      <p:to>
                                        <p:strVal val="true"/>
                                      </p:to>
                                    </p:set>
                                  </p:childTnLst>
                                </p:cTn>
                              </p:par>
                              <p:par>
                                <p:cTn id="507" presetID="26" presetClass="emph" presetSubtype="0" repeatCount="indefinite" fill="hold" grpId="2" nodeType="withEffect">
                                  <p:stCondLst>
                                    <p:cond delay="400"/>
                                  </p:stCondLst>
                                  <p:childTnLst>
                                    <p:animEffect transition="out" filter="fade">
                                      <p:cBhvr>
                                        <p:cTn id="508" dur="1500" tmFilter="0, 0; .2, .5; .8, .5; 1, 0"/>
                                        <p:tgtEl>
                                          <p:spTgt spid="2018"/>
                                        </p:tgtEl>
                                      </p:cBhvr>
                                    </p:animEffect>
                                    <p:animScale>
                                      <p:cBhvr>
                                        <p:cTn id="509" dur="750" autoRev="1" fill="hold"/>
                                        <p:tgtEl>
                                          <p:spTgt spid="2018"/>
                                        </p:tgtEl>
                                      </p:cBhvr>
                                      <p:by x="105000" y="105000"/>
                                    </p:animScale>
                                  </p:childTnLst>
                                </p:cTn>
                              </p:par>
                              <p:par>
                                <p:cTn id="510" presetID="10" presetClass="entr" presetSubtype="0" fill="hold" grpId="0" nodeType="withEffect">
                                  <p:stCondLst>
                                    <p:cond delay="400"/>
                                  </p:stCondLst>
                                  <p:childTnLst>
                                    <p:set>
                                      <p:cBhvr>
                                        <p:cTn id="511" dur="1" fill="hold">
                                          <p:stCondLst>
                                            <p:cond delay="0"/>
                                          </p:stCondLst>
                                        </p:cTn>
                                        <p:tgtEl>
                                          <p:spTgt spid="2019"/>
                                        </p:tgtEl>
                                        <p:attrNameLst>
                                          <p:attrName>style.visibility</p:attrName>
                                        </p:attrNameLst>
                                      </p:cBhvr>
                                      <p:to>
                                        <p:strVal val="visible"/>
                                      </p:to>
                                    </p:set>
                                    <p:animEffect transition="in" filter="fade">
                                      <p:cBhvr>
                                        <p:cTn id="512" dur="500"/>
                                        <p:tgtEl>
                                          <p:spTgt spid="2019"/>
                                        </p:tgtEl>
                                      </p:cBhvr>
                                    </p:animEffect>
                                  </p:childTnLst>
                                </p:cTn>
                              </p:par>
                              <p:par>
                                <p:cTn id="513" presetID="27" presetClass="emph" presetSubtype="0" repeatCount="indefinite" fill="remove" grpId="1" nodeType="withEffect">
                                  <p:stCondLst>
                                    <p:cond delay="400"/>
                                  </p:stCondLst>
                                  <p:childTnLst>
                                    <p:animClr clrSpc="rgb" dir="cw">
                                      <p:cBhvr override="childStyle">
                                        <p:cTn id="514" dur="750" autoRev="1" fill="remove"/>
                                        <p:tgtEl>
                                          <p:spTgt spid="2019"/>
                                        </p:tgtEl>
                                        <p:attrNameLst>
                                          <p:attrName>style.color</p:attrName>
                                        </p:attrNameLst>
                                      </p:cBhvr>
                                      <p:to>
                                        <a:schemeClr val="bg1"/>
                                      </p:to>
                                    </p:animClr>
                                    <p:animClr clrSpc="rgb" dir="cw">
                                      <p:cBhvr>
                                        <p:cTn id="515" dur="750" autoRev="1" fill="remove"/>
                                        <p:tgtEl>
                                          <p:spTgt spid="2019"/>
                                        </p:tgtEl>
                                        <p:attrNameLst>
                                          <p:attrName>fillcolor</p:attrName>
                                        </p:attrNameLst>
                                      </p:cBhvr>
                                      <p:to>
                                        <a:schemeClr val="bg1"/>
                                      </p:to>
                                    </p:animClr>
                                    <p:set>
                                      <p:cBhvr>
                                        <p:cTn id="516" dur="750" autoRev="1" fill="remove"/>
                                        <p:tgtEl>
                                          <p:spTgt spid="2019"/>
                                        </p:tgtEl>
                                        <p:attrNameLst>
                                          <p:attrName>fill.type</p:attrName>
                                        </p:attrNameLst>
                                      </p:cBhvr>
                                      <p:to>
                                        <p:strVal val="solid"/>
                                      </p:to>
                                    </p:set>
                                    <p:set>
                                      <p:cBhvr>
                                        <p:cTn id="517" dur="750" autoRev="1" fill="remove"/>
                                        <p:tgtEl>
                                          <p:spTgt spid="2019"/>
                                        </p:tgtEl>
                                        <p:attrNameLst>
                                          <p:attrName>fill.on</p:attrName>
                                        </p:attrNameLst>
                                      </p:cBhvr>
                                      <p:to>
                                        <p:strVal val="true"/>
                                      </p:to>
                                    </p:set>
                                  </p:childTnLst>
                                </p:cTn>
                              </p:par>
                              <p:par>
                                <p:cTn id="518" presetID="26" presetClass="emph" presetSubtype="0" repeatCount="indefinite" fill="hold" grpId="2" nodeType="withEffect">
                                  <p:stCondLst>
                                    <p:cond delay="400"/>
                                  </p:stCondLst>
                                  <p:childTnLst>
                                    <p:animEffect transition="out" filter="fade">
                                      <p:cBhvr>
                                        <p:cTn id="519" dur="1500" tmFilter="0, 0; .2, .5; .8, .5; 1, 0"/>
                                        <p:tgtEl>
                                          <p:spTgt spid="2019"/>
                                        </p:tgtEl>
                                      </p:cBhvr>
                                    </p:animEffect>
                                    <p:animScale>
                                      <p:cBhvr>
                                        <p:cTn id="520" dur="750" autoRev="1" fill="hold"/>
                                        <p:tgtEl>
                                          <p:spTgt spid="2019"/>
                                        </p:tgtEl>
                                      </p:cBhvr>
                                      <p:by x="105000" y="105000"/>
                                    </p:animScale>
                                  </p:childTnLst>
                                </p:cTn>
                              </p:par>
                              <p:par>
                                <p:cTn id="521" presetID="1" presetClass="entr" presetSubtype="0" fill="hold" grpId="0" nodeType="withEffect">
                                  <p:stCondLst>
                                    <p:cond delay="0"/>
                                  </p:stCondLst>
                                  <p:childTnLst>
                                    <p:set>
                                      <p:cBhvr>
                                        <p:cTn id="522" dur="1" fill="hold">
                                          <p:stCondLst>
                                            <p:cond delay="0"/>
                                          </p:stCondLst>
                                        </p:cTn>
                                        <p:tgtEl>
                                          <p:spTgt spid="343"/>
                                        </p:tgtEl>
                                        <p:attrNameLst>
                                          <p:attrName>style.visibility</p:attrName>
                                        </p:attrNameLst>
                                      </p:cBhvr>
                                      <p:to>
                                        <p:strVal val="visible"/>
                                      </p:to>
                                    </p:set>
                                  </p:childTnLst>
                                </p:cTn>
                              </p:par>
                              <p:par>
                                <p:cTn id="523" presetID="37" presetClass="path" presetSubtype="0" repeatCount="indefinite" fill="hold" grpId="1" nodeType="withEffect">
                                  <p:stCondLst>
                                    <p:cond delay="0"/>
                                  </p:stCondLst>
                                  <p:childTnLst>
                                    <p:animMotion origin="layout" path="M -4.11539E-6 3.28189E-6 C -0.00063 -0.03019 -0.0134 -0.08784 -0.02795 -0.11371 " pathEditMode="relative" rAng="0" ptsTypes="AA">
                                      <p:cBhvr>
                                        <p:cTn id="524" dur="1500" spd="-100000" fill="hold"/>
                                        <p:tgtEl>
                                          <p:spTgt spid="343"/>
                                        </p:tgtEl>
                                        <p:attrNameLst>
                                          <p:attrName>ppt_x</p:attrName>
                                          <p:attrName>ppt_y</p:attrName>
                                        </p:attrNameLst>
                                      </p:cBhvr>
                                      <p:rCtr x="-1404" y="-5697"/>
                                    </p:animMotion>
                                  </p:childTnLst>
                                </p:cTn>
                              </p:par>
                              <p:par>
                                <p:cTn id="525" presetID="10" presetClass="exit" presetSubtype="0" repeatCount="indefinite" fill="hold" grpId="2" nodeType="withEffect">
                                  <p:stCondLst>
                                    <p:cond delay="0"/>
                                  </p:stCondLst>
                                  <p:childTnLst>
                                    <p:animEffect transition="out" filter="fade">
                                      <p:cBhvr>
                                        <p:cTn id="526" dur="1500"/>
                                        <p:tgtEl>
                                          <p:spTgt spid="343"/>
                                        </p:tgtEl>
                                      </p:cBhvr>
                                    </p:animEffect>
                                    <p:set>
                                      <p:cBhvr>
                                        <p:cTn id="527" dur="1" fill="hold">
                                          <p:stCondLst>
                                            <p:cond delay="1499"/>
                                          </p:stCondLst>
                                        </p:cTn>
                                        <p:tgtEl>
                                          <p:spTgt spid="343"/>
                                        </p:tgtEl>
                                        <p:attrNameLst>
                                          <p:attrName>style.visibility</p:attrName>
                                        </p:attrNameLst>
                                      </p:cBhvr>
                                      <p:to>
                                        <p:strVal val="hidden"/>
                                      </p:to>
                                    </p:set>
                                  </p:childTnLst>
                                </p:cTn>
                              </p:par>
                              <p:par>
                                <p:cTn id="528" presetID="1" presetClass="entr" presetSubtype="0" fill="hold" grpId="0" nodeType="withEffect">
                                  <p:stCondLst>
                                    <p:cond delay="0"/>
                                  </p:stCondLst>
                                  <p:childTnLst>
                                    <p:set>
                                      <p:cBhvr>
                                        <p:cTn id="529" dur="1" fill="hold">
                                          <p:stCondLst>
                                            <p:cond delay="0"/>
                                          </p:stCondLst>
                                        </p:cTn>
                                        <p:tgtEl>
                                          <p:spTgt spid="346"/>
                                        </p:tgtEl>
                                        <p:attrNameLst>
                                          <p:attrName>style.visibility</p:attrName>
                                        </p:attrNameLst>
                                      </p:cBhvr>
                                      <p:to>
                                        <p:strVal val="visible"/>
                                      </p:to>
                                    </p:set>
                                  </p:childTnLst>
                                </p:cTn>
                              </p:par>
                              <p:par>
                                <p:cTn id="530" presetID="37" presetClass="path" presetSubtype="0" repeatCount="indefinite" fill="hold" grpId="1" nodeType="withEffect">
                                  <p:stCondLst>
                                    <p:cond delay="0"/>
                                  </p:stCondLst>
                                  <p:childTnLst>
                                    <p:animMotion origin="layout" path="M 1.94537E-6 -3.11394E-6 C 0.0014 0.0311 0.00332 0.09578 0.00383 0.13595 " pathEditMode="relative" rAng="21240000" ptsTypes="AA">
                                      <p:cBhvr>
                                        <p:cTn id="531" dur="1500" fill="hold"/>
                                        <p:tgtEl>
                                          <p:spTgt spid="346"/>
                                        </p:tgtEl>
                                        <p:attrNameLst>
                                          <p:attrName>ppt_x</p:attrName>
                                          <p:attrName>ppt_y</p:attrName>
                                        </p:attrNameLst>
                                      </p:cBhvr>
                                      <p:rCtr x="191" y="6786"/>
                                    </p:animMotion>
                                  </p:childTnLst>
                                </p:cTn>
                              </p:par>
                              <p:par>
                                <p:cTn id="532" presetID="10" presetClass="exit" presetSubtype="0" repeatCount="indefinite" fill="hold" grpId="2" nodeType="withEffect">
                                  <p:stCondLst>
                                    <p:cond delay="0"/>
                                  </p:stCondLst>
                                  <p:childTnLst>
                                    <p:animEffect transition="out" filter="fade">
                                      <p:cBhvr>
                                        <p:cTn id="533" dur="1500"/>
                                        <p:tgtEl>
                                          <p:spTgt spid="346"/>
                                        </p:tgtEl>
                                      </p:cBhvr>
                                    </p:animEffect>
                                    <p:set>
                                      <p:cBhvr>
                                        <p:cTn id="534" dur="1" fill="hold">
                                          <p:stCondLst>
                                            <p:cond delay="1499"/>
                                          </p:stCondLst>
                                        </p:cTn>
                                        <p:tgtEl>
                                          <p:spTgt spid="346"/>
                                        </p:tgtEl>
                                        <p:attrNameLst>
                                          <p:attrName>style.visibility</p:attrName>
                                        </p:attrNameLst>
                                      </p:cBhvr>
                                      <p:to>
                                        <p:strVal val="hidden"/>
                                      </p:to>
                                    </p:set>
                                  </p:childTnLst>
                                </p:cTn>
                              </p:par>
                              <p:par>
                                <p:cTn id="535" presetID="1" presetClass="entr" presetSubtype="0" fill="hold" grpId="2" nodeType="withEffect">
                                  <p:stCondLst>
                                    <p:cond delay="0"/>
                                  </p:stCondLst>
                                  <p:childTnLst>
                                    <p:set>
                                      <p:cBhvr>
                                        <p:cTn id="536" dur="1" fill="hold">
                                          <p:stCondLst>
                                            <p:cond delay="0"/>
                                          </p:stCondLst>
                                        </p:cTn>
                                        <p:tgtEl>
                                          <p:spTgt spid="350"/>
                                        </p:tgtEl>
                                        <p:attrNameLst>
                                          <p:attrName>style.visibility</p:attrName>
                                        </p:attrNameLst>
                                      </p:cBhvr>
                                      <p:to>
                                        <p:strVal val="visible"/>
                                      </p:to>
                                    </p:set>
                                  </p:childTnLst>
                                </p:cTn>
                              </p:par>
                              <p:par>
                                <p:cTn id="537" presetID="37" presetClass="path" presetSubtype="0" repeatCount="indefinite" fill="hold" grpId="0" nodeType="withEffect">
                                  <p:stCondLst>
                                    <p:cond delay="0"/>
                                  </p:stCondLst>
                                  <p:childTnLst>
                                    <p:animMotion origin="layout" path="M 4.11029E-6 -3.15025E-6 C 0.01021 0.01022 0.03012 0.04199 0.04123 0.08489 " pathEditMode="relative" rAng="0" ptsTypes="AA">
                                      <p:cBhvr>
                                        <p:cTn id="538" dur="1500" spd="-100000" fill="hold"/>
                                        <p:tgtEl>
                                          <p:spTgt spid="350"/>
                                        </p:tgtEl>
                                        <p:attrNameLst>
                                          <p:attrName>ppt_x</p:attrName>
                                          <p:attrName>ppt_y</p:attrName>
                                        </p:attrNameLst>
                                      </p:cBhvr>
                                      <p:rCtr x="2055" y="4244"/>
                                    </p:animMotion>
                                  </p:childTnLst>
                                </p:cTn>
                              </p:par>
                              <p:par>
                                <p:cTn id="539" presetID="10" presetClass="exit" presetSubtype="0" repeatCount="indefinite" fill="hold" grpId="1" nodeType="withEffect">
                                  <p:stCondLst>
                                    <p:cond delay="0"/>
                                  </p:stCondLst>
                                  <p:childTnLst>
                                    <p:animEffect transition="out" filter="fade">
                                      <p:cBhvr>
                                        <p:cTn id="540" dur="1500"/>
                                        <p:tgtEl>
                                          <p:spTgt spid="350"/>
                                        </p:tgtEl>
                                      </p:cBhvr>
                                    </p:animEffect>
                                    <p:set>
                                      <p:cBhvr>
                                        <p:cTn id="541" dur="1" fill="hold">
                                          <p:stCondLst>
                                            <p:cond delay="1499"/>
                                          </p:stCondLst>
                                        </p:cTn>
                                        <p:tgtEl>
                                          <p:spTgt spid="350"/>
                                        </p:tgtEl>
                                        <p:attrNameLst>
                                          <p:attrName>style.visibility</p:attrName>
                                        </p:attrNameLst>
                                      </p:cBhvr>
                                      <p:to>
                                        <p:strVal val="hidden"/>
                                      </p:to>
                                    </p:set>
                                  </p:childTnLst>
                                </p:cTn>
                              </p:par>
                              <p:par>
                                <p:cTn id="542" presetID="1" presetClass="entr" presetSubtype="0" fill="hold" grpId="0" nodeType="withEffect">
                                  <p:stCondLst>
                                    <p:cond delay="0"/>
                                  </p:stCondLst>
                                  <p:childTnLst>
                                    <p:set>
                                      <p:cBhvr>
                                        <p:cTn id="543" dur="1" fill="hold">
                                          <p:stCondLst>
                                            <p:cond delay="0"/>
                                          </p:stCondLst>
                                        </p:cTn>
                                        <p:tgtEl>
                                          <p:spTgt spid="355"/>
                                        </p:tgtEl>
                                        <p:attrNameLst>
                                          <p:attrName>style.visibility</p:attrName>
                                        </p:attrNameLst>
                                      </p:cBhvr>
                                      <p:to>
                                        <p:strVal val="visible"/>
                                      </p:to>
                                    </p:set>
                                  </p:childTnLst>
                                </p:cTn>
                              </p:par>
                              <p:par>
                                <p:cTn id="544" presetID="37" presetClass="path" presetSubtype="0" repeatCount="indefinite" fill="hold" grpId="1" nodeType="withEffect">
                                  <p:stCondLst>
                                    <p:cond delay="0"/>
                                  </p:stCondLst>
                                  <p:childTnLst>
                                    <p:animMotion origin="layout" path="M 1.88154E-6 -4.3123E-7 C 0.00013 -0.03177 0.00893 -0.09192 0.01902 -0.1187 " pathEditMode="relative" rAng="0" ptsTypes="AA">
                                      <p:cBhvr>
                                        <p:cTn id="545" dur="1500" fill="hold"/>
                                        <p:tgtEl>
                                          <p:spTgt spid="355"/>
                                        </p:tgtEl>
                                        <p:attrNameLst>
                                          <p:attrName>ppt_x</p:attrName>
                                          <p:attrName>ppt_y</p:attrName>
                                        </p:attrNameLst>
                                      </p:cBhvr>
                                      <p:rCtr x="945" y="-5946"/>
                                    </p:animMotion>
                                  </p:childTnLst>
                                </p:cTn>
                              </p:par>
                              <p:par>
                                <p:cTn id="546" presetID="10" presetClass="exit" presetSubtype="0" repeatCount="indefinite" fill="hold" grpId="2" nodeType="withEffect">
                                  <p:stCondLst>
                                    <p:cond delay="0"/>
                                  </p:stCondLst>
                                  <p:childTnLst>
                                    <p:animEffect transition="out" filter="fade">
                                      <p:cBhvr>
                                        <p:cTn id="547" dur="1500"/>
                                        <p:tgtEl>
                                          <p:spTgt spid="355"/>
                                        </p:tgtEl>
                                      </p:cBhvr>
                                    </p:animEffect>
                                    <p:set>
                                      <p:cBhvr>
                                        <p:cTn id="548" dur="1" fill="hold">
                                          <p:stCondLst>
                                            <p:cond delay="1499"/>
                                          </p:stCondLst>
                                        </p:cTn>
                                        <p:tgtEl>
                                          <p:spTgt spid="355"/>
                                        </p:tgtEl>
                                        <p:attrNameLst>
                                          <p:attrName>style.visibility</p:attrName>
                                        </p:attrNameLst>
                                      </p:cBhvr>
                                      <p:to>
                                        <p:strVal val="hidden"/>
                                      </p:to>
                                    </p:set>
                                  </p:childTnLst>
                                </p:cTn>
                              </p:par>
                              <p:par>
                                <p:cTn id="549" presetID="1" presetClass="entr" presetSubtype="0" fill="hold" grpId="0" nodeType="withEffect">
                                  <p:stCondLst>
                                    <p:cond delay="0"/>
                                  </p:stCondLst>
                                  <p:childTnLst>
                                    <p:set>
                                      <p:cBhvr>
                                        <p:cTn id="550" dur="1" fill="hold">
                                          <p:stCondLst>
                                            <p:cond delay="0"/>
                                          </p:stCondLst>
                                        </p:cTn>
                                        <p:tgtEl>
                                          <p:spTgt spid="342"/>
                                        </p:tgtEl>
                                        <p:attrNameLst>
                                          <p:attrName>style.visibility</p:attrName>
                                        </p:attrNameLst>
                                      </p:cBhvr>
                                      <p:to>
                                        <p:strVal val="visible"/>
                                      </p:to>
                                    </p:set>
                                  </p:childTnLst>
                                </p:cTn>
                              </p:par>
                              <p:par>
                                <p:cTn id="551" presetID="37" presetClass="path" presetSubtype="0" repeatCount="indefinite" fill="hold" grpId="1" nodeType="withEffect">
                                  <p:stCondLst>
                                    <p:cond delay="0"/>
                                  </p:stCondLst>
                                  <p:childTnLst>
                                    <p:animMotion origin="layout" path="M -3.66097E-6 -4.78438E-6 C -0.00063 -0.03018 -0.0134 -0.08783 -0.02795 -0.1137 " pathEditMode="relative" rAng="0" ptsTypes="AA">
                                      <p:cBhvr>
                                        <p:cTn id="552" dur="1500" fill="hold"/>
                                        <p:tgtEl>
                                          <p:spTgt spid="342"/>
                                        </p:tgtEl>
                                        <p:attrNameLst>
                                          <p:attrName>ppt_x</p:attrName>
                                          <p:attrName>ppt_y</p:attrName>
                                        </p:attrNameLst>
                                      </p:cBhvr>
                                      <p:rCtr x="-1404" y="-5697"/>
                                    </p:animMotion>
                                  </p:childTnLst>
                                </p:cTn>
                              </p:par>
                              <p:par>
                                <p:cTn id="553" presetID="10" presetClass="exit" presetSubtype="0" repeatCount="indefinite" fill="hold" grpId="2" nodeType="withEffect">
                                  <p:stCondLst>
                                    <p:cond delay="0"/>
                                  </p:stCondLst>
                                  <p:childTnLst>
                                    <p:animEffect transition="out" filter="fade">
                                      <p:cBhvr>
                                        <p:cTn id="554" dur="1500"/>
                                        <p:tgtEl>
                                          <p:spTgt spid="342"/>
                                        </p:tgtEl>
                                      </p:cBhvr>
                                    </p:animEffect>
                                    <p:set>
                                      <p:cBhvr>
                                        <p:cTn id="555" dur="1" fill="hold">
                                          <p:stCondLst>
                                            <p:cond delay="1499"/>
                                          </p:stCondLst>
                                        </p:cTn>
                                        <p:tgtEl>
                                          <p:spTgt spid="342"/>
                                        </p:tgtEl>
                                        <p:attrNameLst>
                                          <p:attrName>style.visibility</p:attrName>
                                        </p:attrNameLst>
                                      </p:cBhvr>
                                      <p:to>
                                        <p:strVal val="hidden"/>
                                      </p:to>
                                    </p:set>
                                  </p:childTnLst>
                                </p:cTn>
                              </p:par>
                              <p:par>
                                <p:cTn id="556" presetID="1" presetClass="entr" presetSubtype="0" fill="hold" grpId="0" nodeType="withEffect">
                                  <p:stCondLst>
                                    <p:cond delay="0"/>
                                  </p:stCondLst>
                                  <p:childTnLst>
                                    <p:set>
                                      <p:cBhvr>
                                        <p:cTn id="557" dur="1" fill="hold">
                                          <p:stCondLst>
                                            <p:cond delay="0"/>
                                          </p:stCondLst>
                                        </p:cTn>
                                        <p:tgtEl>
                                          <p:spTgt spid="347"/>
                                        </p:tgtEl>
                                        <p:attrNameLst>
                                          <p:attrName>style.visibility</p:attrName>
                                        </p:attrNameLst>
                                      </p:cBhvr>
                                      <p:to>
                                        <p:strVal val="visible"/>
                                      </p:to>
                                    </p:set>
                                  </p:childTnLst>
                                </p:cTn>
                              </p:par>
                              <p:par>
                                <p:cTn id="558" presetID="37" presetClass="path" presetSubtype="0" repeatCount="indefinite" fill="hold" grpId="1" nodeType="withEffect">
                                  <p:stCondLst>
                                    <p:cond delay="0"/>
                                  </p:stCondLst>
                                  <p:childTnLst>
                                    <p:animMotion origin="layout" path="M -4.73832E-6 -5.99183E-7 C 0.00077 0.03087 -0.00038 0.09555 -0.00319 0.13595 " pathEditMode="relative" rAng="21240000" ptsTypes="AA">
                                      <p:cBhvr>
                                        <p:cTn id="559" dur="1500" spd="-100000" fill="hold"/>
                                        <p:tgtEl>
                                          <p:spTgt spid="347"/>
                                        </p:tgtEl>
                                        <p:attrNameLst>
                                          <p:attrName>ppt_x</p:attrName>
                                          <p:attrName>ppt_y</p:attrName>
                                        </p:attrNameLst>
                                      </p:cBhvr>
                                      <p:rCtr x="-166" y="6786"/>
                                    </p:animMotion>
                                  </p:childTnLst>
                                </p:cTn>
                              </p:par>
                              <p:par>
                                <p:cTn id="560" presetID="10" presetClass="exit" presetSubtype="0" repeatCount="indefinite" fill="hold" grpId="2" nodeType="withEffect">
                                  <p:stCondLst>
                                    <p:cond delay="0"/>
                                  </p:stCondLst>
                                  <p:childTnLst>
                                    <p:animEffect transition="out" filter="fade">
                                      <p:cBhvr>
                                        <p:cTn id="561" dur="1500"/>
                                        <p:tgtEl>
                                          <p:spTgt spid="347"/>
                                        </p:tgtEl>
                                      </p:cBhvr>
                                    </p:animEffect>
                                    <p:set>
                                      <p:cBhvr>
                                        <p:cTn id="562" dur="1" fill="hold">
                                          <p:stCondLst>
                                            <p:cond delay="1499"/>
                                          </p:stCondLst>
                                        </p:cTn>
                                        <p:tgtEl>
                                          <p:spTgt spid="347"/>
                                        </p:tgtEl>
                                        <p:attrNameLst>
                                          <p:attrName>style.visibility</p:attrName>
                                        </p:attrNameLst>
                                      </p:cBhvr>
                                      <p:to>
                                        <p:strVal val="hidden"/>
                                      </p:to>
                                    </p:set>
                                  </p:childTnLst>
                                </p:cTn>
                              </p:par>
                              <p:par>
                                <p:cTn id="563" presetID="1" presetClass="entr" presetSubtype="0" fill="hold" grpId="0" nodeType="withEffect">
                                  <p:stCondLst>
                                    <p:cond delay="0"/>
                                  </p:stCondLst>
                                  <p:childTnLst>
                                    <p:set>
                                      <p:cBhvr>
                                        <p:cTn id="564" dur="1" fill="hold">
                                          <p:stCondLst>
                                            <p:cond delay="0"/>
                                          </p:stCondLst>
                                        </p:cTn>
                                        <p:tgtEl>
                                          <p:spTgt spid="349"/>
                                        </p:tgtEl>
                                        <p:attrNameLst>
                                          <p:attrName>style.visibility</p:attrName>
                                        </p:attrNameLst>
                                      </p:cBhvr>
                                      <p:to>
                                        <p:strVal val="visible"/>
                                      </p:to>
                                    </p:set>
                                  </p:childTnLst>
                                </p:cTn>
                              </p:par>
                              <p:par>
                                <p:cTn id="565" presetID="37" presetClass="path" presetSubtype="0" repeatCount="indefinite" fill="hold" grpId="1" nodeType="withEffect">
                                  <p:stCondLst>
                                    <p:cond delay="0"/>
                                  </p:stCondLst>
                                  <p:childTnLst>
                                    <p:animMotion origin="layout" path="M -4.70258E-6 -2.4966E-6 C 0.00039 0.02973 -0.00089 0.07036 0.00945 0.1187 " pathEditMode="relative" rAng="0" ptsTypes="AA">
                                      <p:cBhvr>
                                        <p:cTn id="566" dur="1500" spd="-100000" fill="hold"/>
                                        <p:tgtEl>
                                          <p:spTgt spid="349"/>
                                        </p:tgtEl>
                                        <p:attrNameLst>
                                          <p:attrName>ppt_x</p:attrName>
                                          <p:attrName>ppt_y</p:attrName>
                                        </p:attrNameLst>
                                      </p:cBhvr>
                                      <p:rCtr x="472" y="5924"/>
                                    </p:animMotion>
                                  </p:childTnLst>
                                </p:cTn>
                              </p:par>
                              <p:par>
                                <p:cTn id="567" presetID="10" presetClass="exit" presetSubtype="0" repeatCount="indefinite" fill="hold" grpId="2" nodeType="withEffect">
                                  <p:stCondLst>
                                    <p:cond delay="0"/>
                                  </p:stCondLst>
                                  <p:childTnLst>
                                    <p:animEffect transition="out" filter="fade">
                                      <p:cBhvr>
                                        <p:cTn id="568" dur="1500"/>
                                        <p:tgtEl>
                                          <p:spTgt spid="349"/>
                                        </p:tgtEl>
                                      </p:cBhvr>
                                    </p:animEffect>
                                    <p:set>
                                      <p:cBhvr>
                                        <p:cTn id="569" dur="1" fill="hold">
                                          <p:stCondLst>
                                            <p:cond delay="1499"/>
                                          </p:stCondLst>
                                        </p:cTn>
                                        <p:tgtEl>
                                          <p:spTgt spid="349"/>
                                        </p:tgtEl>
                                        <p:attrNameLst>
                                          <p:attrName>style.visibility</p:attrName>
                                        </p:attrNameLst>
                                      </p:cBhvr>
                                      <p:to>
                                        <p:strVal val="hidden"/>
                                      </p:to>
                                    </p:set>
                                  </p:childTnLst>
                                </p:cTn>
                              </p:par>
                              <p:par>
                                <p:cTn id="570" presetID="1" presetClass="entr" presetSubtype="0" fill="hold" grpId="2" nodeType="withEffect">
                                  <p:stCondLst>
                                    <p:cond delay="0"/>
                                  </p:stCondLst>
                                  <p:childTnLst>
                                    <p:set>
                                      <p:cBhvr>
                                        <p:cTn id="571" dur="1" fill="hold">
                                          <p:stCondLst>
                                            <p:cond delay="0"/>
                                          </p:stCondLst>
                                        </p:cTn>
                                        <p:tgtEl>
                                          <p:spTgt spid="351"/>
                                        </p:tgtEl>
                                        <p:attrNameLst>
                                          <p:attrName>style.visibility</p:attrName>
                                        </p:attrNameLst>
                                      </p:cBhvr>
                                      <p:to>
                                        <p:strVal val="visible"/>
                                      </p:to>
                                    </p:set>
                                  </p:childTnLst>
                                </p:cTn>
                              </p:par>
                              <p:par>
                                <p:cTn id="572" presetID="37" presetClass="path" presetSubtype="0" repeatCount="indefinite" fill="hold" grpId="0" nodeType="withEffect">
                                  <p:stCondLst>
                                    <p:cond delay="0"/>
                                  </p:stCondLst>
                                  <p:childTnLst>
                                    <p:animMotion origin="layout" path="M -4.30176E-6 3.96732E-6 C 0.0092 0.00885 0.02707 0.03631 0.03689 0.07331 " pathEditMode="relative" rAng="0" ptsTypes="AA">
                                      <p:cBhvr>
                                        <p:cTn id="573" dur="1500" fill="hold"/>
                                        <p:tgtEl>
                                          <p:spTgt spid="351"/>
                                        </p:tgtEl>
                                        <p:attrNameLst>
                                          <p:attrName>ppt_x</p:attrName>
                                          <p:attrName>ppt_y</p:attrName>
                                        </p:attrNameLst>
                                      </p:cBhvr>
                                      <p:rCtr x="1838" y="3654"/>
                                    </p:animMotion>
                                  </p:childTnLst>
                                </p:cTn>
                              </p:par>
                              <p:par>
                                <p:cTn id="574" presetID="10" presetClass="exit" presetSubtype="0" repeatCount="indefinite" fill="hold" grpId="1" nodeType="withEffect">
                                  <p:stCondLst>
                                    <p:cond delay="0"/>
                                  </p:stCondLst>
                                  <p:childTnLst>
                                    <p:animEffect transition="out" filter="fade">
                                      <p:cBhvr>
                                        <p:cTn id="575" dur="1500"/>
                                        <p:tgtEl>
                                          <p:spTgt spid="351"/>
                                        </p:tgtEl>
                                      </p:cBhvr>
                                    </p:animEffect>
                                    <p:set>
                                      <p:cBhvr>
                                        <p:cTn id="576" dur="1" fill="hold">
                                          <p:stCondLst>
                                            <p:cond delay="1499"/>
                                          </p:stCondLst>
                                        </p:cTn>
                                        <p:tgtEl>
                                          <p:spTgt spid="351"/>
                                        </p:tgtEl>
                                        <p:attrNameLst>
                                          <p:attrName>style.visibility</p:attrName>
                                        </p:attrNameLst>
                                      </p:cBhvr>
                                      <p:to>
                                        <p:strVal val="hidden"/>
                                      </p:to>
                                    </p:set>
                                  </p:childTnLst>
                                </p:cTn>
                              </p:par>
                              <p:par>
                                <p:cTn id="577" presetID="1" presetClass="entr" presetSubtype="0" fill="hold" grpId="0" nodeType="withEffect">
                                  <p:stCondLst>
                                    <p:cond delay="0"/>
                                  </p:stCondLst>
                                  <p:childTnLst>
                                    <p:set>
                                      <p:cBhvr>
                                        <p:cTn id="578" dur="1" fill="hold">
                                          <p:stCondLst>
                                            <p:cond delay="0"/>
                                          </p:stCondLst>
                                        </p:cTn>
                                        <p:tgtEl>
                                          <p:spTgt spid="353"/>
                                        </p:tgtEl>
                                        <p:attrNameLst>
                                          <p:attrName>style.visibility</p:attrName>
                                        </p:attrNameLst>
                                      </p:cBhvr>
                                      <p:to>
                                        <p:strVal val="visible"/>
                                      </p:to>
                                    </p:set>
                                  </p:childTnLst>
                                </p:cTn>
                              </p:par>
                              <p:par>
                                <p:cTn id="579" presetID="37" presetClass="path" presetSubtype="0" repeatCount="indefinite" fill="hold" grpId="1" nodeType="withEffect">
                                  <p:stCondLst>
                                    <p:cond delay="0"/>
                                  </p:stCondLst>
                                  <p:childTnLst>
                                    <p:animMotion origin="layout" path="M 2.02451E-6 -3.22288E-6 C 0.00064 0.0286 0.00957 0.08738 0.01634 0.1237 " pathEditMode="relative" rAng="0" ptsTypes="AA">
                                      <p:cBhvr>
                                        <p:cTn id="580" dur="1500" spd="-100000" fill="hold"/>
                                        <p:tgtEl>
                                          <p:spTgt spid="353"/>
                                        </p:tgtEl>
                                        <p:attrNameLst>
                                          <p:attrName>ppt_x</p:attrName>
                                          <p:attrName>ppt_y</p:attrName>
                                        </p:attrNameLst>
                                      </p:cBhvr>
                                      <p:rCtr x="817" y="6173"/>
                                    </p:animMotion>
                                  </p:childTnLst>
                                </p:cTn>
                              </p:par>
                              <p:par>
                                <p:cTn id="581" presetID="10" presetClass="exit" presetSubtype="0" repeatCount="indefinite" fill="hold" grpId="2" nodeType="withEffect">
                                  <p:stCondLst>
                                    <p:cond delay="0"/>
                                  </p:stCondLst>
                                  <p:childTnLst>
                                    <p:animEffect transition="out" filter="fade">
                                      <p:cBhvr>
                                        <p:cTn id="582" dur="1500"/>
                                        <p:tgtEl>
                                          <p:spTgt spid="353"/>
                                        </p:tgtEl>
                                      </p:cBhvr>
                                    </p:animEffect>
                                    <p:set>
                                      <p:cBhvr>
                                        <p:cTn id="583" dur="1" fill="hold">
                                          <p:stCondLst>
                                            <p:cond delay="1499"/>
                                          </p:stCondLst>
                                        </p:cTn>
                                        <p:tgtEl>
                                          <p:spTgt spid="353"/>
                                        </p:tgtEl>
                                        <p:attrNameLst>
                                          <p:attrName>style.visibility</p:attrName>
                                        </p:attrNameLst>
                                      </p:cBhvr>
                                      <p:to>
                                        <p:strVal val="hidden"/>
                                      </p:to>
                                    </p:set>
                                  </p:childTnLst>
                                </p:cTn>
                              </p:par>
                              <p:par>
                                <p:cTn id="584" presetID="1" presetClass="entr" presetSubtype="0" fill="hold" grpId="0" nodeType="withEffect">
                                  <p:stCondLst>
                                    <p:cond delay="0"/>
                                  </p:stCondLst>
                                  <p:childTnLst>
                                    <p:set>
                                      <p:cBhvr>
                                        <p:cTn id="585" dur="1" fill="hold">
                                          <p:stCondLst>
                                            <p:cond delay="0"/>
                                          </p:stCondLst>
                                        </p:cTn>
                                        <p:tgtEl>
                                          <p:spTgt spid="354"/>
                                        </p:tgtEl>
                                        <p:attrNameLst>
                                          <p:attrName>style.visibility</p:attrName>
                                        </p:attrNameLst>
                                      </p:cBhvr>
                                      <p:to>
                                        <p:strVal val="visible"/>
                                      </p:to>
                                    </p:set>
                                  </p:childTnLst>
                                </p:cTn>
                              </p:par>
                              <p:par>
                                <p:cTn id="586" presetID="37" presetClass="path" presetSubtype="0" repeatCount="indefinite" fill="hold" grpId="1" nodeType="withEffect">
                                  <p:stCondLst>
                                    <p:cond delay="0"/>
                                  </p:stCondLst>
                                  <p:childTnLst>
                                    <p:animMotion origin="layout" path="M -1.26117E-6 1.5025E-6 C 0.00038 -0.03064 0.01838 -0.08829 0.03881 -0.11371 " pathEditMode="relative" rAng="0" ptsTypes="AA">
                                      <p:cBhvr>
                                        <p:cTn id="587" dur="1500" spd="-100000" fill="hold"/>
                                        <p:tgtEl>
                                          <p:spTgt spid="354"/>
                                        </p:tgtEl>
                                        <p:attrNameLst>
                                          <p:attrName>ppt_x</p:attrName>
                                          <p:attrName>ppt_y</p:attrName>
                                        </p:attrNameLst>
                                      </p:cBhvr>
                                      <p:rCtr x="1940" y="-5697"/>
                                    </p:animMotion>
                                  </p:childTnLst>
                                </p:cTn>
                              </p:par>
                              <p:par>
                                <p:cTn id="588" presetID="10" presetClass="exit" presetSubtype="0" repeatCount="indefinite" fill="hold" grpId="2" nodeType="withEffect">
                                  <p:stCondLst>
                                    <p:cond delay="0"/>
                                  </p:stCondLst>
                                  <p:childTnLst>
                                    <p:animEffect transition="out" filter="fade">
                                      <p:cBhvr>
                                        <p:cTn id="589" dur="1500"/>
                                        <p:tgtEl>
                                          <p:spTgt spid="354"/>
                                        </p:tgtEl>
                                      </p:cBhvr>
                                    </p:animEffect>
                                    <p:set>
                                      <p:cBhvr>
                                        <p:cTn id="590" dur="1" fill="hold">
                                          <p:stCondLst>
                                            <p:cond delay="1499"/>
                                          </p:stCondLst>
                                        </p:cTn>
                                        <p:tgtEl>
                                          <p:spTgt spid="354"/>
                                        </p:tgtEl>
                                        <p:attrNameLst>
                                          <p:attrName>style.visibility</p:attrName>
                                        </p:attrNameLst>
                                      </p:cBhvr>
                                      <p:to>
                                        <p:strVal val="hidden"/>
                                      </p:to>
                                    </p:set>
                                  </p:childTnLst>
                                </p:cTn>
                              </p:par>
                              <p:par>
                                <p:cTn id="591" presetID="1" presetClass="entr" presetSubtype="0" fill="hold" grpId="0" nodeType="withEffect">
                                  <p:stCondLst>
                                    <p:cond delay="0"/>
                                  </p:stCondLst>
                                  <p:childTnLst>
                                    <p:set>
                                      <p:cBhvr>
                                        <p:cTn id="592" dur="1" fill="hold">
                                          <p:stCondLst>
                                            <p:cond delay="0"/>
                                          </p:stCondLst>
                                        </p:cTn>
                                        <p:tgtEl>
                                          <p:spTgt spid="719"/>
                                        </p:tgtEl>
                                        <p:attrNameLst>
                                          <p:attrName>style.visibility</p:attrName>
                                        </p:attrNameLst>
                                      </p:cBhvr>
                                      <p:to>
                                        <p:strVal val="visible"/>
                                      </p:to>
                                    </p:set>
                                  </p:childTnLst>
                                </p:cTn>
                              </p:par>
                              <p:par>
                                <p:cTn id="593" presetID="37" presetClass="path" presetSubtype="0" repeatCount="indefinite" fill="hold" grpId="1" nodeType="withEffect">
                                  <p:stCondLst>
                                    <p:cond delay="0"/>
                                  </p:stCondLst>
                                  <p:childTnLst>
                                    <p:animMotion origin="layout" path="M -2.23896E-6 -1.97458E-6 C 0.00039 0.02973 -0.00089 0.07036 0.00945 0.1187 " pathEditMode="relative" rAng="0" ptsTypes="AA">
                                      <p:cBhvr>
                                        <p:cTn id="594" dur="1500" fill="hold"/>
                                        <p:tgtEl>
                                          <p:spTgt spid="719"/>
                                        </p:tgtEl>
                                        <p:attrNameLst>
                                          <p:attrName>ppt_x</p:attrName>
                                          <p:attrName>ppt_y</p:attrName>
                                        </p:attrNameLst>
                                      </p:cBhvr>
                                      <p:rCtr x="472" y="5924"/>
                                    </p:animMotion>
                                  </p:childTnLst>
                                </p:cTn>
                              </p:par>
                              <p:par>
                                <p:cTn id="595" presetID="10" presetClass="exit" presetSubtype="0" repeatCount="indefinite" fill="hold" grpId="2" nodeType="withEffect">
                                  <p:stCondLst>
                                    <p:cond delay="0"/>
                                  </p:stCondLst>
                                  <p:childTnLst>
                                    <p:animEffect transition="out" filter="fade">
                                      <p:cBhvr>
                                        <p:cTn id="596" dur="1500"/>
                                        <p:tgtEl>
                                          <p:spTgt spid="719"/>
                                        </p:tgtEl>
                                      </p:cBhvr>
                                    </p:animEffect>
                                    <p:set>
                                      <p:cBhvr>
                                        <p:cTn id="597" dur="1" fill="hold">
                                          <p:stCondLst>
                                            <p:cond delay="1499"/>
                                          </p:stCondLst>
                                        </p:cTn>
                                        <p:tgtEl>
                                          <p:spTgt spid="719"/>
                                        </p:tgtEl>
                                        <p:attrNameLst>
                                          <p:attrName>style.visibility</p:attrName>
                                        </p:attrNameLst>
                                      </p:cBhvr>
                                      <p:to>
                                        <p:strVal val="hidden"/>
                                      </p:to>
                                    </p:set>
                                  </p:childTnLst>
                                </p:cTn>
                              </p:par>
                              <p:par>
                                <p:cTn id="598" presetID="1" presetClass="entr" presetSubtype="0" fill="hold" grpId="0" nodeType="withEffect">
                                  <p:stCondLst>
                                    <p:cond delay="0"/>
                                  </p:stCondLst>
                                  <p:childTnLst>
                                    <p:set>
                                      <p:cBhvr>
                                        <p:cTn id="599" dur="1" fill="hold">
                                          <p:stCondLst>
                                            <p:cond delay="0"/>
                                          </p:stCondLst>
                                        </p:cTn>
                                        <p:tgtEl>
                                          <p:spTgt spid="344"/>
                                        </p:tgtEl>
                                        <p:attrNameLst>
                                          <p:attrName>style.visibility</p:attrName>
                                        </p:attrNameLst>
                                      </p:cBhvr>
                                      <p:to>
                                        <p:strVal val="visible"/>
                                      </p:to>
                                    </p:set>
                                  </p:childTnLst>
                                </p:cTn>
                              </p:par>
                              <p:par>
                                <p:cTn id="600" presetID="37" presetClass="path" presetSubtype="0" repeatCount="indefinite" fill="hold" grpId="1" nodeType="withEffect">
                                  <p:stCondLst>
                                    <p:cond delay="0"/>
                                  </p:stCondLst>
                                  <p:childTnLst>
                                    <p:animMotion origin="layout" path="M -4.48813E-6 4.80708E-6 C -0.00051 0.05356 -0.0097 0.07444 -0.0471 0.08647 " pathEditMode="relative" rAng="0" ptsTypes="AA">
                                      <p:cBhvr>
                                        <p:cTn id="601" dur="1500" spd="-100000" fill="hold"/>
                                        <p:tgtEl>
                                          <p:spTgt spid="344"/>
                                        </p:tgtEl>
                                        <p:attrNameLst>
                                          <p:attrName>ppt_x</p:attrName>
                                          <p:attrName>ppt_y</p:attrName>
                                        </p:attrNameLst>
                                      </p:cBhvr>
                                      <p:rCtr x="-2362" y="4312"/>
                                    </p:animMotion>
                                  </p:childTnLst>
                                </p:cTn>
                              </p:par>
                              <p:par>
                                <p:cTn id="602" presetID="10" presetClass="exit" presetSubtype="0" repeatCount="indefinite" fill="hold" grpId="2" nodeType="withEffect">
                                  <p:stCondLst>
                                    <p:cond delay="0"/>
                                  </p:stCondLst>
                                  <p:childTnLst>
                                    <p:animEffect transition="out" filter="fade">
                                      <p:cBhvr>
                                        <p:cTn id="603" dur="1500"/>
                                        <p:tgtEl>
                                          <p:spTgt spid="344"/>
                                        </p:tgtEl>
                                      </p:cBhvr>
                                    </p:animEffect>
                                    <p:set>
                                      <p:cBhvr>
                                        <p:cTn id="604" dur="1" fill="hold">
                                          <p:stCondLst>
                                            <p:cond delay="1499"/>
                                          </p:stCondLst>
                                        </p:cTn>
                                        <p:tgtEl>
                                          <p:spTgt spid="344"/>
                                        </p:tgtEl>
                                        <p:attrNameLst>
                                          <p:attrName>style.visibility</p:attrName>
                                        </p:attrNameLst>
                                      </p:cBhvr>
                                      <p:to>
                                        <p:strVal val="hidden"/>
                                      </p:to>
                                    </p:set>
                                  </p:childTnLst>
                                </p:cTn>
                              </p:par>
                              <p:par>
                                <p:cTn id="605" presetID="1" presetClass="entr" presetSubtype="0" fill="hold" grpId="0" nodeType="withEffect">
                                  <p:stCondLst>
                                    <p:cond delay="0"/>
                                  </p:stCondLst>
                                  <p:childTnLst>
                                    <p:set>
                                      <p:cBhvr>
                                        <p:cTn id="606" dur="1" fill="hold">
                                          <p:stCondLst>
                                            <p:cond delay="0"/>
                                          </p:stCondLst>
                                        </p:cTn>
                                        <p:tgtEl>
                                          <p:spTgt spid="345"/>
                                        </p:tgtEl>
                                        <p:attrNameLst>
                                          <p:attrName>style.visibility</p:attrName>
                                        </p:attrNameLst>
                                      </p:cBhvr>
                                      <p:to>
                                        <p:strVal val="visible"/>
                                      </p:to>
                                    </p:set>
                                  </p:childTnLst>
                                </p:cTn>
                              </p:par>
                              <p:par>
                                <p:cTn id="607" presetID="37" presetClass="path" presetSubtype="0" repeatCount="indefinite" fill="hold" grpId="1" nodeType="withEffect">
                                  <p:stCondLst>
                                    <p:cond delay="0"/>
                                  </p:stCondLst>
                                  <p:childTnLst>
                                    <p:animMotion origin="layout" path="M 1.2918E-6 2.66001E-6 C -0.00051 0.05356 -0.0097 0.07444 -0.0471 0.08647 " pathEditMode="relative" rAng="0" ptsTypes="AA">
                                      <p:cBhvr>
                                        <p:cTn id="608" dur="1500" fill="hold"/>
                                        <p:tgtEl>
                                          <p:spTgt spid="345"/>
                                        </p:tgtEl>
                                        <p:attrNameLst>
                                          <p:attrName>ppt_x</p:attrName>
                                          <p:attrName>ppt_y</p:attrName>
                                        </p:attrNameLst>
                                      </p:cBhvr>
                                      <p:rCtr x="-2362" y="4312"/>
                                    </p:animMotion>
                                  </p:childTnLst>
                                </p:cTn>
                              </p:par>
                              <p:par>
                                <p:cTn id="609" presetID="10" presetClass="exit" presetSubtype="0" repeatCount="indefinite" fill="hold" grpId="2" nodeType="withEffect">
                                  <p:stCondLst>
                                    <p:cond delay="0"/>
                                  </p:stCondLst>
                                  <p:childTnLst>
                                    <p:animEffect transition="out" filter="fade">
                                      <p:cBhvr>
                                        <p:cTn id="610" dur="1500"/>
                                        <p:tgtEl>
                                          <p:spTgt spid="345"/>
                                        </p:tgtEl>
                                      </p:cBhvr>
                                    </p:animEffect>
                                    <p:set>
                                      <p:cBhvr>
                                        <p:cTn id="611" dur="1" fill="hold">
                                          <p:stCondLst>
                                            <p:cond delay="1499"/>
                                          </p:stCondLst>
                                        </p:cTn>
                                        <p:tgtEl>
                                          <p:spTgt spid="345"/>
                                        </p:tgtEl>
                                        <p:attrNameLst>
                                          <p:attrName>style.visibility</p:attrName>
                                        </p:attrNameLst>
                                      </p:cBhvr>
                                      <p:to>
                                        <p:strVal val="hidden"/>
                                      </p:to>
                                    </p:set>
                                  </p:childTnLst>
                                </p:cTn>
                              </p:par>
                            </p:childTnLst>
                          </p:cTn>
                        </p:par>
                        <p:par>
                          <p:cTn id="612" fill="hold">
                            <p:stCondLst>
                              <p:cond delay="9100"/>
                            </p:stCondLst>
                            <p:childTnLst>
                              <p:par>
                                <p:cTn id="613" presetID="10" presetClass="entr" presetSubtype="0" fill="hold" grpId="0" nodeType="afterEffect">
                                  <p:stCondLst>
                                    <p:cond delay="0"/>
                                  </p:stCondLst>
                                  <p:childTnLst>
                                    <p:set>
                                      <p:cBhvr>
                                        <p:cTn id="614" dur="1" fill="hold">
                                          <p:stCondLst>
                                            <p:cond delay="0"/>
                                          </p:stCondLst>
                                        </p:cTn>
                                        <p:tgtEl>
                                          <p:spTgt spid="718"/>
                                        </p:tgtEl>
                                        <p:attrNameLst>
                                          <p:attrName>style.visibility</p:attrName>
                                        </p:attrNameLst>
                                      </p:cBhvr>
                                      <p:to>
                                        <p:strVal val="visible"/>
                                      </p:to>
                                    </p:set>
                                    <p:animEffect transition="in" filter="fade">
                                      <p:cBhvr>
                                        <p:cTn id="615" dur="500"/>
                                        <p:tgtEl>
                                          <p:spTgt spid="718"/>
                                        </p:tgtEl>
                                      </p:cBhvr>
                                    </p:animEffect>
                                  </p:childTnLst>
                                </p:cTn>
                              </p:par>
                              <p:par>
                                <p:cTn id="616" presetID="10" presetClass="entr" presetSubtype="0" fill="hold" grpId="0" nodeType="withEffect">
                                  <p:stCondLst>
                                    <p:cond delay="0"/>
                                  </p:stCondLst>
                                  <p:childTnLst>
                                    <p:set>
                                      <p:cBhvr>
                                        <p:cTn id="617" dur="1" fill="hold">
                                          <p:stCondLst>
                                            <p:cond delay="0"/>
                                          </p:stCondLst>
                                        </p:cTn>
                                        <p:tgtEl>
                                          <p:spTgt spid="11"/>
                                        </p:tgtEl>
                                        <p:attrNameLst>
                                          <p:attrName>style.visibility</p:attrName>
                                        </p:attrNameLst>
                                      </p:cBhvr>
                                      <p:to>
                                        <p:strVal val="visible"/>
                                      </p:to>
                                    </p:set>
                                    <p:animEffect transition="in" filter="fade">
                                      <p:cBhvr>
                                        <p:cTn id="618" dur="500"/>
                                        <p:tgtEl>
                                          <p:spTgt spid="11"/>
                                        </p:tgtEl>
                                      </p:cBhvr>
                                    </p:animEffect>
                                  </p:childTnLst>
                                </p:cTn>
                              </p:par>
                              <p:par>
                                <p:cTn id="619" presetID="42" presetClass="path" presetSubtype="0" decel="100000" fill="hold" grpId="1" nodeType="withEffect">
                                  <p:stCondLst>
                                    <p:cond delay="0"/>
                                  </p:stCondLst>
                                  <p:childTnLst>
                                    <p:animMotion origin="layout" path="M 0 4.44444E-6 L 0 0.01898 " pathEditMode="relative" rAng="0" ptsTypes="AA">
                                      <p:cBhvr>
                                        <p:cTn id="620" dur="700" spd="-100000" fill="hold"/>
                                        <p:tgtEl>
                                          <p:spTgt spid="11"/>
                                        </p:tgtEl>
                                        <p:attrNameLst>
                                          <p:attrName>ppt_x</p:attrName>
                                          <p:attrName>ppt_y</p:attrName>
                                        </p:attrNameLst>
                                      </p:cBhvr>
                                      <p:rCtr x="0" y="949"/>
                                    </p:animMotion>
                                  </p:childTnLst>
                                </p:cTn>
                              </p:par>
                              <p:par>
                                <p:cTn id="621" presetID="10" presetClass="entr" presetSubtype="0" fill="hold" grpId="0" nodeType="withEffect">
                                  <p:stCondLst>
                                    <p:cond delay="250"/>
                                  </p:stCondLst>
                                  <p:childTnLst>
                                    <p:set>
                                      <p:cBhvr>
                                        <p:cTn id="622" dur="1" fill="hold">
                                          <p:stCondLst>
                                            <p:cond delay="0"/>
                                          </p:stCondLst>
                                        </p:cTn>
                                        <p:tgtEl>
                                          <p:spTgt spid="831"/>
                                        </p:tgtEl>
                                        <p:attrNameLst>
                                          <p:attrName>style.visibility</p:attrName>
                                        </p:attrNameLst>
                                      </p:cBhvr>
                                      <p:to>
                                        <p:strVal val="visible"/>
                                      </p:to>
                                    </p:set>
                                    <p:animEffect transition="in" filter="fade">
                                      <p:cBhvr>
                                        <p:cTn id="623" dur="500"/>
                                        <p:tgtEl>
                                          <p:spTgt spid="831"/>
                                        </p:tgtEl>
                                      </p:cBhvr>
                                    </p:animEffect>
                                  </p:childTnLst>
                                </p:cTn>
                              </p:par>
                              <p:par>
                                <p:cTn id="624" presetID="42" presetClass="path" presetSubtype="0" decel="100000" fill="hold" grpId="1" nodeType="withEffect">
                                  <p:stCondLst>
                                    <p:cond delay="250"/>
                                  </p:stCondLst>
                                  <p:childTnLst>
                                    <p:animMotion origin="layout" path="M 0 4.44444E-6 L 0 0.01898 " pathEditMode="relative" rAng="0" ptsTypes="AA">
                                      <p:cBhvr>
                                        <p:cTn id="625" dur="700" spd="-100000" fill="hold"/>
                                        <p:tgtEl>
                                          <p:spTgt spid="831"/>
                                        </p:tgtEl>
                                        <p:attrNameLst>
                                          <p:attrName>ppt_x</p:attrName>
                                          <p:attrName>ppt_y</p:attrName>
                                        </p:attrNameLst>
                                      </p:cBhvr>
                                      <p:rCtr x="0" y="949"/>
                                    </p:animMotion>
                                  </p:childTnLst>
                                </p:cTn>
                              </p:par>
                              <p:par>
                                <p:cTn id="626" presetID="10" presetClass="entr" presetSubtype="0" fill="hold" grpId="0" nodeType="withEffect">
                                  <p:stCondLst>
                                    <p:cond delay="500"/>
                                  </p:stCondLst>
                                  <p:childTnLst>
                                    <p:set>
                                      <p:cBhvr>
                                        <p:cTn id="627" dur="1" fill="hold">
                                          <p:stCondLst>
                                            <p:cond delay="0"/>
                                          </p:stCondLst>
                                        </p:cTn>
                                        <p:tgtEl>
                                          <p:spTgt spid="833"/>
                                        </p:tgtEl>
                                        <p:attrNameLst>
                                          <p:attrName>style.visibility</p:attrName>
                                        </p:attrNameLst>
                                      </p:cBhvr>
                                      <p:to>
                                        <p:strVal val="visible"/>
                                      </p:to>
                                    </p:set>
                                    <p:animEffect transition="in" filter="fade">
                                      <p:cBhvr>
                                        <p:cTn id="628" dur="500"/>
                                        <p:tgtEl>
                                          <p:spTgt spid="833"/>
                                        </p:tgtEl>
                                      </p:cBhvr>
                                    </p:animEffect>
                                  </p:childTnLst>
                                </p:cTn>
                              </p:par>
                              <p:par>
                                <p:cTn id="629" presetID="42" presetClass="path" presetSubtype="0" decel="100000" fill="hold" grpId="1" nodeType="withEffect">
                                  <p:stCondLst>
                                    <p:cond delay="500"/>
                                  </p:stCondLst>
                                  <p:childTnLst>
                                    <p:animMotion origin="layout" path="M 0 4.44444E-6 L 0 0.01898 " pathEditMode="relative" rAng="0" ptsTypes="AA">
                                      <p:cBhvr>
                                        <p:cTn id="630" dur="700" spd="-100000" fill="hold"/>
                                        <p:tgtEl>
                                          <p:spTgt spid="833"/>
                                        </p:tgtEl>
                                        <p:attrNameLst>
                                          <p:attrName>ppt_x</p:attrName>
                                          <p:attrName>ppt_y</p:attrName>
                                        </p:attrNameLst>
                                      </p:cBhvr>
                                      <p:rCtr x="0" y="949"/>
                                    </p:animMotion>
                                  </p:childTnLst>
                                </p:cTn>
                              </p:par>
                              <p:par>
                                <p:cTn id="631" presetID="10" presetClass="entr" presetSubtype="0" fill="hold" grpId="0" nodeType="withEffect">
                                  <p:stCondLst>
                                    <p:cond delay="750"/>
                                  </p:stCondLst>
                                  <p:childTnLst>
                                    <p:set>
                                      <p:cBhvr>
                                        <p:cTn id="632" dur="1" fill="hold">
                                          <p:stCondLst>
                                            <p:cond delay="0"/>
                                          </p:stCondLst>
                                        </p:cTn>
                                        <p:tgtEl>
                                          <p:spTgt spid="834"/>
                                        </p:tgtEl>
                                        <p:attrNameLst>
                                          <p:attrName>style.visibility</p:attrName>
                                        </p:attrNameLst>
                                      </p:cBhvr>
                                      <p:to>
                                        <p:strVal val="visible"/>
                                      </p:to>
                                    </p:set>
                                    <p:animEffect transition="in" filter="fade">
                                      <p:cBhvr>
                                        <p:cTn id="633" dur="500"/>
                                        <p:tgtEl>
                                          <p:spTgt spid="834"/>
                                        </p:tgtEl>
                                      </p:cBhvr>
                                    </p:animEffect>
                                  </p:childTnLst>
                                </p:cTn>
                              </p:par>
                              <p:par>
                                <p:cTn id="634" presetID="42" presetClass="path" presetSubtype="0" decel="100000" fill="hold" grpId="1" nodeType="withEffect">
                                  <p:stCondLst>
                                    <p:cond delay="750"/>
                                  </p:stCondLst>
                                  <p:childTnLst>
                                    <p:animMotion origin="layout" path="M 0 4.44444E-6 L 0 0.01898 " pathEditMode="relative" rAng="0" ptsTypes="AA">
                                      <p:cBhvr>
                                        <p:cTn id="635" dur="700" spd="-100000" fill="hold"/>
                                        <p:tgtEl>
                                          <p:spTgt spid="834"/>
                                        </p:tgtEl>
                                        <p:attrNameLst>
                                          <p:attrName>ppt_x</p:attrName>
                                          <p:attrName>ppt_y</p:attrName>
                                        </p:attrNameLst>
                                      </p:cBhvr>
                                      <p:rCtr x="0" y="949"/>
                                    </p:animMotion>
                                  </p:childTnLst>
                                </p:cTn>
                              </p:par>
                            </p:childTnLst>
                          </p:cTn>
                        </p:par>
                        <p:par>
                          <p:cTn id="636" fill="hold">
                            <p:stCondLst>
                              <p:cond delay="10550"/>
                            </p:stCondLst>
                            <p:childTnLst>
                              <p:par>
                                <p:cTn id="637" presetID="10" presetClass="entr" presetSubtype="0" fill="hold" nodeType="afterEffect">
                                  <p:stCondLst>
                                    <p:cond delay="0"/>
                                  </p:stCondLst>
                                  <p:childTnLst>
                                    <p:set>
                                      <p:cBhvr>
                                        <p:cTn id="638" dur="1" fill="hold">
                                          <p:stCondLst>
                                            <p:cond delay="0"/>
                                          </p:stCondLst>
                                        </p:cTn>
                                        <p:tgtEl>
                                          <p:spTgt spid="360"/>
                                        </p:tgtEl>
                                        <p:attrNameLst>
                                          <p:attrName>style.visibility</p:attrName>
                                        </p:attrNameLst>
                                      </p:cBhvr>
                                      <p:to>
                                        <p:strVal val="visible"/>
                                      </p:to>
                                    </p:set>
                                    <p:animEffect transition="in" filter="fade">
                                      <p:cBhvr>
                                        <p:cTn id="639" dur="500"/>
                                        <p:tgtEl>
                                          <p:spTgt spid="360"/>
                                        </p:tgtEl>
                                      </p:cBhvr>
                                    </p:animEffect>
                                  </p:childTnLst>
                                </p:cTn>
                              </p:par>
                              <p:par>
                                <p:cTn id="640" presetID="10" presetClass="entr" presetSubtype="0" fill="hold" nodeType="withEffect">
                                  <p:stCondLst>
                                    <p:cond delay="0"/>
                                  </p:stCondLst>
                                  <p:childTnLst>
                                    <p:set>
                                      <p:cBhvr>
                                        <p:cTn id="641" dur="1" fill="hold">
                                          <p:stCondLst>
                                            <p:cond delay="0"/>
                                          </p:stCondLst>
                                        </p:cTn>
                                        <p:tgtEl>
                                          <p:spTgt spid="390"/>
                                        </p:tgtEl>
                                        <p:attrNameLst>
                                          <p:attrName>style.visibility</p:attrName>
                                        </p:attrNameLst>
                                      </p:cBhvr>
                                      <p:to>
                                        <p:strVal val="visible"/>
                                      </p:to>
                                    </p:set>
                                    <p:animEffect transition="in" filter="fade">
                                      <p:cBhvr>
                                        <p:cTn id="642" dur="500"/>
                                        <p:tgtEl>
                                          <p:spTgt spid="390"/>
                                        </p:tgtEl>
                                      </p:cBhvr>
                                    </p:animEffect>
                                  </p:childTnLst>
                                </p:cTn>
                              </p:par>
                              <p:par>
                                <p:cTn id="643" presetID="10" presetClass="entr" presetSubtype="0" fill="hold" nodeType="withEffect">
                                  <p:stCondLst>
                                    <p:cond delay="0"/>
                                  </p:stCondLst>
                                  <p:childTnLst>
                                    <p:set>
                                      <p:cBhvr>
                                        <p:cTn id="644" dur="1" fill="hold">
                                          <p:stCondLst>
                                            <p:cond delay="0"/>
                                          </p:stCondLst>
                                        </p:cTn>
                                        <p:tgtEl>
                                          <p:spTgt spid="390"/>
                                        </p:tgtEl>
                                        <p:attrNameLst>
                                          <p:attrName>style.visibility</p:attrName>
                                        </p:attrNameLst>
                                      </p:cBhvr>
                                      <p:to>
                                        <p:strVal val="visible"/>
                                      </p:to>
                                    </p:set>
                                    <p:animEffect transition="in" filter="fade">
                                      <p:cBhvr>
                                        <p:cTn id="645" dur="500"/>
                                        <p:tgtEl>
                                          <p:spTgt spid="390"/>
                                        </p:tgtEl>
                                      </p:cBhvr>
                                    </p:animEffect>
                                  </p:childTnLst>
                                </p:cTn>
                              </p:par>
                              <p:par>
                                <p:cTn id="646" presetID="10" presetClass="entr" presetSubtype="0" fill="hold" nodeType="withEffect">
                                  <p:stCondLst>
                                    <p:cond delay="0"/>
                                  </p:stCondLst>
                                  <p:childTnLst>
                                    <p:set>
                                      <p:cBhvr>
                                        <p:cTn id="647" dur="1" fill="hold">
                                          <p:stCondLst>
                                            <p:cond delay="0"/>
                                          </p:stCondLst>
                                        </p:cTn>
                                        <p:tgtEl>
                                          <p:spTgt spid="397"/>
                                        </p:tgtEl>
                                        <p:attrNameLst>
                                          <p:attrName>style.visibility</p:attrName>
                                        </p:attrNameLst>
                                      </p:cBhvr>
                                      <p:to>
                                        <p:strVal val="visible"/>
                                      </p:to>
                                    </p:set>
                                    <p:animEffect transition="in" filter="fade">
                                      <p:cBhvr>
                                        <p:cTn id="648" dur="500"/>
                                        <p:tgtEl>
                                          <p:spTgt spid="397"/>
                                        </p:tgtEl>
                                      </p:cBhvr>
                                    </p:animEffect>
                                  </p:childTnLst>
                                </p:cTn>
                              </p:par>
                              <p:par>
                                <p:cTn id="649" presetID="10" presetClass="entr" presetSubtype="0" fill="hold" nodeType="withEffect">
                                  <p:stCondLst>
                                    <p:cond delay="0"/>
                                  </p:stCondLst>
                                  <p:childTnLst>
                                    <p:set>
                                      <p:cBhvr>
                                        <p:cTn id="650" dur="1" fill="hold">
                                          <p:stCondLst>
                                            <p:cond delay="0"/>
                                          </p:stCondLst>
                                        </p:cTn>
                                        <p:tgtEl>
                                          <p:spTgt spid="446"/>
                                        </p:tgtEl>
                                        <p:attrNameLst>
                                          <p:attrName>style.visibility</p:attrName>
                                        </p:attrNameLst>
                                      </p:cBhvr>
                                      <p:to>
                                        <p:strVal val="visible"/>
                                      </p:to>
                                    </p:set>
                                    <p:animEffect transition="in" filter="fade">
                                      <p:cBhvr>
                                        <p:cTn id="651" dur="500"/>
                                        <p:tgtEl>
                                          <p:spTgt spid="446"/>
                                        </p:tgtEl>
                                      </p:cBhvr>
                                    </p:animEffect>
                                  </p:childTnLst>
                                </p:cTn>
                              </p:par>
                              <p:par>
                                <p:cTn id="652" presetID="10" presetClass="entr" presetSubtype="0" fill="hold" nodeType="withEffect">
                                  <p:stCondLst>
                                    <p:cond delay="0"/>
                                  </p:stCondLst>
                                  <p:childTnLst>
                                    <p:set>
                                      <p:cBhvr>
                                        <p:cTn id="653" dur="1" fill="hold">
                                          <p:stCondLst>
                                            <p:cond delay="0"/>
                                          </p:stCondLst>
                                        </p:cTn>
                                        <p:tgtEl>
                                          <p:spTgt spid="461"/>
                                        </p:tgtEl>
                                        <p:attrNameLst>
                                          <p:attrName>style.visibility</p:attrName>
                                        </p:attrNameLst>
                                      </p:cBhvr>
                                      <p:to>
                                        <p:strVal val="visible"/>
                                      </p:to>
                                    </p:set>
                                    <p:animEffect transition="in" filter="fade">
                                      <p:cBhvr>
                                        <p:cTn id="654" dur="500"/>
                                        <p:tgtEl>
                                          <p:spTgt spid="461"/>
                                        </p:tgtEl>
                                      </p:cBhvr>
                                    </p:animEffect>
                                  </p:childTnLst>
                                </p:cTn>
                              </p:par>
                              <p:par>
                                <p:cTn id="655" presetID="10" presetClass="entr" presetSubtype="0" fill="hold" nodeType="withEffect">
                                  <p:stCondLst>
                                    <p:cond delay="0"/>
                                  </p:stCondLst>
                                  <p:childTnLst>
                                    <p:set>
                                      <p:cBhvr>
                                        <p:cTn id="656" dur="1" fill="hold">
                                          <p:stCondLst>
                                            <p:cond delay="0"/>
                                          </p:stCondLst>
                                        </p:cTn>
                                        <p:tgtEl>
                                          <p:spTgt spid="501"/>
                                        </p:tgtEl>
                                        <p:attrNameLst>
                                          <p:attrName>style.visibility</p:attrName>
                                        </p:attrNameLst>
                                      </p:cBhvr>
                                      <p:to>
                                        <p:strVal val="visible"/>
                                      </p:to>
                                    </p:set>
                                    <p:animEffect transition="in" filter="fade">
                                      <p:cBhvr>
                                        <p:cTn id="657" dur="500"/>
                                        <p:tgtEl>
                                          <p:spTgt spid="501"/>
                                        </p:tgtEl>
                                      </p:cBhvr>
                                    </p:animEffect>
                                  </p:childTnLst>
                                </p:cTn>
                              </p:par>
                              <p:par>
                                <p:cTn id="658" presetID="10" presetClass="entr" presetSubtype="0" fill="hold" nodeType="withEffect">
                                  <p:stCondLst>
                                    <p:cond delay="0"/>
                                  </p:stCondLst>
                                  <p:childTnLst>
                                    <p:set>
                                      <p:cBhvr>
                                        <p:cTn id="659" dur="1" fill="hold">
                                          <p:stCondLst>
                                            <p:cond delay="0"/>
                                          </p:stCondLst>
                                        </p:cTn>
                                        <p:tgtEl>
                                          <p:spTgt spid="531"/>
                                        </p:tgtEl>
                                        <p:attrNameLst>
                                          <p:attrName>style.visibility</p:attrName>
                                        </p:attrNameLst>
                                      </p:cBhvr>
                                      <p:to>
                                        <p:strVal val="visible"/>
                                      </p:to>
                                    </p:set>
                                    <p:animEffect transition="in" filter="fade">
                                      <p:cBhvr>
                                        <p:cTn id="660" dur="500"/>
                                        <p:tgtEl>
                                          <p:spTgt spid="531"/>
                                        </p:tgtEl>
                                      </p:cBhvr>
                                    </p:animEffect>
                                  </p:childTnLst>
                                </p:cTn>
                              </p:par>
                              <p:par>
                                <p:cTn id="661" presetID="1" presetClass="entr" presetSubtype="0" fill="hold" grpId="0" nodeType="withEffect">
                                  <p:stCondLst>
                                    <p:cond delay="0"/>
                                  </p:stCondLst>
                                  <p:childTnLst>
                                    <p:set>
                                      <p:cBhvr>
                                        <p:cTn id="662" dur="1" fill="hold">
                                          <p:stCondLst>
                                            <p:cond delay="0"/>
                                          </p:stCondLst>
                                        </p:cTn>
                                        <p:tgtEl>
                                          <p:spTgt spid="720"/>
                                        </p:tgtEl>
                                        <p:attrNameLst>
                                          <p:attrName>style.visibility</p:attrName>
                                        </p:attrNameLst>
                                      </p:cBhvr>
                                      <p:to>
                                        <p:strVal val="visible"/>
                                      </p:to>
                                    </p:set>
                                  </p:childTnLst>
                                </p:cTn>
                              </p:par>
                              <p:par>
                                <p:cTn id="663" presetID="37" presetClass="path" presetSubtype="0" repeatCount="indefinite" fill="hold" grpId="1" nodeType="withEffect">
                                  <p:stCondLst>
                                    <p:cond delay="0"/>
                                  </p:stCondLst>
                                  <p:childTnLst>
                                    <p:animMotion origin="layout" path="M -3.70181E-7 -7.76214E-7 C 0.00026 0.02905 0.00281 0.09033 0.00498 0.12846 " pathEditMode="relative" rAng="0" ptsTypes="AA">
                                      <p:cBhvr>
                                        <p:cTn id="664" dur="1500" spd="-100000" fill="hold"/>
                                        <p:tgtEl>
                                          <p:spTgt spid="720"/>
                                        </p:tgtEl>
                                        <p:attrNameLst>
                                          <p:attrName>ppt_x</p:attrName>
                                          <p:attrName>ppt_y</p:attrName>
                                        </p:attrNameLst>
                                      </p:cBhvr>
                                      <p:rCtr x="243" y="6423"/>
                                    </p:animMotion>
                                  </p:childTnLst>
                                </p:cTn>
                              </p:par>
                              <p:par>
                                <p:cTn id="665" presetID="10" presetClass="exit" presetSubtype="0" repeatCount="indefinite" fill="hold" grpId="2" nodeType="withEffect">
                                  <p:stCondLst>
                                    <p:cond delay="0"/>
                                  </p:stCondLst>
                                  <p:childTnLst>
                                    <p:animEffect transition="out" filter="fade">
                                      <p:cBhvr>
                                        <p:cTn id="666" dur="1500"/>
                                        <p:tgtEl>
                                          <p:spTgt spid="720"/>
                                        </p:tgtEl>
                                      </p:cBhvr>
                                    </p:animEffect>
                                    <p:set>
                                      <p:cBhvr>
                                        <p:cTn id="667" dur="1" fill="hold">
                                          <p:stCondLst>
                                            <p:cond delay="1499"/>
                                          </p:stCondLst>
                                        </p:cTn>
                                        <p:tgtEl>
                                          <p:spTgt spid="720"/>
                                        </p:tgtEl>
                                        <p:attrNameLst>
                                          <p:attrName>style.visibility</p:attrName>
                                        </p:attrNameLst>
                                      </p:cBhvr>
                                      <p:to>
                                        <p:strVal val="hidden"/>
                                      </p:to>
                                    </p:set>
                                  </p:childTnLst>
                                </p:cTn>
                              </p:par>
                              <p:par>
                                <p:cTn id="668" presetID="1" presetClass="entr" presetSubtype="0" fill="hold" grpId="0" nodeType="withEffect">
                                  <p:stCondLst>
                                    <p:cond delay="0"/>
                                  </p:stCondLst>
                                  <p:childTnLst>
                                    <p:set>
                                      <p:cBhvr>
                                        <p:cTn id="669" dur="1" fill="hold">
                                          <p:stCondLst>
                                            <p:cond delay="0"/>
                                          </p:stCondLst>
                                        </p:cTn>
                                        <p:tgtEl>
                                          <p:spTgt spid="721"/>
                                        </p:tgtEl>
                                        <p:attrNameLst>
                                          <p:attrName>style.visibility</p:attrName>
                                        </p:attrNameLst>
                                      </p:cBhvr>
                                      <p:to>
                                        <p:strVal val="visible"/>
                                      </p:to>
                                    </p:set>
                                  </p:childTnLst>
                                </p:cTn>
                              </p:par>
                              <p:par>
                                <p:cTn id="670" presetID="37" presetClass="path" presetSubtype="0" repeatCount="indefinite" fill="hold" grpId="1" nodeType="withEffect">
                                  <p:stCondLst>
                                    <p:cond delay="0"/>
                                  </p:stCondLst>
                                  <p:childTnLst>
                                    <p:animMotion origin="layout" path="M 2.26704E-6 -4.48933E-6 C 0.00025 0.02906 0.00281 0.09034 0.00498 0.12847 " pathEditMode="relative" rAng="0" ptsTypes="AA">
                                      <p:cBhvr>
                                        <p:cTn id="671" dur="1500" spd="-100000" fill="hold"/>
                                        <p:tgtEl>
                                          <p:spTgt spid="721"/>
                                        </p:tgtEl>
                                        <p:attrNameLst>
                                          <p:attrName>ppt_x</p:attrName>
                                          <p:attrName>ppt_y</p:attrName>
                                        </p:attrNameLst>
                                      </p:cBhvr>
                                      <p:rCtr x="243" y="6423"/>
                                    </p:animMotion>
                                  </p:childTnLst>
                                </p:cTn>
                              </p:par>
                              <p:par>
                                <p:cTn id="672" presetID="10" presetClass="exit" presetSubtype="0" repeatCount="indefinite" fill="hold" grpId="2" nodeType="withEffect">
                                  <p:stCondLst>
                                    <p:cond delay="0"/>
                                  </p:stCondLst>
                                  <p:childTnLst>
                                    <p:animEffect transition="out" filter="fade">
                                      <p:cBhvr>
                                        <p:cTn id="673" dur="1500"/>
                                        <p:tgtEl>
                                          <p:spTgt spid="721"/>
                                        </p:tgtEl>
                                      </p:cBhvr>
                                    </p:animEffect>
                                    <p:set>
                                      <p:cBhvr>
                                        <p:cTn id="674" dur="1" fill="hold">
                                          <p:stCondLst>
                                            <p:cond delay="1499"/>
                                          </p:stCondLst>
                                        </p:cTn>
                                        <p:tgtEl>
                                          <p:spTgt spid="721"/>
                                        </p:tgtEl>
                                        <p:attrNameLst>
                                          <p:attrName>style.visibility</p:attrName>
                                        </p:attrNameLst>
                                      </p:cBhvr>
                                      <p:to>
                                        <p:strVal val="hidden"/>
                                      </p:to>
                                    </p:set>
                                  </p:childTnLst>
                                </p:cTn>
                              </p:par>
                              <p:par>
                                <p:cTn id="675" presetID="1" presetClass="entr" presetSubtype="0" fill="hold" grpId="0" nodeType="withEffect">
                                  <p:stCondLst>
                                    <p:cond delay="0"/>
                                  </p:stCondLst>
                                  <p:childTnLst>
                                    <p:set>
                                      <p:cBhvr>
                                        <p:cTn id="676" dur="1" fill="hold">
                                          <p:stCondLst>
                                            <p:cond delay="0"/>
                                          </p:stCondLst>
                                        </p:cTn>
                                        <p:tgtEl>
                                          <p:spTgt spid="722"/>
                                        </p:tgtEl>
                                        <p:attrNameLst>
                                          <p:attrName>style.visibility</p:attrName>
                                        </p:attrNameLst>
                                      </p:cBhvr>
                                      <p:to>
                                        <p:strVal val="visible"/>
                                      </p:to>
                                    </p:set>
                                  </p:childTnLst>
                                </p:cTn>
                              </p:par>
                              <p:par>
                                <p:cTn id="677" presetID="37" presetClass="path" presetSubtype="0" repeatCount="indefinite" fill="hold" grpId="1" nodeType="withEffect">
                                  <p:stCondLst>
                                    <p:cond delay="0"/>
                                  </p:stCondLst>
                                  <p:childTnLst>
                                    <p:animMotion origin="layout" path="M 4.75109E-6 1.18021E-6 C -0.00026 0.03336 0.00038 0.07898 -0.00447 0.13255 " pathEditMode="relative" rAng="0" ptsTypes="AA">
                                      <p:cBhvr>
                                        <p:cTn id="678" dur="1500" fill="hold"/>
                                        <p:tgtEl>
                                          <p:spTgt spid="722"/>
                                        </p:tgtEl>
                                        <p:attrNameLst>
                                          <p:attrName>ppt_x</p:attrName>
                                          <p:attrName>ppt_y</p:attrName>
                                        </p:attrNameLst>
                                      </p:cBhvr>
                                      <p:rCtr x="-230" y="6627"/>
                                    </p:animMotion>
                                  </p:childTnLst>
                                </p:cTn>
                              </p:par>
                              <p:par>
                                <p:cTn id="679" presetID="10" presetClass="exit" presetSubtype="0" repeatCount="indefinite" fill="hold" grpId="2" nodeType="withEffect">
                                  <p:stCondLst>
                                    <p:cond delay="0"/>
                                  </p:stCondLst>
                                  <p:childTnLst>
                                    <p:animEffect transition="out" filter="fade">
                                      <p:cBhvr>
                                        <p:cTn id="680" dur="1500"/>
                                        <p:tgtEl>
                                          <p:spTgt spid="722"/>
                                        </p:tgtEl>
                                      </p:cBhvr>
                                    </p:animEffect>
                                    <p:set>
                                      <p:cBhvr>
                                        <p:cTn id="681" dur="1" fill="hold">
                                          <p:stCondLst>
                                            <p:cond delay="1499"/>
                                          </p:stCondLst>
                                        </p:cTn>
                                        <p:tgtEl>
                                          <p:spTgt spid="722"/>
                                        </p:tgtEl>
                                        <p:attrNameLst>
                                          <p:attrName>style.visibility</p:attrName>
                                        </p:attrNameLst>
                                      </p:cBhvr>
                                      <p:to>
                                        <p:strVal val="hidden"/>
                                      </p:to>
                                    </p:set>
                                  </p:childTnLst>
                                </p:cTn>
                              </p:par>
                              <p:par>
                                <p:cTn id="682" presetID="1" presetClass="entr" presetSubtype="0" fill="hold" grpId="0" nodeType="withEffect">
                                  <p:stCondLst>
                                    <p:cond delay="0"/>
                                  </p:stCondLst>
                                  <p:childTnLst>
                                    <p:set>
                                      <p:cBhvr>
                                        <p:cTn id="683" dur="1" fill="hold">
                                          <p:stCondLst>
                                            <p:cond delay="0"/>
                                          </p:stCondLst>
                                        </p:cTn>
                                        <p:tgtEl>
                                          <p:spTgt spid="723"/>
                                        </p:tgtEl>
                                        <p:attrNameLst>
                                          <p:attrName>style.visibility</p:attrName>
                                        </p:attrNameLst>
                                      </p:cBhvr>
                                      <p:to>
                                        <p:strVal val="visible"/>
                                      </p:to>
                                    </p:set>
                                  </p:childTnLst>
                                </p:cTn>
                              </p:par>
                              <p:par>
                                <p:cTn id="684" presetID="37" presetClass="path" presetSubtype="0" repeatCount="indefinite" fill="hold" grpId="1" nodeType="withEffect">
                                  <p:stCondLst>
                                    <p:cond delay="0"/>
                                  </p:stCondLst>
                                  <p:childTnLst>
                                    <p:animMotion origin="layout" path="M -1.9326E-6 6.58193E-7 C -0.00025 0.03336 0.00038 0.07898 -0.00447 0.13255 " pathEditMode="relative" rAng="0" ptsTypes="AA">
                                      <p:cBhvr>
                                        <p:cTn id="685" dur="1500" spd="-100000" fill="hold"/>
                                        <p:tgtEl>
                                          <p:spTgt spid="723"/>
                                        </p:tgtEl>
                                        <p:attrNameLst>
                                          <p:attrName>ppt_x</p:attrName>
                                          <p:attrName>ppt_y</p:attrName>
                                        </p:attrNameLst>
                                      </p:cBhvr>
                                      <p:rCtr x="-230" y="6627"/>
                                    </p:animMotion>
                                  </p:childTnLst>
                                </p:cTn>
                              </p:par>
                              <p:par>
                                <p:cTn id="686" presetID="10" presetClass="exit" presetSubtype="0" repeatCount="indefinite" fill="hold" grpId="2" nodeType="withEffect">
                                  <p:stCondLst>
                                    <p:cond delay="0"/>
                                  </p:stCondLst>
                                  <p:childTnLst>
                                    <p:animEffect transition="out" filter="fade">
                                      <p:cBhvr>
                                        <p:cTn id="687" dur="1500"/>
                                        <p:tgtEl>
                                          <p:spTgt spid="723"/>
                                        </p:tgtEl>
                                      </p:cBhvr>
                                    </p:animEffect>
                                    <p:set>
                                      <p:cBhvr>
                                        <p:cTn id="688" dur="1" fill="hold">
                                          <p:stCondLst>
                                            <p:cond delay="1499"/>
                                          </p:stCondLst>
                                        </p:cTn>
                                        <p:tgtEl>
                                          <p:spTgt spid="723"/>
                                        </p:tgtEl>
                                        <p:attrNameLst>
                                          <p:attrName>style.visibility</p:attrName>
                                        </p:attrNameLst>
                                      </p:cBhvr>
                                      <p:to>
                                        <p:strVal val="hidden"/>
                                      </p:to>
                                    </p:set>
                                  </p:childTnLst>
                                </p:cTn>
                              </p:par>
                              <p:par>
                                <p:cTn id="689" presetID="1" presetClass="entr" presetSubtype="0" fill="hold" grpId="0" nodeType="withEffect">
                                  <p:stCondLst>
                                    <p:cond delay="0"/>
                                  </p:stCondLst>
                                  <p:childTnLst>
                                    <p:set>
                                      <p:cBhvr>
                                        <p:cTn id="690" dur="1" fill="hold">
                                          <p:stCondLst>
                                            <p:cond delay="0"/>
                                          </p:stCondLst>
                                        </p:cTn>
                                        <p:tgtEl>
                                          <p:spTgt spid="725"/>
                                        </p:tgtEl>
                                        <p:attrNameLst>
                                          <p:attrName>style.visibility</p:attrName>
                                        </p:attrNameLst>
                                      </p:cBhvr>
                                      <p:to>
                                        <p:strVal val="visible"/>
                                      </p:to>
                                    </p:set>
                                  </p:childTnLst>
                                </p:cTn>
                              </p:par>
                              <p:par>
                                <p:cTn id="691" presetID="37" presetClass="path" presetSubtype="0" repeatCount="indefinite" fill="hold" grpId="1" nodeType="withEffect">
                                  <p:stCondLst>
                                    <p:cond delay="0"/>
                                  </p:stCondLst>
                                  <p:childTnLst>
                                    <p:animMotion origin="layout" path="M -0.00051 1.2483E-6 C 0.0032 0.03041 -0.00982 0.0665 -0.04965 0.09328 " pathEditMode="relative" rAng="0" ptsTypes="AA">
                                      <p:cBhvr>
                                        <p:cTn id="692" dur="1500" spd="-100000" fill="hold"/>
                                        <p:tgtEl>
                                          <p:spTgt spid="725"/>
                                        </p:tgtEl>
                                        <p:attrNameLst>
                                          <p:attrName>ppt_x</p:attrName>
                                          <p:attrName>ppt_y</p:attrName>
                                        </p:attrNameLst>
                                      </p:cBhvr>
                                      <p:rCtr x="-2438" y="4653"/>
                                    </p:animMotion>
                                  </p:childTnLst>
                                </p:cTn>
                              </p:par>
                              <p:par>
                                <p:cTn id="693" presetID="10" presetClass="exit" presetSubtype="0" repeatCount="indefinite" fill="hold" grpId="2" nodeType="withEffect">
                                  <p:stCondLst>
                                    <p:cond delay="0"/>
                                  </p:stCondLst>
                                  <p:childTnLst>
                                    <p:animEffect transition="out" filter="fade">
                                      <p:cBhvr>
                                        <p:cTn id="694" dur="1500"/>
                                        <p:tgtEl>
                                          <p:spTgt spid="725"/>
                                        </p:tgtEl>
                                      </p:cBhvr>
                                    </p:animEffect>
                                    <p:set>
                                      <p:cBhvr>
                                        <p:cTn id="695" dur="1" fill="hold">
                                          <p:stCondLst>
                                            <p:cond delay="1499"/>
                                          </p:stCondLst>
                                        </p:cTn>
                                        <p:tgtEl>
                                          <p:spTgt spid="725"/>
                                        </p:tgtEl>
                                        <p:attrNameLst>
                                          <p:attrName>style.visibility</p:attrName>
                                        </p:attrNameLst>
                                      </p:cBhvr>
                                      <p:to>
                                        <p:strVal val="hidden"/>
                                      </p:to>
                                    </p:set>
                                  </p:childTnLst>
                                </p:cTn>
                              </p:par>
                              <p:par>
                                <p:cTn id="696" presetID="1" presetClass="entr" presetSubtype="0" fill="hold" grpId="2" nodeType="withEffect">
                                  <p:stCondLst>
                                    <p:cond delay="0"/>
                                  </p:stCondLst>
                                  <p:childTnLst>
                                    <p:set>
                                      <p:cBhvr>
                                        <p:cTn id="697" dur="1" fill="hold">
                                          <p:stCondLst>
                                            <p:cond delay="0"/>
                                          </p:stCondLst>
                                        </p:cTn>
                                        <p:tgtEl>
                                          <p:spTgt spid="730"/>
                                        </p:tgtEl>
                                        <p:attrNameLst>
                                          <p:attrName>style.visibility</p:attrName>
                                        </p:attrNameLst>
                                      </p:cBhvr>
                                      <p:to>
                                        <p:strVal val="visible"/>
                                      </p:to>
                                    </p:set>
                                  </p:childTnLst>
                                </p:cTn>
                              </p:par>
                              <p:par>
                                <p:cTn id="698" presetID="37" presetClass="path" presetSubtype="0" repeatCount="indefinite" fill="hold" grpId="0" nodeType="withEffect">
                                  <p:stCondLst>
                                    <p:cond delay="0"/>
                                  </p:stCondLst>
                                  <p:childTnLst>
                                    <p:animMotion origin="layout" path="M -1.25351E-6 2.70086E-6 C -0.00562 -0.02815 -0.0143 -0.0833 -0.02987 -0.11575 " pathEditMode="relative" rAng="0" ptsTypes="AA">
                                      <p:cBhvr>
                                        <p:cTn id="699" dur="1500" fill="hold"/>
                                        <p:tgtEl>
                                          <p:spTgt spid="730"/>
                                        </p:tgtEl>
                                        <p:attrNameLst>
                                          <p:attrName>ppt_x</p:attrName>
                                          <p:attrName>ppt_y</p:attrName>
                                        </p:attrNameLst>
                                      </p:cBhvr>
                                      <p:rCtr x="-1493" y="-5788"/>
                                    </p:animMotion>
                                  </p:childTnLst>
                                </p:cTn>
                              </p:par>
                              <p:par>
                                <p:cTn id="700" presetID="10" presetClass="exit" presetSubtype="0" repeatCount="indefinite" fill="hold" grpId="1" nodeType="withEffect">
                                  <p:stCondLst>
                                    <p:cond delay="0"/>
                                  </p:stCondLst>
                                  <p:childTnLst>
                                    <p:animEffect transition="out" filter="fade">
                                      <p:cBhvr>
                                        <p:cTn id="701" dur="1500"/>
                                        <p:tgtEl>
                                          <p:spTgt spid="730"/>
                                        </p:tgtEl>
                                      </p:cBhvr>
                                    </p:animEffect>
                                    <p:set>
                                      <p:cBhvr>
                                        <p:cTn id="702" dur="1" fill="hold">
                                          <p:stCondLst>
                                            <p:cond delay="1499"/>
                                          </p:stCondLst>
                                        </p:cTn>
                                        <p:tgtEl>
                                          <p:spTgt spid="730"/>
                                        </p:tgtEl>
                                        <p:attrNameLst>
                                          <p:attrName>style.visibility</p:attrName>
                                        </p:attrNameLst>
                                      </p:cBhvr>
                                      <p:to>
                                        <p:strVal val="hidden"/>
                                      </p:to>
                                    </p:set>
                                  </p:childTnLst>
                                </p:cTn>
                              </p:par>
                              <p:par>
                                <p:cTn id="703" presetID="1" presetClass="entr" presetSubtype="0" fill="hold" grpId="2" nodeType="withEffect">
                                  <p:stCondLst>
                                    <p:cond delay="0"/>
                                  </p:stCondLst>
                                  <p:childTnLst>
                                    <p:set>
                                      <p:cBhvr>
                                        <p:cTn id="704" dur="1" fill="hold">
                                          <p:stCondLst>
                                            <p:cond delay="0"/>
                                          </p:stCondLst>
                                        </p:cTn>
                                        <p:tgtEl>
                                          <p:spTgt spid="726"/>
                                        </p:tgtEl>
                                        <p:attrNameLst>
                                          <p:attrName>style.visibility</p:attrName>
                                        </p:attrNameLst>
                                      </p:cBhvr>
                                      <p:to>
                                        <p:strVal val="visible"/>
                                      </p:to>
                                    </p:set>
                                  </p:childTnLst>
                                </p:cTn>
                              </p:par>
                              <p:par>
                                <p:cTn id="705" presetID="37" presetClass="path" presetSubtype="0" repeatCount="indefinite" fill="hold" grpId="0" nodeType="withEffect">
                                  <p:stCondLst>
                                    <p:cond delay="0"/>
                                  </p:stCondLst>
                                  <p:childTnLst>
                                    <p:animMotion origin="layout" path="M 4.80725E-6 -1.80663E-6 C -0.00562 -0.02814 -0.0143 -0.08329 -0.02987 -0.11575 " pathEditMode="relative" rAng="0" ptsTypes="AA">
                                      <p:cBhvr>
                                        <p:cTn id="706" dur="1500" fill="hold"/>
                                        <p:tgtEl>
                                          <p:spTgt spid="726"/>
                                        </p:tgtEl>
                                        <p:attrNameLst>
                                          <p:attrName>ppt_x</p:attrName>
                                          <p:attrName>ppt_y</p:attrName>
                                        </p:attrNameLst>
                                      </p:cBhvr>
                                      <p:rCtr x="-1493" y="-5788"/>
                                    </p:animMotion>
                                  </p:childTnLst>
                                </p:cTn>
                              </p:par>
                              <p:par>
                                <p:cTn id="707" presetID="10" presetClass="exit" presetSubtype="0" repeatCount="indefinite" fill="hold" grpId="1" nodeType="withEffect">
                                  <p:stCondLst>
                                    <p:cond delay="0"/>
                                  </p:stCondLst>
                                  <p:childTnLst>
                                    <p:animEffect transition="out" filter="fade">
                                      <p:cBhvr>
                                        <p:cTn id="708" dur="1500"/>
                                        <p:tgtEl>
                                          <p:spTgt spid="726"/>
                                        </p:tgtEl>
                                      </p:cBhvr>
                                    </p:animEffect>
                                    <p:set>
                                      <p:cBhvr>
                                        <p:cTn id="709" dur="1" fill="hold">
                                          <p:stCondLst>
                                            <p:cond delay="1499"/>
                                          </p:stCondLst>
                                        </p:cTn>
                                        <p:tgtEl>
                                          <p:spTgt spid="726"/>
                                        </p:tgtEl>
                                        <p:attrNameLst>
                                          <p:attrName>style.visibility</p:attrName>
                                        </p:attrNameLst>
                                      </p:cBhvr>
                                      <p:to>
                                        <p:strVal val="hidden"/>
                                      </p:to>
                                    </p:set>
                                  </p:childTnLst>
                                </p:cTn>
                              </p:par>
                              <p:par>
                                <p:cTn id="710" presetID="1" presetClass="entr" presetSubtype="0" fill="hold" grpId="0" nodeType="withEffect">
                                  <p:stCondLst>
                                    <p:cond delay="0"/>
                                  </p:stCondLst>
                                  <p:childTnLst>
                                    <p:set>
                                      <p:cBhvr>
                                        <p:cTn id="711" dur="1" fill="hold">
                                          <p:stCondLst>
                                            <p:cond delay="0"/>
                                          </p:stCondLst>
                                        </p:cTn>
                                        <p:tgtEl>
                                          <p:spTgt spid="732"/>
                                        </p:tgtEl>
                                        <p:attrNameLst>
                                          <p:attrName>style.visibility</p:attrName>
                                        </p:attrNameLst>
                                      </p:cBhvr>
                                      <p:to>
                                        <p:strVal val="visible"/>
                                      </p:to>
                                    </p:set>
                                  </p:childTnLst>
                                </p:cTn>
                              </p:par>
                              <p:par>
                                <p:cTn id="712" presetID="37" presetClass="path" presetSubtype="0" repeatCount="indefinite" fill="hold" grpId="1" nodeType="withEffect">
                                  <p:stCondLst>
                                    <p:cond delay="0"/>
                                  </p:stCondLst>
                                  <p:childTnLst>
                                    <p:animMotion origin="layout" path="M -9.24177E-7 -1.68861E-6 C 0.00026 -0.02723 0.00217 -0.08375 0.0037 -0.1187 " pathEditMode="relative" rAng="0" ptsTypes="AA">
                                      <p:cBhvr>
                                        <p:cTn id="713" dur="1500" fill="hold"/>
                                        <p:tgtEl>
                                          <p:spTgt spid="732"/>
                                        </p:tgtEl>
                                        <p:attrNameLst>
                                          <p:attrName>ppt_x</p:attrName>
                                          <p:attrName>ppt_y</p:attrName>
                                        </p:attrNameLst>
                                      </p:cBhvr>
                                      <p:rCtr x="179" y="-5946"/>
                                    </p:animMotion>
                                  </p:childTnLst>
                                </p:cTn>
                              </p:par>
                              <p:par>
                                <p:cTn id="714" presetID="10" presetClass="exit" presetSubtype="0" repeatCount="indefinite" fill="hold" grpId="2" nodeType="withEffect">
                                  <p:stCondLst>
                                    <p:cond delay="0"/>
                                  </p:stCondLst>
                                  <p:childTnLst>
                                    <p:animEffect transition="out" filter="fade">
                                      <p:cBhvr>
                                        <p:cTn id="715" dur="1500"/>
                                        <p:tgtEl>
                                          <p:spTgt spid="732"/>
                                        </p:tgtEl>
                                      </p:cBhvr>
                                    </p:animEffect>
                                    <p:set>
                                      <p:cBhvr>
                                        <p:cTn id="716" dur="1" fill="hold">
                                          <p:stCondLst>
                                            <p:cond delay="1499"/>
                                          </p:stCondLst>
                                        </p:cTn>
                                        <p:tgtEl>
                                          <p:spTgt spid="732"/>
                                        </p:tgtEl>
                                        <p:attrNameLst>
                                          <p:attrName>style.visibility</p:attrName>
                                        </p:attrNameLst>
                                      </p:cBhvr>
                                      <p:to>
                                        <p:strVal val="hidden"/>
                                      </p:to>
                                    </p:set>
                                  </p:childTnLst>
                                </p:cTn>
                              </p:par>
                              <p:par>
                                <p:cTn id="717" presetID="1" presetClass="entr" presetSubtype="0" fill="hold" grpId="0" nodeType="withEffect">
                                  <p:stCondLst>
                                    <p:cond delay="0"/>
                                  </p:stCondLst>
                                  <p:childTnLst>
                                    <p:set>
                                      <p:cBhvr>
                                        <p:cTn id="718" dur="1" fill="hold">
                                          <p:stCondLst>
                                            <p:cond delay="0"/>
                                          </p:stCondLst>
                                        </p:cTn>
                                        <p:tgtEl>
                                          <p:spTgt spid="731"/>
                                        </p:tgtEl>
                                        <p:attrNameLst>
                                          <p:attrName>style.visibility</p:attrName>
                                        </p:attrNameLst>
                                      </p:cBhvr>
                                      <p:to>
                                        <p:strVal val="visible"/>
                                      </p:to>
                                    </p:set>
                                  </p:childTnLst>
                                </p:cTn>
                              </p:par>
                              <p:par>
                                <p:cTn id="719" presetID="37" presetClass="path" presetSubtype="0" repeatCount="indefinite" fill="hold" grpId="1" nodeType="withEffect">
                                  <p:stCondLst>
                                    <p:cond delay="0"/>
                                  </p:stCondLst>
                                  <p:childTnLst>
                                    <p:animMotion origin="layout" path="M 4.09242E-6 -3.468E-6 C 0.0014 -0.02701 0.01187 -0.08261 0.02042 -0.11666 " pathEditMode="relative" rAng="0" ptsTypes="AA">
                                      <p:cBhvr>
                                        <p:cTn id="720" dur="1500" spd="-100000" fill="hold"/>
                                        <p:tgtEl>
                                          <p:spTgt spid="731"/>
                                        </p:tgtEl>
                                        <p:attrNameLst>
                                          <p:attrName>ppt_x</p:attrName>
                                          <p:attrName>ppt_y</p:attrName>
                                        </p:attrNameLst>
                                      </p:cBhvr>
                                      <p:rCtr x="1021" y="-5833"/>
                                    </p:animMotion>
                                  </p:childTnLst>
                                </p:cTn>
                              </p:par>
                              <p:par>
                                <p:cTn id="721" presetID="10" presetClass="exit" presetSubtype="0" repeatCount="indefinite" fill="hold" grpId="2" nodeType="withEffect">
                                  <p:stCondLst>
                                    <p:cond delay="0"/>
                                  </p:stCondLst>
                                  <p:childTnLst>
                                    <p:animEffect transition="out" filter="fade">
                                      <p:cBhvr>
                                        <p:cTn id="722" dur="1500"/>
                                        <p:tgtEl>
                                          <p:spTgt spid="731"/>
                                        </p:tgtEl>
                                      </p:cBhvr>
                                    </p:animEffect>
                                    <p:set>
                                      <p:cBhvr>
                                        <p:cTn id="723" dur="1" fill="hold">
                                          <p:stCondLst>
                                            <p:cond delay="1499"/>
                                          </p:stCondLst>
                                        </p:cTn>
                                        <p:tgtEl>
                                          <p:spTgt spid="731"/>
                                        </p:tgtEl>
                                        <p:attrNameLst>
                                          <p:attrName>style.visibility</p:attrName>
                                        </p:attrNameLst>
                                      </p:cBhvr>
                                      <p:to>
                                        <p:strVal val="hidden"/>
                                      </p:to>
                                    </p:set>
                                  </p:childTnLst>
                                </p:cTn>
                              </p:par>
                              <p:par>
                                <p:cTn id="724" presetID="1" presetClass="entr" presetSubtype="0" fill="hold" grpId="0" nodeType="withEffect">
                                  <p:stCondLst>
                                    <p:cond delay="0"/>
                                  </p:stCondLst>
                                  <p:childTnLst>
                                    <p:set>
                                      <p:cBhvr>
                                        <p:cTn id="725" dur="1" fill="hold">
                                          <p:stCondLst>
                                            <p:cond delay="0"/>
                                          </p:stCondLst>
                                        </p:cTn>
                                        <p:tgtEl>
                                          <p:spTgt spid="733"/>
                                        </p:tgtEl>
                                        <p:attrNameLst>
                                          <p:attrName>style.visibility</p:attrName>
                                        </p:attrNameLst>
                                      </p:cBhvr>
                                      <p:to>
                                        <p:strVal val="visible"/>
                                      </p:to>
                                    </p:set>
                                  </p:childTnLst>
                                </p:cTn>
                              </p:par>
                              <p:par>
                                <p:cTn id="726" presetID="37" presetClass="path" presetSubtype="0" repeatCount="indefinite" fill="hold" grpId="1" nodeType="withEffect">
                                  <p:stCondLst>
                                    <p:cond delay="0"/>
                                  </p:stCondLst>
                                  <p:childTnLst>
                                    <p:animMotion origin="layout" path="M 2.02451E-6 -3.22288E-6 C 2.02451E-6 0.03019 0.0157 0.08784 0.03382 0.11348 " pathEditMode="relative" rAng="0" ptsTypes="AA">
                                      <p:cBhvr>
                                        <p:cTn id="727" dur="1500" spd="-100000" fill="hold"/>
                                        <p:tgtEl>
                                          <p:spTgt spid="733"/>
                                        </p:tgtEl>
                                        <p:attrNameLst>
                                          <p:attrName>ppt_x</p:attrName>
                                          <p:attrName>ppt_y</p:attrName>
                                        </p:attrNameLst>
                                      </p:cBhvr>
                                      <p:rCtr x="1685" y="5674"/>
                                    </p:animMotion>
                                  </p:childTnLst>
                                </p:cTn>
                              </p:par>
                              <p:par>
                                <p:cTn id="728" presetID="10" presetClass="exit" presetSubtype="0" repeatCount="indefinite" fill="hold" grpId="2" nodeType="withEffect">
                                  <p:stCondLst>
                                    <p:cond delay="0"/>
                                  </p:stCondLst>
                                  <p:childTnLst>
                                    <p:animEffect transition="out" filter="fade">
                                      <p:cBhvr>
                                        <p:cTn id="729" dur="1500"/>
                                        <p:tgtEl>
                                          <p:spTgt spid="733"/>
                                        </p:tgtEl>
                                      </p:cBhvr>
                                    </p:animEffect>
                                    <p:set>
                                      <p:cBhvr>
                                        <p:cTn id="730" dur="1" fill="hold">
                                          <p:stCondLst>
                                            <p:cond delay="1499"/>
                                          </p:stCondLst>
                                        </p:cTn>
                                        <p:tgtEl>
                                          <p:spTgt spid="733"/>
                                        </p:tgtEl>
                                        <p:attrNameLst>
                                          <p:attrName>style.visibility</p:attrName>
                                        </p:attrNameLst>
                                      </p:cBhvr>
                                      <p:to>
                                        <p:strVal val="hidden"/>
                                      </p:to>
                                    </p:set>
                                  </p:childTnLst>
                                </p:cTn>
                              </p:par>
                              <p:par>
                                <p:cTn id="731" presetID="1" presetClass="entr" presetSubtype="0" fill="hold" grpId="0" nodeType="withEffect">
                                  <p:stCondLst>
                                    <p:cond delay="0"/>
                                  </p:stCondLst>
                                  <p:childTnLst>
                                    <p:set>
                                      <p:cBhvr>
                                        <p:cTn id="732" dur="1" fill="hold">
                                          <p:stCondLst>
                                            <p:cond delay="0"/>
                                          </p:stCondLst>
                                        </p:cTn>
                                        <p:tgtEl>
                                          <p:spTgt spid="735"/>
                                        </p:tgtEl>
                                        <p:attrNameLst>
                                          <p:attrName>style.visibility</p:attrName>
                                        </p:attrNameLst>
                                      </p:cBhvr>
                                      <p:to>
                                        <p:strVal val="visible"/>
                                      </p:to>
                                    </p:set>
                                  </p:childTnLst>
                                </p:cTn>
                              </p:par>
                              <p:par>
                                <p:cTn id="733" presetID="37" presetClass="path" presetSubtype="0" repeatCount="indefinite" fill="hold" grpId="1" nodeType="withEffect">
                                  <p:stCondLst>
                                    <p:cond delay="0"/>
                                  </p:stCondLst>
                                  <p:childTnLst>
                                    <p:animMotion origin="layout" path="M 2.02451E-6 -3.22288E-6 C 0.00013 0.03496 0.0171 0.10123 0.03676 0.13073 " pathEditMode="relative" rAng="0" ptsTypes="AA">
                                      <p:cBhvr>
                                        <p:cTn id="734" dur="1500" fill="hold"/>
                                        <p:tgtEl>
                                          <p:spTgt spid="735"/>
                                        </p:tgtEl>
                                        <p:attrNameLst>
                                          <p:attrName>ppt_x</p:attrName>
                                          <p:attrName>ppt_y</p:attrName>
                                        </p:attrNameLst>
                                      </p:cBhvr>
                                      <p:rCtr x="1838" y="6537"/>
                                    </p:animMotion>
                                  </p:childTnLst>
                                </p:cTn>
                              </p:par>
                              <p:par>
                                <p:cTn id="735" presetID="10" presetClass="exit" presetSubtype="0" repeatCount="indefinite" fill="hold" grpId="2" nodeType="withEffect">
                                  <p:stCondLst>
                                    <p:cond delay="0"/>
                                  </p:stCondLst>
                                  <p:childTnLst>
                                    <p:animEffect transition="out" filter="fade">
                                      <p:cBhvr>
                                        <p:cTn id="736" dur="1500"/>
                                        <p:tgtEl>
                                          <p:spTgt spid="735"/>
                                        </p:tgtEl>
                                      </p:cBhvr>
                                    </p:animEffect>
                                    <p:set>
                                      <p:cBhvr>
                                        <p:cTn id="737" dur="1" fill="hold">
                                          <p:stCondLst>
                                            <p:cond delay="1499"/>
                                          </p:stCondLst>
                                        </p:cTn>
                                        <p:tgtEl>
                                          <p:spTgt spid="735"/>
                                        </p:tgtEl>
                                        <p:attrNameLst>
                                          <p:attrName>style.visibility</p:attrName>
                                        </p:attrNameLst>
                                      </p:cBhvr>
                                      <p:to>
                                        <p:strVal val="hidden"/>
                                      </p:to>
                                    </p:set>
                                  </p:childTnLst>
                                </p:cTn>
                              </p:par>
                              <p:par>
                                <p:cTn id="738" presetID="1" presetClass="entr" presetSubtype="0" fill="hold" grpId="0" nodeType="withEffect">
                                  <p:stCondLst>
                                    <p:cond delay="0"/>
                                  </p:stCondLst>
                                  <p:childTnLst>
                                    <p:set>
                                      <p:cBhvr>
                                        <p:cTn id="739" dur="1" fill="hold">
                                          <p:stCondLst>
                                            <p:cond delay="0"/>
                                          </p:stCondLst>
                                        </p:cTn>
                                        <p:tgtEl>
                                          <p:spTgt spid="736"/>
                                        </p:tgtEl>
                                        <p:attrNameLst>
                                          <p:attrName>style.visibility</p:attrName>
                                        </p:attrNameLst>
                                      </p:cBhvr>
                                      <p:to>
                                        <p:strVal val="visible"/>
                                      </p:to>
                                    </p:set>
                                  </p:childTnLst>
                                </p:cTn>
                              </p:par>
                              <p:par>
                                <p:cTn id="740" presetID="37" presetClass="path" presetSubtype="0" repeatCount="indefinite" fill="hold" grpId="1" nodeType="withEffect">
                                  <p:stCondLst>
                                    <p:cond delay="0"/>
                                  </p:stCondLst>
                                  <p:childTnLst>
                                    <p:animMotion origin="layout" path="M 2.86444E-6 3.07762E-6 C 0.0148 0.00953 0.04072 0.06899 0.04314 0.09509 " pathEditMode="relative" rAng="0" ptsTypes="AA">
                                      <p:cBhvr>
                                        <p:cTn id="741" dur="1500" fill="hold"/>
                                        <p:tgtEl>
                                          <p:spTgt spid="736"/>
                                        </p:tgtEl>
                                        <p:attrNameLst>
                                          <p:attrName>ppt_x</p:attrName>
                                          <p:attrName>ppt_y</p:attrName>
                                        </p:attrNameLst>
                                      </p:cBhvr>
                                      <p:rCtr x="2157" y="4744"/>
                                    </p:animMotion>
                                  </p:childTnLst>
                                </p:cTn>
                              </p:par>
                              <p:par>
                                <p:cTn id="742" presetID="10" presetClass="exit" presetSubtype="0" repeatCount="indefinite" fill="hold" grpId="2" nodeType="withEffect">
                                  <p:stCondLst>
                                    <p:cond delay="0"/>
                                  </p:stCondLst>
                                  <p:childTnLst>
                                    <p:animEffect transition="out" filter="fade">
                                      <p:cBhvr>
                                        <p:cTn id="743" dur="1500"/>
                                        <p:tgtEl>
                                          <p:spTgt spid="736"/>
                                        </p:tgtEl>
                                      </p:cBhvr>
                                    </p:animEffect>
                                    <p:set>
                                      <p:cBhvr>
                                        <p:cTn id="744" dur="1" fill="hold">
                                          <p:stCondLst>
                                            <p:cond delay="1499"/>
                                          </p:stCondLst>
                                        </p:cTn>
                                        <p:tgtEl>
                                          <p:spTgt spid="736"/>
                                        </p:tgtEl>
                                        <p:attrNameLst>
                                          <p:attrName>style.visibility</p:attrName>
                                        </p:attrNameLst>
                                      </p:cBhvr>
                                      <p:to>
                                        <p:strVal val="hidden"/>
                                      </p:to>
                                    </p:set>
                                  </p:childTnLst>
                                </p:cTn>
                              </p:par>
                              <p:par>
                                <p:cTn id="745" presetID="1" presetClass="entr" presetSubtype="0" fill="hold" grpId="0" nodeType="withEffect">
                                  <p:stCondLst>
                                    <p:cond delay="0"/>
                                  </p:stCondLst>
                                  <p:childTnLst>
                                    <p:set>
                                      <p:cBhvr>
                                        <p:cTn id="746" dur="1" fill="hold">
                                          <p:stCondLst>
                                            <p:cond delay="0"/>
                                          </p:stCondLst>
                                        </p:cTn>
                                        <p:tgtEl>
                                          <p:spTgt spid="737"/>
                                        </p:tgtEl>
                                        <p:attrNameLst>
                                          <p:attrName>style.visibility</p:attrName>
                                        </p:attrNameLst>
                                      </p:cBhvr>
                                      <p:to>
                                        <p:strVal val="visible"/>
                                      </p:to>
                                    </p:set>
                                  </p:childTnLst>
                                </p:cTn>
                              </p:par>
                              <p:par>
                                <p:cTn id="747" presetID="37" presetClass="path" presetSubtype="0" repeatCount="indefinite" fill="hold" grpId="1" nodeType="withEffect">
                                  <p:stCondLst>
                                    <p:cond delay="0"/>
                                  </p:stCondLst>
                                  <p:childTnLst>
                                    <p:animMotion origin="layout" path="M -2.60148E-6 -6.94507E-7 C 0.01481 0.00953 0.04072 0.069 0.04315 0.0951 " pathEditMode="relative" rAng="0" ptsTypes="AA">
                                      <p:cBhvr>
                                        <p:cTn id="748" dur="1500" fill="hold"/>
                                        <p:tgtEl>
                                          <p:spTgt spid="737"/>
                                        </p:tgtEl>
                                        <p:attrNameLst>
                                          <p:attrName>ppt_x</p:attrName>
                                          <p:attrName>ppt_y</p:attrName>
                                        </p:attrNameLst>
                                      </p:cBhvr>
                                      <p:rCtr x="2157" y="4744"/>
                                    </p:animMotion>
                                  </p:childTnLst>
                                </p:cTn>
                              </p:par>
                              <p:par>
                                <p:cTn id="749" presetID="10" presetClass="exit" presetSubtype="0" repeatCount="indefinite" fill="hold" grpId="2" nodeType="withEffect">
                                  <p:stCondLst>
                                    <p:cond delay="0"/>
                                  </p:stCondLst>
                                  <p:childTnLst>
                                    <p:animEffect transition="out" filter="fade">
                                      <p:cBhvr>
                                        <p:cTn id="750" dur="1500"/>
                                        <p:tgtEl>
                                          <p:spTgt spid="737"/>
                                        </p:tgtEl>
                                      </p:cBhvr>
                                    </p:animEffect>
                                    <p:set>
                                      <p:cBhvr>
                                        <p:cTn id="751" dur="1" fill="hold">
                                          <p:stCondLst>
                                            <p:cond delay="1499"/>
                                          </p:stCondLst>
                                        </p:cTn>
                                        <p:tgtEl>
                                          <p:spTgt spid="737"/>
                                        </p:tgtEl>
                                        <p:attrNameLst>
                                          <p:attrName>style.visibility</p:attrName>
                                        </p:attrNameLst>
                                      </p:cBhvr>
                                      <p:to>
                                        <p:strVal val="hidden"/>
                                      </p:to>
                                    </p:set>
                                  </p:childTnLst>
                                </p:cTn>
                              </p:par>
                              <p:par>
                                <p:cTn id="752" presetID="1" presetClass="entr" presetSubtype="0" fill="hold" grpId="0" nodeType="withEffect">
                                  <p:stCondLst>
                                    <p:cond delay="0"/>
                                  </p:stCondLst>
                                  <p:childTnLst>
                                    <p:set>
                                      <p:cBhvr>
                                        <p:cTn id="753" dur="1" fill="hold">
                                          <p:stCondLst>
                                            <p:cond delay="0"/>
                                          </p:stCondLst>
                                        </p:cTn>
                                        <p:tgtEl>
                                          <p:spTgt spid="724"/>
                                        </p:tgtEl>
                                        <p:attrNameLst>
                                          <p:attrName>style.visibility</p:attrName>
                                        </p:attrNameLst>
                                      </p:cBhvr>
                                      <p:to>
                                        <p:strVal val="visible"/>
                                      </p:to>
                                    </p:set>
                                  </p:childTnLst>
                                </p:cTn>
                              </p:par>
                              <p:par>
                                <p:cTn id="754" presetID="37" presetClass="path" presetSubtype="0" repeatCount="indefinite" fill="hold" grpId="1" nodeType="withEffect">
                                  <p:stCondLst>
                                    <p:cond delay="0"/>
                                  </p:stCondLst>
                                  <p:childTnLst>
                                    <p:animMotion origin="layout" path="M -0.00051 1.2483E-6 C 0.0032 0.03041 -0.00982 0.0665 -0.04965 0.09328 " pathEditMode="relative" rAng="0" ptsTypes="AA">
                                      <p:cBhvr>
                                        <p:cTn id="755" dur="1500" spd="-100000" fill="hold"/>
                                        <p:tgtEl>
                                          <p:spTgt spid="724"/>
                                        </p:tgtEl>
                                        <p:attrNameLst>
                                          <p:attrName>ppt_x</p:attrName>
                                          <p:attrName>ppt_y</p:attrName>
                                        </p:attrNameLst>
                                      </p:cBhvr>
                                      <p:rCtr x="-2438" y="4653"/>
                                    </p:animMotion>
                                  </p:childTnLst>
                                </p:cTn>
                              </p:par>
                              <p:par>
                                <p:cTn id="756" presetID="10" presetClass="exit" presetSubtype="0" repeatCount="indefinite" fill="hold" grpId="2" nodeType="withEffect">
                                  <p:stCondLst>
                                    <p:cond delay="0"/>
                                  </p:stCondLst>
                                  <p:childTnLst>
                                    <p:animEffect transition="out" filter="fade">
                                      <p:cBhvr>
                                        <p:cTn id="757" dur="1500"/>
                                        <p:tgtEl>
                                          <p:spTgt spid="724"/>
                                        </p:tgtEl>
                                      </p:cBhvr>
                                    </p:animEffect>
                                    <p:set>
                                      <p:cBhvr>
                                        <p:cTn id="758" dur="1" fill="hold">
                                          <p:stCondLst>
                                            <p:cond delay="1499"/>
                                          </p:stCondLst>
                                        </p:cTn>
                                        <p:tgtEl>
                                          <p:spTgt spid="724"/>
                                        </p:tgtEl>
                                        <p:attrNameLst>
                                          <p:attrName>style.visibility</p:attrName>
                                        </p:attrNameLst>
                                      </p:cBhvr>
                                      <p:to>
                                        <p:strVal val="hidden"/>
                                      </p:to>
                                    </p:set>
                                  </p:childTnLst>
                                </p:cTn>
                              </p:par>
                              <p:par>
                                <p:cTn id="759" presetID="10" presetClass="entr" presetSubtype="0" fill="hold" grpId="1" nodeType="withEffect">
                                  <p:stCondLst>
                                    <p:cond delay="0"/>
                                  </p:stCondLst>
                                  <p:childTnLst>
                                    <p:set>
                                      <p:cBhvr>
                                        <p:cTn id="760" dur="1" fill="hold">
                                          <p:stCondLst>
                                            <p:cond delay="0"/>
                                          </p:stCondLst>
                                        </p:cTn>
                                        <p:tgtEl>
                                          <p:spTgt spid="743"/>
                                        </p:tgtEl>
                                        <p:attrNameLst>
                                          <p:attrName>style.visibility</p:attrName>
                                        </p:attrNameLst>
                                      </p:cBhvr>
                                      <p:to>
                                        <p:strVal val="visible"/>
                                      </p:to>
                                    </p:set>
                                    <p:animEffect transition="in" filter="fade">
                                      <p:cBhvr>
                                        <p:cTn id="761" dur="500"/>
                                        <p:tgtEl>
                                          <p:spTgt spid="743"/>
                                        </p:tgtEl>
                                      </p:cBhvr>
                                    </p:animEffect>
                                  </p:childTnLst>
                                </p:cTn>
                              </p:par>
                              <p:par>
                                <p:cTn id="762" presetID="10" presetClass="entr" presetSubtype="0" fill="hold" grpId="1" nodeType="withEffect">
                                  <p:stCondLst>
                                    <p:cond delay="0"/>
                                  </p:stCondLst>
                                  <p:childTnLst>
                                    <p:set>
                                      <p:cBhvr>
                                        <p:cTn id="763" dur="1" fill="hold">
                                          <p:stCondLst>
                                            <p:cond delay="0"/>
                                          </p:stCondLst>
                                        </p:cTn>
                                        <p:tgtEl>
                                          <p:spTgt spid="744"/>
                                        </p:tgtEl>
                                        <p:attrNameLst>
                                          <p:attrName>style.visibility</p:attrName>
                                        </p:attrNameLst>
                                      </p:cBhvr>
                                      <p:to>
                                        <p:strVal val="visible"/>
                                      </p:to>
                                    </p:set>
                                    <p:animEffect transition="in" filter="fade">
                                      <p:cBhvr>
                                        <p:cTn id="764" dur="500"/>
                                        <p:tgtEl>
                                          <p:spTgt spid="744"/>
                                        </p:tgtEl>
                                      </p:cBhvr>
                                    </p:animEffect>
                                  </p:childTnLst>
                                </p:cTn>
                              </p:par>
                              <p:par>
                                <p:cTn id="765" presetID="10" presetClass="entr" presetSubtype="0" fill="hold" grpId="1" nodeType="withEffect">
                                  <p:stCondLst>
                                    <p:cond delay="0"/>
                                  </p:stCondLst>
                                  <p:childTnLst>
                                    <p:set>
                                      <p:cBhvr>
                                        <p:cTn id="766" dur="1" fill="hold">
                                          <p:stCondLst>
                                            <p:cond delay="0"/>
                                          </p:stCondLst>
                                        </p:cTn>
                                        <p:tgtEl>
                                          <p:spTgt spid="745"/>
                                        </p:tgtEl>
                                        <p:attrNameLst>
                                          <p:attrName>style.visibility</p:attrName>
                                        </p:attrNameLst>
                                      </p:cBhvr>
                                      <p:to>
                                        <p:strVal val="visible"/>
                                      </p:to>
                                    </p:set>
                                    <p:animEffect transition="in" filter="fade">
                                      <p:cBhvr>
                                        <p:cTn id="767" dur="500"/>
                                        <p:tgtEl>
                                          <p:spTgt spid="745"/>
                                        </p:tgtEl>
                                      </p:cBhvr>
                                    </p:animEffect>
                                  </p:childTnLst>
                                </p:cTn>
                              </p:par>
                              <p:par>
                                <p:cTn id="768" presetID="10" presetClass="entr" presetSubtype="0" fill="hold" grpId="1" nodeType="withEffect">
                                  <p:stCondLst>
                                    <p:cond delay="0"/>
                                  </p:stCondLst>
                                  <p:childTnLst>
                                    <p:set>
                                      <p:cBhvr>
                                        <p:cTn id="769" dur="1" fill="hold">
                                          <p:stCondLst>
                                            <p:cond delay="0"/>
                                          </p:stCondLst>
                                        </p:cTn>
                                        <p:tgtEl>
                                          <p:spTgt spid="746"/>
                                        </p:tgtEl>
                                        <p:attrNameLst>
                                          <p:attrName>style.visibility</p:attrName>
                                        </p:attrNameLst>
                                      </p:cBhvr>
                                      <p:to>
                                        <p:strVal val="visible"/>
                                      </p:to>
                                    </p:set>
                                    <p:animEffect transition="in" filter="fade">
                                      <p:cBhvr>
                                        <p:cTn id="770" dur="500"/>
                                        <p:tgtEl>
                                          <p:spTgt spid="746"/>
                                        </p:tgtEl>
                                      </p:cBhvr>
                                    </p:animEffect>
                                  </p:childTnLst>
                                </p:cTn>
                              </p:par>
                              <p:par>
                                <p:cTn id="771" presetID="10" presetClass="entr" presetSubtype="0" fill="hold" grpId="1" nodeType="withEffect">
                                  <p:stCondLst>
                                    <p:cond delay="0"/>
                                  </p:stCondLst>
                                  <p:childTnLst>
                                    <p:set>
                                      <p:cBhvr>
                                        <p:cTn id="772" dur="1" fill="hold">
                                          <p:stCondLst>
                                            <p:cond delay="0"/>
                                          </p:stCondLst>
                                        </p:cTn>
                                        <p:tgtEl>
                                          <p:spTgt spid="747"/>
                                        </p:tgtEl>
                                        <p:attrNameLst>
                                          <p:attrName>style.visibility</p:attrName>
                                        </p:attrNameLst>
                                      </p:cBhvr>
                                      <p:to>
                                        <p:strVal val="visible"/>
                                      </p:to>
                                    </p:set>
                                    <p:animEffect transition="in" filter="fade">
                                      <p:cBhvr>
                                        <p:cTn id="773" dur="500"/>
                                        <p:tgtEl>
                                          <p:spTgt spid="747"/>
                                        </p:tgtEl>
                                      </p:cBhvr>
                                    </p:animEffect>
                                  </p:childTnLst>
                                </p:cTn>
                              </p:par>
                              <p:par>
                                <p:cTn id="774" presetID="10" presetClass="entr" presetSubtype="0" fill="hold" grpId="1" nodeType="withEffect">
                                  <p:stCondLst>
                                    <p:cond delay="0"/>
                                  </p:stCondLst>
                                  <p:childTnLst>
                                    <p:set>
                                      <p:cBhvr>
                                        <p:cTn id="775" dur="1" fill="hold">
                                          <p:stCondLst>
                                            <p:cond delay="0"/>
                                          </p:stCondLst>
                                        </p:cTn>
                                        <p:tgtEl>
                                          <p:spTgt spid="748"/>
                                        </p:tgtEl>
                                        <p:attrNameLst>
                                          <p:attrName>style.visibility</p:attrName>
                                        </p:attrNameLst>
                                      </p:cBhvr>
                                      <p:to>
                                        <p:strVal val="visible"/>
                                      </p:to>
                                    </p:set>
                                    <p:animEffect transition="in" filter="fade">
                                      <p:cBhvr>
                                        <p:cTn id="776" dur="500"/>
                                        <p:tgtEl>
                                          <p:spTgt spid="748"/>
                                        </p:tgtEl>
                                      </p:cBhvr>
                                    </p:animEffect>
                                  </p:childTnLst>
                                </p:cTn>
                              </p:par>
                              <p:par>
                                <p:cTn id="777" presetID="10" presetClass="entr" presetSubtype="0" fill="hold" grpId="1" nodeType="withEffect">
                                  <p:stCondLst>
                                    <p:cond delay="0"/>
                                  </p:stCondLst>
                                  <p:childTnLst>
                                    <p:set>
                                      <p:cBhvr>
                                        <p:cTn id="778" dur="1" fill="hold">
                                          <p:stCondLst>
                                            <p:cond delay="0"/>
                                          </p:stCondLst>
                                        </p:cTn>
                                        <p:tgtEl>
                                          <p:spTgt spid="739"/>
                                        </p:tgtEl>
                                        <p:attrNameLst>
                                          <p:attrName>style.visibility</p:attrName>
                                        </p:attrNameLst>
                                      </p:cBhvr>
                                      <p:to>
                                        <p:strVal val="visible"/>
                                      </p:to>
                                    </p:set>
                                    <p:animEffect transition="in" filter="fade">
                                      <p:cBhvr>
                                        <p:cTn id="779" dur="500"/>
                                        <p:tgtEl>
                                          <p:spTgt spid="739"/>
                                        </p:tgtEl>
                                      </p:cBhvr>
                                    </p:animEffect>
                                  </p:childTnLst>
                                </p:cTn>
                              </p:par>
                              <p:par>
                                <p:cTn id="780" presetID="10" presetClass="entr" presetSubtype="0" fill="hold" grpId="1" nodeType="withEffect">
                                  <p:stCondLst>
                                    <p:cond delay="0"/>
                                  </p:stCondLst>
                                  <p:childTnLst>
                                    <p:set>
                                      <p:cBhvr>
                                        <p:cTn id="781" dur="1" fill="hold">
                                          <p:stCondLst>
                                            <p:cond delay="0"/>
                                          </p:stCondLst>
                                        </p:cTn>
                                        <p:tgtEl>
                                          <p:spTgt spid="740"/>
                                        </p:tgtEl>
                                        <p:attrNameLst>
                                          <p:attrName>style.visibility</p:attrName>
                                        </p:attrNameLst>
                                      </p:cBhvr>
                                      <p:to>
                                        <p:strVal val="visible"/>
                                      </p:to>
                                    </p:set>
                                    <p:animEffect transition="in" filter="fade">
                                      <p:cBhvr>
                                        <p:cTn id="782" dur="500"/>
                                        <p:tgtEl>
                                          <p:spTgt spid="740"/>
                                        </p:tgtEl>
                                      </p:cBhvr>
                                    </p:animEffect>
                                  </p:childTnLst>
                                </p:cTn>
                              </p:par>
                              <p:par>
                                <p:cTn id="783" presetID="10" presetClass="entr" presetSubtype="0" fill="hold" grpId="1" nodeType="withEffect">
                                  <p:stCondLst>
                                    <p:cond delay="0"/>
                                  </p:stCondLst>
                                  <p:childTnLst>
                                    <p:set>
                                      <p:cBhvr>
                                        <p:cTn id="784" dur="1" fill="hold">
                                          <p:stCondLst>
                                            <p:cond delay="0"/>
                                          </p:stCondLst>
                                        </p:cTn>
                                        <p:tgtEl>
                                          <p:spTgt spid="741"/>
                                        </p:tgtEl>
                                        <p:attrNameLst>
                                          <p:attrName>style.visibility</p:attrName>
                                        </p:attrNameLst>
                                      </p:cBhvr>
                                      <p:to>
                                        <p:strVal val="visible"/>
                                      </p:to>
                                    </p:set>
                                    <p:animEffect transition="in" filter="fade">
                                      <p:cBhvr>
                                        <p:cTn id="785" dur="500"/>
                                        <p:tgtEl>
                                          <p:spTgt spid="741"/>
                                        </p:tgtEl>
                                      </p:cBhvr>
                                    </p:animEffect>
                                  </p:childTnLst>
                                </p:cTn>
                              </p:par>
                              <p:par>
                                <p:cTn id="786" presetID="10" presetClass="entr" presetSubtype="0" fill="hold" grpId="1" nodeType="withEffect">
                                  <p:stCondLst>
                                    <p:cond delay="0"/>
                                  </p:stCondLst>
                                  <p:childTnLst>
                                    <p:set>
                                      <p:cBhvr>
                                        <p:cTn id="787" dur="1" fill="hold">
                                          <p:stCondLst>
                                            <p:cond delay="0"/>
                                          </p:stCondLst>
                                        </p:cTn>
                                        <p:tgtEl>
                                          <p:spTgt spid="742"/>
                                        </p:tgtEl>
                                        <p:attrNameLst>
                                          <p:attrName>style.visibility</p:attrName>
                                        </p:attrNameLst>
                                      </p:cBhvr>
                                      <p:to>
                                        <p:strVal val="visible"/>
                                      </p:to>
                                    </p:set>
                                    <p:animEffect transition="in" filter="fade">
                                      <p:cBhvr>
                                        <p:cTn id="788" dur="500"/>
                                        <p:tgtEl>
                                          <p:spTgt spid="742"/>
                                        </p:tgtEl>
                                      </p:cBhvr>
                                    </p:animEffect>
                                  </p:childTnLst>
                                </p:cTn>
                              </p:par>
                              <p:par>
                                <p:cTn id="789" presetID="1" presetClass="path" presetSubtype="0" repeatCount="indefinite" fill="hold" grpId="0" nodeType="withEffect">
                                  <p:stCondLst>
                                    <p:cond delay="0"/>
                                  </p:stCondLst>
                                  <p:childTnLst>
                                    <p:animMotion origin="layout" path="M 0.0088 0.01612 C 0.2461 0.01612 0.43911 0.11939 0.43911 0.2483 C 0.43911 0.37722 0.2461 0.4823 0.0088 0.4823 C -0.22926 0.4823 -0.42112 0.37722 -0.42112 0.2483 C -0.42112 0.11939 -0.22926 0.01612 0.0088 0.01612 Z " pathEditMode="relative" rAng="0" ptsTypes="AAAAA">
                                      <p:cBhvr>
                                        <p:cTn id="790" dur="7000" fill="hold"/>
                                        <p:tgtEl>
                                          <p:spTgt spid="743"/>
                                        </p:tgtEl>
                                        <p:attrNameLst>
                                          <p:attrName>ppt_x</p:attrName>
                                          <p:attrName>ppt_y</p:attrName>
                                        </p:attrNameLst>
                                      </p:cBhvr>
                                      <p:rCtr x="13" y="23309"/>
                                    </p:animMotion>
                                  </p:childTnLst>
                                </p:cTn>
                              </p:par>
                              <p:par>
                                <p:cTn id="791" presetID="1" presetClass="path" presetSubtype="0" repeatCount="indefinite" fill="hold" grpId="0" nodeType="withEffect">
                                  <p:stCondLst>
                                    <p:cond delay="1000"/>
                                  </p:stCondLst>
                                  <p:childTnLst>
                                    <p:animMotion origin="layout" path="M 0.0088 0.01612 C 0.2461 0.01612 0.43911 0.11984 0.43911 0.24875 C 0.43911 0.37767 0.2461 0.48298 0.0088 0.48298 C -0.22926 0.48298 -0.42112 0.37767 -0.42112 0.24875 C -0.42112 0.11984 -0.22926 0.01612 0.0088 0.01612 Z " pathEditMode="relative" rAng="0" ptsTypes="AAAAA">
                                      <p:cBhvr>
                                        <p:cTn id="792" dur="7500" fill="hold"/>
                                        <p:tgtEl>
                                          <p:spTgt spid="744"/>
                                        </p:tgtEl>
                                        <p:attrNameLst>
                                          <p:attrName>ppt_x</p:attrName>
                                          <p:attrName>ppt_y</p:attrName>
                                        </p:attrNameLst>
                                      </p:cBhvr>
                                      <p:rCtr x="13" y="23332"/>
                                    </p:animMotion>
                                  </p:childTnLst>
                                </p:cTn>
                              </p:par>
                              <p:par>
                                <p:cTn id="793" presetID="1" presetClass="path" presetSubtype="0" repeatCount="indefinite" fill="hold" grpId="0" nodeType="withEffect">
                                  <p:stCondLst>
                                    <p:cond delay="2000"/>
                                  </p:stCondLst>
                                  <p:childTnLst>
                                    <p:animMotion origin="layout" path="M 0.00893 0.01612 C 0.24623 0.01612 0.43924 0.11916 0.43924 0.24762 C 0.43924 0.37585 0.24623 0.48071 0.00893 0.48071 C -0.22913 0.48071 -0.42099 0.37585 -0.42099 0.24762 C -0.42099 0.11916 -0.22913 0.01612 0.00893 0.01612 Z " pathEditMode="relative" rAng="0" ptsTypes="AAAAA">
                                      <p:cBhvr>
                                        <p:cTn id="794" dur="8750" fill="hold"/>
                                        <p:tgtEl>
                                          <p:spTgt spid="745"/>
                                        </p:tgtEl>
                                        <p:attrNameLst>
                                          <p:attrName>ppt_x</p:attrName>
                                          <p:attrName>ppt_y</p:attrName>
                                        </p:attrNameLst>
                                      </p:cBhvr>
                                      <p:rCtr x="13" y="23218"/>
                                    </p:animMotion>
                                  </p:childTnLst>
                                </p:cTn>
                              </p:par>
                              <p:par>
                                <p:cTn id="795" presetID="1" presetClass="path" presetSubtype="0" repeatCount="indefinite" fill="hold" grpId="0" nodeType="withEffect">
                                  <p:stCondLst>
                                    <p:cond delay="3250"/>
                                  </p:stCondLst>
                                  <p:childTnLst>
                                    <p:animMotion origin="layout" path="M 0.00485 0.01612 C 0.24215 0.01612 0.43515 0.12029 0.43515 0.24989 C 0.43515 0.37949 0.24215 0.48525 0.00485 0.48525 C -0.23322 0.48525 -0.42507 0.37949 -0.42507 0.24989 C -0.42507 0.12029 -0.23322 0.01612 0.00485 0.01612 Z " pathEditMode="relative" rAng="0" ptsTypes="AAAAA">
                                      <p:cBhvr>
                                        <p:cTn id="796" dur="7250" fill="hold"/>
                                        <p:tgtEl>
                                          <p:spTgt spid="746"/>
                                        </p:tgtEl>
                                        <p:attrNameLst>
                                          <p:attrName>ppt_x</p:attrName>
                                          <p:attrName>ppt_y</p:attrName>
                                        </p:attrNameLst>
                                      </p:cBhvr>
                                      <p:rCtr x="13" y="23445"/>
                                    </p:animMotion>
                                  </p:childTnLst>
                                </p:cTn>
                              </p:par>
                              <p:par>
                                <p:cTn id="797" presetID="1" presetClass="path" presetSubtype="0" repeatCount="indefinite" fill="hold" grpId="0" nodeType="withEffect">
                                  <p:stCondLst>
                                    <p:cond delay="1000"/>
                                  </p:stCondLst>
                                  <p:childTnLst>
                                    <p:animMotion origin="layout" path="M 0.00727 0.01612 C 0.24585 0.01612 0.43987 0.12075 0.43987 0.25148 C 0.43987 0.38153 0.24585 0.4882 0.00727 0.4882 C -0.23194 0.4882 -0.42469 0.38153 -0.42469 0.25148 C -0.42469 0.12075 -0.23194 0.01612 0.00727 0.01612 Z " pathEditMode="relative" rAng="0" ptsTypes="AAAAA">
                                      <p:cBhvr>
                                        <p:cTn id="798" dur="6250" fill="hold"/>
                                        <p:tgtEl>
                                          <p:spTgt spid="747"/>
                                        </p:tgtEl>
                                        <p:attrNameLst>
                                          <p:attrName>ppt_x</p:attrName>
                                          <p:attrName>ppt_y</p:attrName>
                                        </p:attrNameLst>
                                      </p:cBhvr>
                                      <p:rCtr x="26" y="23604"/>
                                    </p:animMotion>
                                  </p:childTnLst>
                                </p:cTn>
                              </p:par>
                              <p:par>
                                <p:cTn id="799" presetID="1" presetClass="path" presetSubtype="0" repeatCount="indefinite" fill="hold" grpId="0" nodeType="withEffect">
                                  <p:stCondLst>
                                    <p:cond delay="0"/>
                                  </p:stCondLst>
                                  <p:childTnLst>
                                    <p:animMotion origin="layout" path="M 0.00727 0.01612 C 0.24457 0.01612 0.43758 0.12052 0.43758 0.25057 C 0.43758 0.38039 0.24457 0.48661 0.00727 0.48661 C -0.23079 0.48661 -0.42265 0.38039 -0.42265 0.25057 C -0.42265 0.12052 -0.23079 0.01612 0.00727 0.01612 Z " pathEditMode="relative" rAng="0" ptsTypes="AAAAA">
                                      <p:cBhvr>
                                        <p:cTn id="800" dur="9500" fill="hold"/>
                                        <p:tgtEl>
                                          <p:spTgt spid="748"/>
                                        </p:tgtEl>
                                        <p:attrNameLst>
                                          <p:attrName>ppt_x</p:attrName>
                                          <p:attrName>ppt_y</p:attrName>
                                        </p:attrNameLst>
                                      </p:cBhvr>
                                      <p:rCtr x="13" y="23513"/>
                                    </p:animMotion>
                                  </p:childTnLst>
                                </p:cTn>
                              </p:par>
                              <p:par>
                                <p:cTn id="801" presetID="1" presetClass="path" presetSubtype="0" repeatCount="indefinite" fill="hold" grpId="0" nodeType="withEffect">
                                  <p:stCondLst>
                                    <p:cond delay="4500"/>
                                  </p:stCondLst>
                                  <p:childTnLst>
                                    <p:animMotion origin="layout" path="M 0.00676 0.01612 C 0.24444 0.01612 0.43847 0.12052 0.43847 0.25102 C 0.43847 0.38085 0.24444 0.48729 0.00676 0.48729 C -0.23207 0.48729 -0.42444 0.38085 -0.42444 0.25102 C -0.42444 0.12052 -0.23207 0.01612 0.00676 0.01612 Z " pathEditMode="relative" rAng="0" ptsTypes="AAAAA">
                                      <p:cBhvr>
                                        <p:cTn id="802" dur="6000" fill="hold"/>
                                        <p:tgtEl>
                                          <p:spTgt spid="739"/>
                                        </p:tgtEl>
                                        <p:attrNameLst>
                                          <p:attrName>ppt_x</p:attrName>
                                          <p:attrName>ppt_y</p:attrName>
                                        </p:attrNameLst>
                                      </p:cBhvr>
                                      <p:rCtr x="26" y="23559"/>
                                    </p:animMotion>
                                  </p:childTnLst>
                                </p:cTn>
                              </p:par>
                              <p:par>
                                <p:cTn id="803" presetID="1" presetClass="path" presetSubtype="0" repeatCount="indefinite" fill="hold" grpId="0" nodeType="withEffect">
                                  <p:stCondLst>
                                    <p:cond delay="500"/>
                                  </p:stCondLst>
                                  <p:childTnLst>
                                    <p:animMotion origin="layout" path="M 0.00574 0.01612 C 0.24546 0.01612 0.44038 0.11961 0.44038 0.2483 C 0.44038 0.37699 0.24546 0.48207 0.00574 0.48207 C -0.23449 0.48207 -0.42814 0.37699 -0.42814 0.2483 C -0.42814 0.11961 -0.23449 0.01612 0.00574 0.01612 Z " pathEditMode="relative" rAng="0" ptsTypes="AAAAA">
                                      <p:cBhvr>
                                        <p:cTn id="804" dur="7500" fill="hold"/>
                                        <p:tgtEl>
                                          <p:spTgt spid="740"/>
                                        </p:tgtEl>
                                        <p:attrNameLst>
                                          <p:attrName>ppt_x</p:attrName>
                                          <p:attrName>ppt_y</p:attrName>
                                        </p:attrNameLst>
                                      </p:cBhvr>
                                      <p:rCtr x="38" y="23286"/>
                                    </p:animMotion>
                                  </p:childTnLst>
                                </p:cTn>
                              </p:par>
                              <p:par>
                                <p:cTn id="805" presetID="1" presetClass="path" presetSubtype="0" repeatCount="indefinite" fill="hold" grpId="0" nodeType="withEffect">
                                  <p:stCondLst>
                                    <p:cond delay="3750"/>
                                  </p:stCondLst>
                                  <p:childTnLst>
                                    <p:animMotion origin="layout" path="M 0.00472 0.01612 C 0.24444 0.01612 0.43936 0.12052 0.43936 0.25034 C 0.43936 0.38017 0.24444 0.48616 0.00472 0.48616 C -0.23552 0.48616 -0.42916 0.38017 -0.42916 0.25034 C -0.42916 0.12052 -0.23552 0.01612 0.00472 0.01612 Z " pathEditMode="relative" rAng="0" ptsTypes="AAAAA">
                                      <p:cBhvr>
                                        <p:cTn id="806" dur="8000" fill="hold"/>
                                        <p:tgtEl>
                                          <p:spTgt spid="741"/>
                                        </p:tgtEl>
                                        <p:attrNameLst>
                                          <p:attrName>ppt_x</p:attrName>
                                          <p:attrName>ppt_y</p:attrName>
                                        </p:attrNameLst>
                                      </p:cBhvr>
                                      <p:rCtr x="38" y="23491"/>
                                    </p:animMotion>
                                  </p:childTnLst>
                                </p:cTn>
                              </p:par>
                              <p:par>
                                <p:cTn id="807" presetID="1" presetClass="path" presetSubtype="0" repeatCount="indefinite" fill="hold" grpId="0" nodeType="withEffect">
                                  <p:stCondLst>
                                    <p:cond delay="2500"/>
                                  </p:stCondLst>
                                  <p:childTnLst>
                                    <p:animMotion origin="layout" path="M 0.00919 0.02474 C 0.24866 0.02474 0.44345 0.12551 0.44345 0.25125 C 0.44345 0.37654 0.24866 0.47935 0.00919 0.47935 C -0.23092 0.47935 -0.42418 0.37654 -0.42418 0.25125 C -0.42418 0.12551 -0.23092 0.02474 0.00919 0.02474 Z " pathEditMode="relative" rAng="0" ptsTypes="AAAAA">
                                      <p:cBhvr>
                                        <p:cTn id="808" dur="8750" fill="hold"/>
                                        <p:tgtEl>
                                          <p:spTgt spid="742"/>
                                        </p:tgtEl>
                                        <p:attrNameLst>
                                          <p:attrName>ppt_x</p:attrName>
                                          <p:attrName>ppt_y</p:attrName>
                                        </p:attrNameLst>
                                      </p:cBhvr>
                                      <p:rCtr x="38" y="2271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91" grpId="0" animBg="1"/>
      <p:bldP spid="1991" grpId="1" animBg="1"/>
      <p:bldP spid="1991" grpId="2" animBg="1"/>
      <p:bldP spid="591" grpId="0" animBg="1"/>
      <p:bldP spid="718" grpId="0" animBg="1"/>
      <p:bldP spid="2020" grpId="0" animBg="1"/>
      <p:bldP spid="2020" grpId="1" animBg="1"/>
      <p:bldP spid="406" grpId="0" animBg="1"/>
      <p:bldP spid="407" grpId="0" animBg="1"/>
      <p:bldP spid="408" grpId="0" animBg="1"/>
      <p:bldP spid="409" grpId="0" animBg="1"/>
      <p:bldP spid="410" grpId="0" animBg="1"/>
      <p:bldP spid="412" grpId="0" animBg="1"/>
      <p:bldP spid="413" grpId="0" animBg="1"/>
      <p:bldP spid="414" grpId="0" animBg="1"/>
      <p:bldP spid="415" grpId="0" animBg="1"/>
      <p:bldP spid="416" grpId="0" animBg="1"/>
      <p:bldP spid="417" grpId="0" animBg="1"/>
      <p:bldP spid="418" grpId="0" animBg="1"/>
      <p:bldP spid="419" grpId="0" animBg="1"/>
      <p:bldP spid="423" grpId="0" animBg="1"/>
      <p:bldP spid="427" grpId="0" animBg="1"/>
      <p:bldP spid="430" grpId="0" animBg="1"/>
      <p:bldP spid="431" grpId="0" animBg="1"/>
      <p:bldP spid="432" grpId="0" animBg="1"/>
      <p:bldP spid="433" grpId="0" animBg="1"/>
      <p:bldP spid="470" grpId="0" animBg="1"/>
      <p:bldP spid="471" grpId="0" animBg="1"/>
      <p:bldP spid="475" grpId="0" animBg="1"/>
      <p:bldP spid="476" grpId="0" animBg="1"/>
      <p:bldP spid="477" grpId="0" animBg="1"/>
      <p:bldP spid="478" grpId="0" animBg="1"/>
      <p:bldP spid="792" grpId="0" animBg="1"/>
      <p:bldP spid="793" grpId="0" animBg="1"/>
      <p:bldP spid="808" grpId="0"/>
      <p:bldP spid="809" grpId="0" animBg="1"/>
      <p:bldP spid="810" grpId="0" animBg="1"/>
      <p:bldP spid="811" grpId="0" animBg="1"/>
      <p:bldP spid="812" grpId="0" animBg="1"/>
      <p:bldP spid="813" grpId="0" animBg="1"/>
      <p:bldP spid="814" grpId="0" animBg="1"/>
      <p:bldP spid="821" grpId="0" animBg="1"/>
      <p:bldP spid="824" grpId="0" animBg="1"/>
      <p:bldP spid="826" grpId="0" animBg="1"/>
      <p:bldP spid="1016" grpId="0" animBg="1"/>
      <p:bldP spid="1268" grpId="0" animBg="1"/>
      <p:bldP spid="1269" grpId="0" animBg="1"/>
      <p:bldP spid="1313" grpId="0" animBg="1"/>
      <p:bldP spid="1314" grpId="0" animBg="1"/>
      <p:bldP spid="1896" grpId="0" animBg="1"/>
      <p:bldP spid="1898" grpId="0" animBg="1"/>
      <p:bldP spid="1942" grpId="0" animBg="1"/>
      <p:bldP spid="1947" grpId="0" animBg="1"/>
      <p:bldP spid="1948" grpId="0" animBg="1"/>
      <p:bldP spid="1949" grpId="0" animBg="1"/>
      <p:bldP spid="1950" grpId="0" animBg="1"/>
      <p:bldP spid="799" grpId="0"/>
      <p:bldP spid="1922" grpId="0"/>
      <p:bldP spid="1923" grpId="0" animBg="1"/>
      <p:bldP spid="1923" grpId="1" animBg="1"/>
      <p:bldP spid="1924" grpId="0" animBg="1"/>
      <p:bldP spid="1924" grpId="1" animBg="1"/>
      <p:bldP spid="1926" grpId="0" animBg="1"/>
      <p:bldP spid="1926" grpId="1" animBg="1"/>
      <p:bldP spid="1927" grpId="0"/>
      <p:bldP spid="2001" grpId="0" animBg="1"/>
      <p:bldP spid="2001" grpId="1" animBg="1"/>
      <p:bldP spid="2001" grpId="2" animBg="1"/>
      <p:bldP spid="2001" grpId="3" animBg="1"/>
      <p:bldP spid="2002" grpId="0" animBg="1"/>
      <p:bldP spid="2002" grpId="1" animBg="1"/>
      <p:bldP spid="2002" grpId="2" animBg="1"/>
      <p:bldP spid="2002" grpId="3" animBg="1"/>
      <p:bldP spid="2017" grpId="0" animBg="1"/>
      <p:bldP spid="2017" grpId="1" animBg="1"/>
      <p:bldP spid="2018" grpId="0" animBg="1"/>
      <p:bldP spid="2018" grpId="1" animBg="1"/>
      <p:bldP spid="2018" grpId="2" animBg="1"/>
      <p:bldP spid="2018" grpId="3" animBg="1"/>
      <p:bldP spid="2019" grpId="0" animBg="1"/>
      <p:bldP spid="2019" grpId="1" animBg="1"/>
      <p:bldP spid="2019" grpId="2" animBg="1"/>
      <p:bldP spid="2019" grpId="3" animBg="1"/>
      <p:bldP spid="563" grpId="0" animBg="1"/>
      <p:bldP spid="563" grpId="1" animBg="1"/>
      <p:bldP spid="426" grpId="0" animBg="1"/>
      <p:bldP spid="731" grpId="0" animBg="1"/>
      <p:bldP spid="731" grpId="1" animBg="1"/>
      <p:bldP spid="731" grpId="2" animBg="1"/>
      <p:bldP spid="732" grpId="0" animBg="1"/>
      <p:bldP spid="732" grpId="1" animBg="1"/>
      <p:bldP spid="732" grpId="2" animBg="1"/>
      <p:bldP spid="726" grpId="0" animBg="1"/>
      <p:bldP spid="726" grpId="1" animBg="1"/>
      <p:bldP spid="726" grpId="2" animBg="1"/>
      <p:bldP spid="730" grpId="0" animBg="1"/>
      <p:bldP spid="730" grpId="1" animBg="1"/>
      <p:bldP spid="730" grpId="2" animBg="1"/>
      <p:bldP spid="342" grpId="0" animBg="1"/>
      <p:bldP spid="342" grpId="1" animBg="1"/>
      <p:bldP spid="342" grpId="2" animBg="1"/>
      <p:bldP spid="343" grpId="0" animBg="1"/>
      <p:bldP spid="343" grpId="1" animBg="1"/>
      <p:bldP spid="343" grpId="2" animBg="1"/>
      <p:bldP spid="354" grpId="0" animBg="1"/>
      <p:bldP spid="354" grpId="1" animBg="1"/>
      <p:bldP spid="354" grpId="2" animBg="1"/>
      <p:bldP spid="355" grpId="0" animBg="1"/>
      <p:bldP spid="355" grpId="1" animBg="1"/>
      <p:bldP spid="355" grpId="2" animBg="1"/>
      <p:bldP spid="733" grpId="0" animBg="1"/>
      <p:bldP spid="733" grpId="1" animBg="1"/>
      <p:bldP spid="733" grpId="2" animBg="1"/>
      <p:bldP spid="735" grpId="0" animBg="1"/>
      <p:bldP spid="735" grpId="1" animBg="1"/>
      <p:bldP spid="735" grpId="2" animBg="1"/>
      <p:bldP spid="352" grpId="0" animBg="1"/>
      <p:bldP spid="352" grpId="1" animBg="1"/>
      <p:bldP spid="352" grpId="2" animBg="1"/>
      <p:bldP spid="353" grpId="0" animBg="1"/>
      <p:bldP spid="353" grpId="1" animBg="1"/>
      <p:bldP spid="353" grpId="2" animBg="1"/>
      <p:bldP spid="739" grpId="0" animBg="1"/>
      <p:bldP spid="739" grpId="1" animBg="1"/>
      <p:bldP spid="740" grpId="0" animBg="1"/>
      <p:bldP spid="740" grpId="1" animBg="1"/>
      <p:bldP spid="741" grpId="0" animBg="1"/>
      <p:bldP spid="741" grpId="1" animBg="1"/>
      <p:bldP spid="742" grpId="0" animBg="1"/>
      <p:bldP spid="742" grpId="1" animBg="1"/>
      <p:bldP spid="743" grpId="0" animBg="1"/>
      <p:bldP spid="743" grpId="1" animBg="1"/>
      <p:bldP spid="744" grpId="0" animBg="1"/>
      <p:bldP spid="744" grpId="1" animBg="1"/>
      <p:bldP spid="745" grpId="0" animBg="1"/>
      <p:bldP spid="745" grpId="1" animBg="1"/>
      <p:bldP spid="746" grpId="0" animBg="1"/>
      <p:bldP spid="746" grpId="1" animBg="1"/>
      <p:bldP spid="747" grpId="0" animBg="1"/>
      <p:bldP spid="747" grpId="1" animBg="1"/>
      <p:bldP spid="748" grpId="0" animBg="1"/>
      <p:bldP spid="748" grpId="1" animBg="1"/>
      <p:bldP spid="736" grpId="0" animBg="1"/>
      <p:bldP spid="736" grpId="1" animBg="1"/>
      <p:bldP spid="736" grpId="2" animBg="1"/>
      <p:bldP spid="737" grpId="0" animBg="1"/>
      <p:bldP spid="737" grpId="1" animBg="1"/>
      <p:bldP spid="737" grpId="2" animBg="1"/>
      <p:bldP spid="724" grpId="0" animBg="1"/>
      <p:bldP spid="724" grpId="1" animBg="1"/>
      <p:bldP spid="724" grpId="2" animBg="1"/>
      <p:bldP spid="725" grpId="0" animBg="1"/>
      <p:bldP spid="725" grpId="1" animBg="1"/>
      <p:bldP spid="725" grpId="2" animBg="1"/>
      <p:bldP spid="722" grpId="0" animBg="1"/>
      <p:bldP spid="722" grpId="1" animBg="1"/>
      <p:bldP spid="722" grpId="2" animBg="1"/>
      <p:bldP spid="723" grpId="0" animBg="1"/>
      <p:bldP spid="723" grpId="1" animBg="1"/>
      <p:bldP spid="723" grpId="2" animBg="1"/>
      <p:bldP spid="720" grpId="0" animBg="1"/>
      <p:bldP spid="720" grpId="1" animBg="1"/>
      <p:bldP spid="720" grpId="2" animBg="1"/>
      <p:bldP spid="721" grpId="0" animBg="1"/>
      <p:bldP spid="721" grpId="1" animBg="1"/>
      <p:bldP spid="721" grpId="2" animBg="1"/>
      <p:bldP spid="719" grpId="0" animBg="1"/>
      <p:bldP spid="719" grpId="1" animBg="1"/>
      <p:bldP spid="719" grpId="2" animBg="1"/>
      <p:bldP spid="344" grpId="0" animBg="1"/>
      <p:bldP spid="344" grpId="1" animBg="1"/>
      <p:bldP spid="344" grpId="2" animBg="1"/>
      <p:bldP spid="345" grpId="0" animBg="1"/>
      <p:bldP spid="345" grpId="1" animBg="1"/>
      <p:bldP spid="345" grpId="2" animBg="1"/>
      <p:bldP spid="346" grpId="0" animBg="1"/>
      <p:bldP spid="346" grpId="1" animBg="1"/>
      <p:bldP spid="346" grpId="2" animBg="1"/>
      <p:bldP spid="347" grpId="0" animBg="1"/>
      <p:bldP spid="347" grpId="1" animBg="1"/>
      <p:bldP spid="347" grpId="2" animBg="1"/>
      <p:bldP spid="349" grpId="0" animBg="1"/>
      <p:bldP spid="349" grpId="1" animBg="1"/>
      <p:bldP spid="349" grpId="2" animBg="1"/>
      <p:bldP spid="350" grpId="0" animBg="1"/>
      <p:bldP spid="350" grpId="1" animBg="1"/>
      <p:bldP spid="350" grpId="2" animBg="1"/>
      <p:bldP spid="351" grpId="0" animBg="1"/>
      <p:bldP spid="351" grpId="1" animBg="1"/>
      <p:bldP spid="351" grpId="2" animBg="1"/>
      <p:bldP spid="357" grpId="0" animBg="1"/>
      <p:bldP spid="359" grpId="0" animBg="1"/>
      <p:bldP spid="458" grpId="0" animBg="1"/>
      <p:bldP spid="459" grpId="0" animBg="1"/>
      <p:bldP spid="944" grpId="0" animBg="1"/>
      <p:bldP spid="358" grpId="0" animBg="1"/>
      <p:bldP spid="11" grpId="0"/>
      <p:bldP spid="11" grpId="1"/>
      <p:bldP spid="831" grpId="0"/>
      <p:bldP spid="831" grpId="1"/>
      <p:bldP spid="833" grpId="0"/>
      <p:bldP spid="833" grpId="1"/>
      <p:bldP spid="834" grpId="0"/>
      <p:bldP spid="834" grpId="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B76FF490-9A16-42CA-9CDC-8C2B0FD135A4}"/>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 name="Title 2">
            <a:extLst>
              <a:ext uri="{FF2B5EF4-FFF2-40B4-BE49-F238E27FC236}">
                <a16:creationId xmlns:a16="http://schemas.microsoft.com/office/drawing/2014/main" id="{172E3C13-FFE8-4014-BB88-7955570ABE76}"/>
              </a:ext>
            </a:extLst>
          </p:cNvPr>
          <p:cNvSpPr>
            <a:spLocks noGrp="1"/>
          </p:cNvSpPr>
          <p:nvPr>
            <p:ph type="title"/>
          </p:nvPr>
        </p:nvSpPr>
        <p:spPr>
          <a:xfrm>
            <a:off x="455994" y="2880015"/>
            <a:ext cx="10657483" cy="548985"/>
          </a:xfrm>
        </p:spPr>
        <p:txBody>
          <a:bodyPr/>
          <a:lstStyle/>
          <a:p>
            <a:r>
              <a:rPr lang="en-US" sz="4400">
                <a:gradFill>
                  <a:gsLst>
                    <a:gs pos="0">
                      <a:schemeClr val="accent5"/>
                    </a:gs>
                    <a:gs pos="100000">
                      <a:schemeClr val="accent4"/>
                    </a:gs>
                  </a:gsLst>
                  <a:lin ang="2700000" scaled="1"/>
                </a:gradFill>
              </a:rPr>
              <a:t>State of IoT – </a:t>
            </a:r>
            <a:br>
              <a:rPr lang="en-US" sz="4400">
                <a:solidFill>
                  <a:schemeClr val="tx1"/>
                </a:solidFill>
              </a:rPr>
            </a:br>
            <a:r>
              <a:rPr lang="en-US" sz="4400">
                <a:solidFill>
                  <a:schemeClr val="tx1"/>
                </a:solidFill>
              </a:rPr>
              <a:t>IoT Signals report 2020</a:t>
            </a:r>
          </a:p>
        </p:txBody>
      </p:sp>
    </p:spTree>
    <p:extLst>
      <p:ext uri="{BB962C8B-B14F-4D97-AF65-F5344CB8AC3E}">
        <p14:creationId xmlns:p14="http://schemas.microsoft.com/office/powerpoint/2010/main" val="29289204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0 4.44444E-6 L 0 0.01898 " pathEditMode="relative" rAng="0" ptsTypes="AA">
                                      <p:cBhvr>
                                        <p:cTn id="9" dur="700" spd="-100000" fill="hold"/>
                                        <p:tgtEl>
                                          <p:spTgt spid="3"/>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Oval 3">
            <a:extLst>
              <a:ext uri="{FF2B5EF4-FFF2-40B4-BE49-F238E27FC236}">
                <a16:creationId xmlns:a16="http://schemas.microsoft.com/office/drawing/2014/main" id="{BA1A4B49-EDC6-4163-9277-58E87FA6C865}"/>
              </a:ext>
            </a:extLst>
          </p:cNvPr>
          <p:cNvSpPr/>
          <p:nvPr/>
        </p:nvSpPr>
        <p:spPr bwMode="auto">
          <a:xfrm>
            <a:off x="-1" y="0"/>
            <a:ext cx="12436476" cy="6858000"/>
          </a:xfrm>
          <a:prstGeom prst="ellipse">
            <a:avLst/>
          </a:prstGeom>
          <a:gradFill flip="none" rotWithShape="1">
            <a:gsLst>
              <a:gs pos="0">
                <a:srgbClr val="0078D3">
                  <a:lumMod val="50000"/>
                  <a:alpha val="80000"/>
                </a:srgbClr>
              </a:gs>
              <a:gs pos="90000">
                <a:srgbClr val="000000">
                  <a:alpha val="0"/>
                </a:srgbClr>
              </a:gs>
            </a:gsLst>
            <a:path path="circle">
              <a:fillToRect l="50000" t="50000" r="50000" b="50000"/>
            </a:path>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eaLnBrk="1" fontAlgn="base" latinLnBrk="0" hangingPunct="1">
              <a:lnSpc>
                <a:spcPct val="90000"/>
              </a:lnSpc>
              <a:spcBef>
                <a:spcPct val="0"/>
              </a:spcBef>
              <a:spcAft>
                <a:spcPct val="0"/>
              </a:spcAft>
              <a:buClrTx/>
              <a:buSzTx/>
              <a:buFontTx/>
              <a:buNone/>
              <a:tabLst/>
              <a:defRPr/>
            </a:pPr>
            <a:endParaRPr kumimoji="0" lang="en-US" sz="240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a:extLst>
              <a:ext uri="{FF2B5EF4-FFF2-40B4-BE49-F238E27FC236}">
                <a16:creationId xmlns:a16="http://schemas.microsoft.com/office/drawing/2014/main" id="{A1EDF77B-6F22-47CA-BB1B-43DE9BFB2A76}"/>
              </a:ext>
            </a:extLst>
          </p:cNvPr>
          <p:cNvSpPr>
            <a:spLocks noGrp="1"/>
          </p:cNvSpPr>
          <p:nvPr>
            <p:ph type="title"/>
          </p:nvPr>
        </p:nvSpPr>
        <p:spPr>
          <a:xfrm>
            <a:off x="455995" y="620428"/>
            <a:ext cx="11306469" cy="403137"/>
          </a:xfrm>
        </p:spPr>
        <p:txBody>
          <a:bodyPr/>
          <a:lstStyle/>
          <a:p>
            <a:r>
              <a:rPr lang="en-US" sz="2800">
                <a:solidFill>
                  <a:schemeClr val="bg1"/>
                </a:solidFill>
              </a:rPr>
              <a:t>IoT Signals trends &amp; opportunities</a:t>
            </a:r>
            <a:endParaRPr lang="en-US" sz="2800">
              <a:solidFill>
                <a:schemeClr val="bg1"/>
              </a:solidFill>
              <a:highlight>
                <a:srgbClr val="FFFF00"/>
              </a:highlight>
            </a:endParaRPr>
          </a:p>
        </p:txBody>
      </p:sp>
      <p:grpSp>
        <p:nvGrpSpPr>
          <p:cNvPr id="46" name="Group 45">
            <a:extLst>
              <a:ext uri="{FF2B5EF4-FFF2-40B4-BE49-F238E27FC236}">
                <a16:creationId xmlns:a16="http://schemas.microsoft.com/office/drawing/2014/main" id="{486C456B-4BE7-4B3B-A9A4-1EE6582214CE}"/>
              </a:ext>
            </a:extLst>
          </p:cNvPr>
          <p:cNvGrpSpPr/>
          <p:nvPr/>
        </p:nvGrpSpPr>
        <p:grpSpPr>
          <a:xfrm>
            <a:off x="455995" y="2122714"/>
            <a:ext cx="2158607" cy="2612572"/>
            <a:chOff x="455995" y="1926771"/>
            <a:chExt cx="2158607" cy="2612572"/>
          </a:xfrm>
        </p:grpSpPr>
        <p:sp>
          <p:nvSpPr>
            <p:cNvPr id="3" name="Rectangle 2">
              <a:extLst>
                <a:ext uri="{FF2B5EF4-FFF2-40B4-BE49-F238E27FC236}">
                  <a16:creationId xmlns:a16="http://schemas.microsoft.com/office/drawing/2014/main" id="{45C284BD-DEC9-4A01-ABA5-A09EF43FC42B}"/>
                </a:ext>
              </a:extLst>
            </p:cNvPr>
            <p:cNvSpPr/>
            <p:nvPr/>
          </p:nvSpPr>
          <p:spPr bwMode="auto">
            <a:xfrm>
              <a:off x="455995" y="192677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defRPr/>
              </a:pPr>
              <a:r>
                <a:rPr lang="en-US" sz="2000">
                  <a:solidFill>
                    <a:schemeClr val="bg1"/>
                  </a:solidFill>
                  <a:latin typeface="Segoe UI Semibold"/>
                  <a:cs typeface="Segoe UI" pitchFamily="34" charset="0"/>
                </a:rPr>
                <a:t>IoT adoption is key to business success</a:t>
              </a:r>
            </a:p>
          </p:txBody>
        </p:sp>
        <p:grpSp>
          <p:nvGrpSpPr>
            <p:cNvPr id="25" name="Graphic 16">
              <a:extLst>
                <a:ext uri="{FF2B5EF4-FFF2-40B4-BE49-F238E27FC236}">
                  <a16:creationId xmlns:a16="http://schemas.microsoft.com/office/drawing/2014/main" id="{CEA98E2C-A184-4CA0-B684-0352F7A7D118}"/>
                </a:ext>
              </a:extLst>
            </p:cNvPr>
            <p:cNvGrpSpPr/>
            <p:nvPr/>
          </p:nvGrpSpPr>
          <p:grpSpPr>
            <a:xfrm>
              <a:off x="1845486" y="3714749"/>
              <a:ext cx="591233" cy="675695"/>
              <a:chOff x="1796432" y="3646714"/>
              <a:chExt cx="640288" cy="731758"/>
            </a:xfrm>
          </p:grpSpPr>
          <p:sp>
            <p:nvSpPr>
              <p:cNvPr id="26" name="Freeform: Shape 25">
                <a:extLst>
                  <a:ext uri="{FF2B5EF4-FFF2-40B4-BE49-F238E27FC236}">
                    <a16:creationId xmlns:a16="http://schemas.microsoft.com/office/drawing/2014/main" id="{4AC7DB32-3C68-4D17-AE72-D3DCAB981A97}"/>
                  </a:ext>
                </a:extLst>
              </p:cNvPr>
              <p:cNvSpPr/>
              <p:nvPr/>
            </p:nvSpPr>
            <p:spPr>
              <a:xfrm>
                <a:off x="1796432" y="4218399"/>
                <a:ext cx="68602" cy="160072"/>
              </a:xfrm>
              <a:custGeom>
                <a:avLst/>
                <a:gdLst>
                  <a:gd name="connsiteX0" fmla="*/ 0 w 68602"/>
                  <a:gd name="connsiteY0" fmla="*/ 0 h 160072"/>
                  <a:gd name="connsiteX1" fmla="*/ 68602 w 68602"/>
                  <a:gd name="connsiteY1" fmla="*/ 0 h 160072"/>
                  <a:gd name="connsiteX2" fmla="*/ 68602 w 68602"/>
                  <a:gd name="connsiteY2" fmla="*/ 160072 h 160072"/>
                  <a:gd name="connsiteX3" fmla="*/ 0 w 68602"/>
                  <a:gd name="connsiteY3" fmla="*/ 160072 h 160072"/>
                </a:gdLst>
                <a:ahLst/>
                <a:cxnLst>
                  <a:cxn ang="0">
                    <a:pos x="connsiteX0" y="connsiteY0"/>
                  </a:cxn>
                  <a:cxn ang="0">
                    <a:pos x="connsiteX1" y="connsiteY1"/>
                  </a:cxn>
                  <a:cxn ang="0">
                    <a:pos x="connsiteX2" y="connsiteY2"/>
                  </a:cxn>
                  <a:cxn ang="0">
                    <a:pos x="connsiteX3" y="connsiteY3"/>
                  </a:cxn>
                </a:cxnLst>
                <a:rect l="l" t="t" r="r" b="b"/>
                <a:pathLst>
                  <a:path w="68602" h="160072">
                    <a:moveTo>
                      <a:pt x="0" y="0"/>
                    </a:moveTo>
                    <a:lnTo>
                      <a:pt x="68602" y="0"/>
                    </a:lnTo>
                    <a:lnTo>
                      <a:pt x="68602" y="160072"/>
                    </a:lnTo>
                    <a:lnTo>
                      <a:pt x="0" y="160072"/>
                    </a:lnTo>
                    <a:close/>
                  </a:path>
                </a:pathLst>
              </a:custGeom>
              <a:solidFill>
                <a:schemeClr val="bg1"/>
              </a:solidFill>
              <a:ln w="5698"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DF8F2C0B-035E-4DF9-BE04-52F6F885D4BD}"/>
                  </a:ext>
                </a:extLst>
              </p:cNvPr>
              <p:cNvSpPr/>
              <p:nvPr/>
            </p:nvSpPr>
            <p:spPr>
              <a:xfrm>
                <a:off x="1910769" y="4104062"/>
                <a:ext cx="68602" cy="274409"/>
              </a:xfrm>
              <a:custGeom>
                <a:avLst/>
                <a:gdLst>
                  <a:gd name="connsiteX0" fmla="*/ 0 w 68602"/>
                  <a:gd name="connsiteY0" fmla="*/ 0 h 274409"/>
                  <a:gd name="connsiteX1" fmla="*/ 68602 w 68602"/>
                  <a:gd name="connsiteY1" fmla="*/ 0 h 274409"/>
                  <a:gd name="connsiteX2" fmla="*/ 68602 w 68602"/>
                  <a:gd name="connsiteY2" fmla="*/ 274409 h 274409"/>
                  <a:gd name="connsiteX3" fmla="*/ 0 w 68602"/>
                  <a:gd name="connsiteY3" fmla="*/ 274409 h 274409"/>
                </a:gdLst>
                <a:ahLst/>
                <a:cxnLst>
                  <a:cxn ang="0">
                    <a:pos x="connsiteX0" y="connsiteY0"/>
                  </a:cxn>
                  <a:cxn ang="0">
                    <a:pos x="connsiteX1" y="connsiteY1"/>
                  </a:cxn>
                  <a:cxn ang="0">
                    <a:pos x="connsiteX2" y="connsiteY2"/>
                  </a:cxn>
                  <a:cxn ang="0">
                    <a:pos x="connsiteX3" y="connsiteY3"/>
                  </a:cxn>
                </a:cxnLst>
                <a:rect l="l" t="t" r="r" b="b"/>
                <a:pathLst>
                  <a:path w="68602" h="274409">
                    <a:moveTo>
                      <a:pt x="0" y="0"/>
                    </a:moveTo>
                    <a:lnTo>
                      <a:pt x="68602" y="0"/>
                    </a:lnTo>
                    <a:lnTo>
                      <a:pt x="68602" y="274409"/>
                    </a:lnTo>
                    <a:lnTo>
                      <a:pt x="0" y="274409"/>
                    </a:lnTo>
                    <a:close/>
                  </a:path>
                </a:pathLst>
              </a:custGeom>
              <a:solidFill>
                <a:srgbClr val="50E6FF"/>
              </a:solidFill>
              <a:ln w="5698"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A02B4D50-1B0E-4523-A3C7-B0A4CC20B7A8}"/>
                  </a:ext>
                </a:extLst>
              </p:cNvPr>
              <p:cNvSpPr/>
              <p:nvPr/>
            </p:nvSpPr>
            <p:spPr>
              <a:xfrm>
                <a:off x="2025106" y="3989725"/>
                <a:ext cx="68602" cy="388746"/>
              </a:xfrm>
              <a:custGeom>
                <a:avLst/>
                <a:gdLst>
                  <a:gd name="connsiteX0" fmla="*/ 0 w 68602"/>
                  <a:gd name="connsiteY0" fmla="*/ 0 h 388746"/>
                  <a:gd name="connsiteX1" fmla="*/ 68602 w 68602"/>
                  <a:gd name="connsiteY1" fmla="*/ 0 h 388746"/>
                  <a:gd name="connsiteX2" fmla="*/ 68602 w 68602"/>
                  <a:gd name="connsiteY2" fmla="*/ 388746 h 388746"/>
                  <a:gd name="connsiteX3" fmla="*/ 0 w 68602"/>
                  <a:gd name="connsiteY3" fmla="*/ 388746 h 388746"/>
                </a:gdLst>
                <a:ahLst/>
                <a:cxnLst>
                  <a:cxn ang="0">
                    <a:pos x="connsiteX0" y="connsiteY0"/>
                  </a:cxn>
                  <a:cxn ang="0">
                    <a:pos x="connsiteX1" y="connsiteY1"/>
                  </a:cxn>
                  <a:cxn ang="0">
                    <a:pos x="connsiteX2" y="connsiteY2"/>
                  </a:cxn>
                  <a:cxn ang="0">
                    <a:pos x="connsiteX3" y="connsiteY3"/>
                  </a:cxn>
                </a:cxnLst>
                <a:rect l="l" t="t" r="r" b="b"/>
                <a:pathLst>
                  <a:path w="68602" h="388746">
                    <a:moveTo>
                      <a:pt x="0" y="0"/>
                    </a:moveTo>
                    <a:lnTo>
                      <a:pt x="68602" y="0"/>
                    </a:lnTo>
                    <a:lnTo>
                      <a:pt x="68602" y="388746"/>
                    </a:lnTo>
                    <a:lnTo>
                      <a:pt x="0" y="388746"/>
                    </a:lnTo>
                    <a:close/>
                  </a:path>
                </a:pathLst>
              </a:custGeom>
              <a:solidFill>
                <a:srgbClr val="0078D4"/>
              </a:solidFill>
              <a:ln w="5698"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15AC782B-583C-4E96-A0C5-E52AFA62034D}"/>
                  </a:ext>
                </a:extLst>
              </p:cNvPr>
              <p:cNvSpPr/>
              <p:nvPr/>
            </p:nvSpPr>
            <p:spPr>
              <a:xfrm>
                <a:off x="2139443" y="3875388"/>
                <a:ext cx="68602" cy="503083"/>
              </a:xfrm>
              <a:custGeom>
                <a:avLst/>
                <a:gdLst>
                  <a:gd name="connsiteX0" fmla="*/ 0 w 68602"/>
                  <a:gd name="connsiteY0" fmla="*/ 0 h 503083"/>
                  <a:gd name="connsiteX1" fmla="*/ 68602 w 68602"/>
                  <a:gd name="connsiteY1" fmla="*/ 0 h 503083"/>
                  <a:gd name="connsiteX2" fmla="*/ 68602 w 68602"/>
                  <a:gd name="connsiteY2" fmla="*/ 503084 h 503083"/>
                  <a:gd name="connsiteX3" fmla="*/ 0 w 68602"/>
                  <a:gd name="connsiteY3" fmla="*/ 503084 h 503083"/>
                </a:gdLst>
                <a:ahLst/>
                <a:cxnLst>
                  <a:cxn ang="0">
                    <a:pos x="connsiteX0" y="connsiteY0"/>
                  </a:cxn>
                  <a:cxn ang="0">
                    <a:pos x="connsiteX1" y="connsiteY1"/>
                  </a:cxn>
                  <a:cxn ang="0">
                    <a:pos x="connsiteX2" y="connsiteY2"/>
                  </a:cxn>
                  <a:cxn ang="0">
                    <a:pos x="connsiteX3" y="connsiteY3"/>
                  </a:cxn>
                </a:cxnLst>
                <a:rect l="l" t="t" r="r" b="b"/>
                <a:pathLst>
                  <a:path w="68602" h="503083">
                    <a:moveTo>
                      <a:pt x="0" y="0"/>
                    </a:moveTo>
                    <a:lnTo>
                      <a:pt x="68602" y="0"/>
                    </a:lnTo>
                    <a:lnTo>
                      <a:pt x="68602" y="503084"/>
                    </a:lnTo>
                    <a:lnTo>
                      <a:pt x="0" y="503084"/>
                    </a:lnTo>
                    <a:close/>
                  </a:path>
                </a:pathLst>
              </a:custGeom>
              <a:solidFill>
                <a:srgbClr val="0078D4"/>
              </a:solidFill>
              <a:ln w="5698"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10CA49D3-E21F-4D6F-B8CB-DCDE3DF2648B}"/>
                  </a:ext>
                </a:extLst>
              </p:cNvPr>
              <p:cNvSpPr/>
              <p:nvPr/>
            </p:nvSpPr>
            <p:spPr>
              <a:xfrm>
                <a:off x="2253780" y="3761051"/>
                <a:ext cx="68602" cy="617420"/>
              </a:xfrm>
              <a:custGeom>
                <a:avLst/>
                <a:gdLst>
                  <a:gd name="connsiteX0" fmla="*/ 0 w 68602"/>
                  <a:gd name="connsiteY0" fmla="*/ 0 h 617420"/>
                  <a:gd name="connsiteX1" fmla="*/ 68602 w 68602"/>
                  <a:gd name="connsiteY1" fmla="*/ 0 h 617420"/>
                  <a:gd name="connsiteX2" fmla="*/ 68602 w 68602"/>
                  <a:gd name="connsiteY2" fmla="*/ 617421 h 617420"/>
                  <a:gd name="connsiteX3" fmla="*/ 0 w 68602"/>
                  <a:gd name="connsiteY3" fmla="*/ 617421 h 617420"/>
                </a:gdLst>
                <a:ahLst/>
                <a:cxnLst>
                  <a:cxn ang="0">
                    <a:pos x="connsiteX0" y="connsiteY0"/>
                  </a:cxn>
                  <a:cxn ang="0">
                    <a:pos x="connsiteX1" y="connsiteY1"/>
                  </a:cxn>
                  <a:cxn ang="0">
                    <a:pos x="connsiteX2" y="connsiteY2"/>
                  </a:cxn>
                  <a:cxn ang="0">
                    <a:pos x="connsiteX3" y="connsiteY3"/>
                  </a:cxn>
                </a:cxnLst>
                <a:rect l="l" t="t" r="r" b="b"/>
                <a:pathLst>
                  <a:path w="68602" h="617420">
                    <a:moveTo>
                      <a:pt x="0" y="0"/>
                    </a:moveTo>
                    <a:lnTo>
                      <a:pt x="68602" y="0"/>
                    </a:lnTo>
                    <a:lnTo>
                      <a:pt x="68602" y="617421"/>
                    </a:lnTo>
                    <a:lnTo>
                      <a:pt x="0" y="617421"/>
                    </a:lnTo>
                    <a:close/>
                  </a:path>
                </a:pathLst>
              </a:custGeom>
              <a:solidFill>
                <a:srgbClr val="0078D4"/>
              </a:solidFill>
              <a:ln w="5698"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EE35FB4A-D04E-4036-BCCE-3D90BC8D0D29}"/>
                  </a:ext>
                </a:extLst>
              </p:cNvPr>
              <p:cNvSpPr/>
              <p:nvPr/>
            </p:nvSpPr>
            <p:spPr>
              <a:xfrm>
                <a:off x="2368117" y="3646714"/>
                <a:ext cx="68602" cy="731758"/>
              </a:xfrm>
              <a:custGeom>
                <a:avLst/>
                <a:gdLst>
                  <a:gd name="connsiteX0" fmla="*/ 0 w 68602"/>
                  <a:gd name="connsiteY0" fmla="*/ 0 h 731758"/>
                  <a:gd name="connsiteX1" fmla="*/ 68602 w 68602"/>
                  <a:gd name="connsiteY1" fmla="*/ 0 h 731758"/>
                  <a:gd name="connsiteX2" fmla="*/ 68602 w 68602"/>
                  <a:gd name="connsiteY2" fmla="*/ 731758 h 731758"/>
                  <a:gd name="connsiteX3" fmla="*/ 0 w 68602"/>
                  <a:gd name="connsiteY3" fmla="*/ 731758 h 731758"/>
                </a:gdLst>
                <a:ahLst/>
                <a:cxnLst>
                  <a:cxn ang="0">
                    <a:pos x="connsiteX0" y="connsiteY0"/>
                  </a:cxn>
                  <a:cxn ang="0">
                    <a:pos x="connsiteX1" y="connsiteY1"/>
                  </a:cxn>
                  <a:cxn ang="0">
                    <a:pos x="connsiteX2" y="connsiteY2"/>
                  </a:cxn>
                  <a:cxn ang="0">
                    <a:pos x="connsiteX3" y="connsiteY3"/>
                  </a:cxn>
                </a:cxnLst>
                <a:rect l="l" t="t" r="r" b="b"/>
                <a:pathLst>
                  <a:path w="68602" h="731758">
                    <a:moveTo>
                      <a:pt x="0" y="0"/>
                    </a:moveTo>
                    <a:lnTo>
                      <a:pt x="68602" y="0"/>
                    </a:lnTo>
                    <a:lnTo>
                      <a:pt x="68602" y="731758"/>
                    </a:lnTo>
                    <a:lnTo>
                      <a:pt x="0" y="731758"/>
                    </a:lnTo>
                    <a:close/>
                  </a:path>
                </a:pathLst>
              </a:custGeom>
              <a:solidFill>
                <a:srgbClr val="0078D4"/>
              </a:solidFill>
              <a:ln w="5698" cap="flat">
                <a:noFill/>
                <a:prstDash val="solid"/>
                <a:miter/>
              </a:ln>
            </p:spPr>
            <p:txBody>
              <a:bodyPr rtlCol="0" anchor="ctr"/>
              <a:lstStyle/>
              <a:p>
                <a:endParaRPr lang="en-US"/>
              </a:p>
            </p:txBody>
          </p:sp>
        </p:grpSp>
      </p:grpSp>
      <p:grpSp>
        <p:nvGrpSpPr>
          <p:cNvPr id="41" name="Group 40">
            <a:extLst>
              <a:ext uri="{FF2B5EF4-FFF2-40B4-BE49-F238E27FC236}">
                <a16:creationId xmlns:a16="http://schemas.microsoft.com/office/drawing/2014/main" id="{64F3D2CF-9488-4439-BEE0-9238FE54F039}"/>
              </a:ext>
            </a:extLst>
          </p:cNvPr>
          <p:cNvGrpSpPr/>
          <p:nvPr/>
        </p:nvGrpSpPr>
        <p:grpSpPr>
          <a:xfrm>
            <a:off x="9603857" y="2122714"/>
            <a:ext cx="2158607" cy="2612572"/>
            <a:chOff x="9603857" y="1926771"/>
            <a:chExt cx="2158607" cy="2612572"/>
          </a:xfrm>
        </p:grpSpPr>
        <p:sp>
          <p:nvSpPr>
            <p:cNvPr id="55" name="Rectangle 54">
              <a:extLst>
                <a:ext uri="{FF2B5EF4-FFF2-40B4-BE49-F238E27FC236}">
                  <a16:creationId xmlns:a16="http://schemas.microsoft.com/office/drawing/2014/main" id="{2FD7E97D-348D-4D33-AD1A-4C58BDFD3E2D}"/>
                </a:ext>
              </a:extLst>
            </p:cNvPr>
            <p:cNvSpPr/>
            <p:nvPr/>
          </p:nvSpPr>
          <p:spPr bwMode="auto">
            <a:xfrm>
              <a:off x="9603857" y="1926771"/>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1"/>
                  </a:solidFill>
                  <a:latin typeface="Segoe UI Semibold"/>
                  <a:cs typeface="Segoe UI" pitchFamily="34" charset="0"/>
                </a:rPr>
                <a:t>Emerging technologies coming to the forefront</a:t>
              </a:r>
            </a:p>
          </p:txBody>
        </p:sp>
        <p:pic>
          <p:nvPicPr>
            <p:cNvPr id="37" name="Graphic 36">
              <a:extLst>
                <a:ext uri="{FF2B5EF4-FFF2-40B4-BE49-F238E27FC236}">
                  <a16:creationId xmlns:a16="http://schemas.microsoft.com/office/drawing/2014/main" id="{1F36D829-CC2C-4537-85A1-0CE481F16C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067009" y="3722005"/>
              <a:ext cx="527440" cy="668439"/>
            </a:xfrm>
            <a:prstGeom prst="rect">
              <a:avLst/>
            </a:prstGeom>
          </p:spPr>
        </p:pic>
      </p:grpSp>
      <p:grpSp>
        <p:nvGrpSpPr>
          <p:cNvPr id="48" name="Group 47">
            <a:extLst>
              <a:ext uri="{FF2B5EF4-FFF2-40B4-BE49-F238E27FC236}">
                <a16:creationId xmlns:a16="http://schemas.microsoft.com/office/drawing/2014/main" id="{0B2D158C-5515-4633-8010-1B881DE04C7D}"/>
              </a:ext>
            </a:extLst>
          </p:cNvPr>
          <p:cNvGrpSpPr/>
          <p:nvPr/>
        </p:nvGrpSpPr>
        <p:grpSpPr>
          <a:xfrm>
            <a:off x="2742961" y="2122714"/>
            <a:ext cx="2158607" cy="2612572"/>
            <a:chOff x="2742961" y="2122714"/>
            <a:chExt cx="2158607" cy="2612572"/>
          </a:xfrm>
        </p:grpSpPr>
        <p:sp>
          <p:nvSpPr>
            <p:cNvPr id="51" name="Rectangle 50">
              <a:extLst>
                <a:ext uri="{FF2B5EF4-FFF2-40B4-BE49-F238E27FC236}">
                  <a16:creationId xmlns:a16="http://schemas.microsoft.com/office/drawing/2014/main" id="{C4E9824D-9414-4E53-A069-532565F14275}"/>
                </a:ext>
              </a:extLst>
            </p:cNvPr>
            <p:cNvSpPr/>
            <p:nvPr/>
          </p:nvSpPr>
          <p:spPr bwMode="auto">
            <a:xfrm>
              <a:off x="2742961" y="2122714"/>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1"/>
                  </a:solidFill>
                  <a:latin typeface="Segoe UI Semibold"/>
                  <a:cs typeface="Segoe UI" pitchFamily="34" charset="0"/>
                </a:rPr>
                <a:t>Challenges </a:t>
              </a:r>
              <a:br>
                <a:rPr lang="en-US" sz="2000">
                  <a:solidFill>
                    <a:schemeClr val="bg1"/>
                  </a:solidFill>
                  <a:latin typeface="Segoe UI Semibold"/>
                  <a:cs typeface="Segoe UI" pitchFamily="34" charset="0"/>
                </a:rPr>
              </a:br>
              <a:r>
                <a:rPr lang="en-US" sz="2000">
                  <a:solidFill>
                    <a:schemeClr val="bg1"/>
                  </a:solidFill>
                  <a:latin typeface="Segoe UI Semibold"/>
                  <a:cs typeface="Segoe UI" pitchFamily="34" charset="0"/>
                </a:rPr>
                <a:t>with </a:t>
              </a:r>
              <a:r>
                <a:rPr lang="en-US" sz="2000" err="1">
                  <a:solidFill>
                    <a:schemeClr val="bg1"/>
                  </a:solidFill>
                  <a:latin typeface="Segoe UI Semibold"/>
                  <a:cs typeface="Segoe UI" pitchFamily="34" charset="0"/>
                </a:rPr>
                <a:t>PoC</a:t>
              </a:r>
              <a:endParaRPr lang="en-US" sz="2000">
                <a:solidFill>
                  <a:schemeClr val="bg1"/>
                </a:solidFill>
                <a:latin typeface="Segoe UI Semibold"/>
                <a:cs typeface="Segoe UI" pitchFamily="34" charset="0"/>
              </a:endParaRPr>
            </a:p>
          </p:txBody>
        </p:sp>
        <p:grpSp>
          <p:nvGrpSpPr>
            <p:cNvPr id="8" name="Graphic 37">
              <a:extLst>
                <a:ext uri="{FF2B5EF4-FFF2-40B4-BE49-F238E27FC236}">
                  <a16:creationId xmlns:a16="http://schemas.microsoft.com/office/drawing/2014/main" id="{8B7AF5F1-3EBA-459F-A6F6-02C06CFDCC50}"/>
                </a:ext>
              </a:extLst>
            </p:cNvPr>
            <p:cNvGrpSpPr/>
            <p:nvPr/>
          </p:nvGrpSpPr>
          <p:grpSpPr>
            <a:xfrm>
              <a:off x="4223302" y="3822960"/>
              <a:ext cx="477142" cy="763428"/>
              <a:chOff x="4223302" y="3822960"/>
              <a:chExt cx="477142" cy="763428"/>
            </a:xfrm>
          </p:grpSpPr>
          <p:sp>
            <p:nvSpPr>
              <p:cNvPr id="11" name="Freeform: Shape 10">
                <a:extLst>
                  <a:ext uri="{FF2B5EF4-FFF2-40B4-BE49-F238E27FC236}">
                    <a16:creationId xmlns:a16="http://schemas.microsoft.com/office/drawing/2014/main" id="{908B8E39-FE2E-4D83-9F12-E0F43C846BC5}"/>
                  </a:ext>
                </a:extLst>
              </p:cNvPr>
              <p:cNvSpPr/>
              <p:nvPr/>
            </p:nvSpPr>
            <p:spPr>
              <a:xfrm>
                <a:off x="4605015" y="3966102"/>
                <a:ext cx="47714" cy="286285"/>
              </a:xfrm>
              <a:custGeom>
                <a:avLst/>
                <a:gdLst>
                  <a:gd name="connsiteX0" fmla="*/ 0 w 47714"/>
                  <a:gd name="connsiteY0" fmla="*/ 0 h 286285"/>
                  <a:gd name="connsiteX1" fmla="*/ 47714 w 47714"/>
                  <a:gd name="connsiteY1" fmla="*/ 0 h 286285"/>
                  <a:gd name="connsiteX2" fmla="*/ 47714 w 47714"/>
                  <a:gd name="connsiteY2" fmla="*/ 286286 h 286285"/>
                  <a:gd name="connsiteX3" fmla="*/ 0 w 47714"/>
                  <a:gd name="connsiteY3" fmla="*/ 286286 h 286285"/>
                </a:gdLst>
                <a:ahLst/>
                <a:cxnLst>
                  <a:cxn ang="0">
                    <a:pos x="connsiteX0" y="connsiteY0"/>
                  </a:cxn>
                  <a:cxn ang="0">
                    <a:pos x="connsiteX1" y="connsiteY1"/>
                  </a:cxn>
                  <a:cxn ang="0">
                    <a:pos x="connsiteX2" y="connsiteY2"/>
                  </a:cxn>
                  <a:cxn ang="0">
                    <a:pos x="connsiteX3" y="connsiteY3"/>
                  </a:cxn>
                </a:cxnLst>
                <a:rect l="l" t="t" r="r" b="b"/>
                <a:pathLst>
                  <a:path w="47714" h="286285">
                    <a:moveTo>
                      <a:pt x="0" y="0"/>
                    </a:moveTo>
                    <a:lnTo>
                      <a:pt x="47714" y="0"/>
                    </a:lnTo>
                    <a:lnTo>
                      <a:pt x="47714" y="286286"/>
                    </a:lnTo>
                    <a:lnTo>
                      <a:pt x="0" y="286286"/>
                    </a:lnTo>
                    <a:close/>
                  </a:path>
                </a:pathLst>
              </a:custGeom>
              <a:solidFill>
                <a:srgbClr val="0078D4"/>
              </a:solidFill>
              <a:ln w="5953" cap="flat">
                <a:noFill/>
                <a:prstDash val="solid"/>
                <a:miter/>
              </a:ln>
            </p:spPr>
            <p:txBody>
              <a:bodyPr rtlCol="0" anchor="ctr"/>
              <a:lstStyle/>
              <a:p>
                <a:endParaRPr lang="en-US"/>
              </a:p>
            </p:txBody>
          </p:sp>
          <p:sp>
            <p:nvSpPr>
              <p:cNvPr id="12" name="Freeform: Shape 11">
                <a:extLst>
                  <a:ext uri="{FF2B5EF4-FFF2-40B4-BE49-F238E27FC236}">
                    <a16:creationId xmlns:a16="http://schemas.microsoft.com/office/drawing/2014/main" id="{E8B2928A-6507-4EC7-B4CD-A169B0457333}"/>
                  </a:ext>
                </a:extLst>
              </p:cNvPr>
              <p:cNvSpPr/>
              <p:nvPr/>
            </p:nvSpPr>
            <p:spPr>
              <a:xfrm>
                <a:off x="4557301" y="3822960"/>
                <a:ext cx="143142" cy="166999"/>
              </a:xfrm>
              <a:custGeom>
                <a:avLst/>
                <a:gdLst>
                  <a:gd name="connsiteX0" fmla="*/ 0 w 143142"/>
                  <a:gd name="connsiteY0" fmla="*/ 0 h 166999"/>
                  <a:gd name="connsiteX1" fmla="*/ 0 w 143142"/>
                  <a:gd name="connsiteY1" fmla="*/ 94236 h 166999"/>
                  <a:gd name="connsiteX2" fmla="*/ 71571 w 143142"/>
                  <a:gd name="connsiteY2" fmla="*/ 167000 h 166999"/>
                  <a:gd name="connsiteX3" fmla="*/ 71571 w 143142"/>
                  <a:gd name="connsiteY3" fmla="*/ 167000 h 166999"/>
                  <a:gd name="connsiteX4" fmla="*/ 143143 w 143142"/>
                  <a:gd name="connsiteY4" fmla="*/ 94236 h 166999"/>
                  <a:gd name="connsiteX5" fmla="*/ 143143 w 143142"/>
                  <a:gd name="connsiteY5" fmla="*/ 0 h 166999"/>
                  <a:gd name="connsiteX6" fmla="*/ 0 w 143142"/>
                  <a:gd name="connsiteY6" fmla="*/ 0 h 166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166999">
                    <a:moveTo>
                      <a:pt x="0" y="0"/>
                    </a:moveTo>
                    <a:lnTo>
                      <a:pt x="0" y="94236"/>
                    </a:lnTo>
                    <a:cubicBezTo>
                      <a:pt x="0" y="134793"/>
                      <a:pt x="32207" y="167000"/>
                      <a:pt x="71571" y="167000"/>
                    </a:cubicBezTo>
                    <a:lnTo>
                      <a:pt x="71571" y="167000"/>
                    </a:lnTo>
                    <a:cubicBezTo>
                      <a:pt x="110936" y="167000"/>
                      <a:pt x="143143" y="134196"/>
                      <a:pt x="143143" y="9423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13" name="Freeform: Shape 12">
                <a:extLst>
                  <a:ext uri="{FF2B5EF4-FFF2-40B4-BE49-F238E27FC236}">
                    <a16:creationId xmlns:a16="http://schemas.microsoft.com/office/drawing/2014/main" id="{837E2FE9-4E90-4555-A083-A71903F779E6}"/>
                  </a:ext>
                </a:extLst>
              </p:cNvPr>
              <p:cNvSpPr/>
              <p:nvPr/>
            </p:nvSpPr>
            <p:spPr>
              <a:xfrm>
                <a:off x="4557301" y="4228531"/>
                <a:ext cx="143142" cy="357856"/>
              </a:xfrm>
              <a:custGeom>
                <a:avLst/>
                <a:gdLst>
                  <a:gd name="connsiteX0" fmla="*/ 0 w 143142"/>
                  <a:gd name="connsiteY0" fmla="*/ 0 h 357856"/>
                  <a:gd name="connsiteX1" fmla="*/ 0 w 143142"/>
                  <a:gd name="connsiteY1" fmla="*/ 284496 h 357856"/>
                  <a:gd name="connsiteX2" fmla="*/ 71571 w 143142"/>
                  <a:gd name="connsiteY2" fmla="*/ 357857 h 357856"/>
                  <a:gd name="connsiteX3" fmla="*/ 71571 w 143142"/>
                  <a:gd name="connsiteY3" fmla="*/ 357857 h 357856"/>
                  <a:gd name="connsiteX4" fmla="*/ 143143 w 143142"/>
                  <a:gd name="connsiteY4" fmla="*/ 284496 h 357856"/>
                  <a:gd name="connsiteX5" fmla="*/ 143143 w 143142"/>
                  <a:gd name="connsiteY5" fmla="*/ 0 h 357856"/>
                  <a:gd name="connsiteX6" fmla="*/ 0 w 143142"/>
                  <a:gd name="connsiteY6" fmla="*/ 0 h 3578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3142" h="357856">
                    <a:moveTo>
                      <a:pt x="0" y="0"/>
                    </a:moveTo>
                    <a:lnTo>
                      <a:pt x="0" y="284496"/>
                    </a:lnTo>
                    <a:cubicBezTo>
                      <a:pt x="0" y="325053"/>
                      <a:pt x="32207" y="357857"/>
                      <a:pt x="71571" y="357857"/>
                    </a:cubicBezTo>
                    <a:lnTo>
                      <a:pt x="71571" y="357857"/>
                    </a:lnTo>
                    <a:cubicBezTo>
                      <a:pt x="110936" y="357857"/>
                      <a:pt x="143143" y="325053"/>
                      <a:pt x="143143" y="284496"/>
                    </a:cubicBezTo>
                    <a:lnTo>
                      <a:pt x="143143" y="0"/>
                    </a:lnTo>
                    <a:lnTo>
                      <a:pt x="0" y="0"/>
                    </a:lnTo>
                    <a:close/>
                  </a:path>
                </a:pathLst>
              </a:custGeom>
              <a:solidFill>
                <a:srgbClr val="0078D4"/>
              </a:solidFill>
              <a:ln w="5953" cap="flat">
                <a:noFill/>
                <a:prstDash val="solid"/>
                <a:miter/>
              </a:ln>
            </p:spPr>
            <p:txBody>
              <a:bodyPr rtlCol="0" anchor="ctr"/>
              <a:lstStyle/>
              <a:p>
                <a:endParaRPr lang="en-US"/>
              </a:p>
            </p:txBody>
          </p:sp>
          <p:sp>
            <p:nvSpPr>
              <p:cNvPr id="14" name="Freeform: Shape 13">
                <a:extLst>
                  <a:ext uri="{FF2B5EF4-FFF2-40B4-BE49-F238E27FC236}">
                    <a16:creationId xmlns:a16="http://schemas.microsoft.com/office/drawing/2014/main" id="{3E6211E0-3065-4FD4-AA4C-DBE2CAFB8A29}"/>
                  </a:ext>
                </a:extLst>
              </p:cNvPr>
              <p:cNvSpPr/>
              <p:nvPr/>
            </p:nvSpPr>
            <p:spPr>
              <a:xfrm>
                <a:off x="4294873" y="3977434"/>
                <a:ext cx="95428" cy="473563"/>
              </a:xfrm>
              <a:custGeom>
                <a:avLst/>
                <a:gdLst>
                  <a:gd name="connsiteX0" fmla="*/ 0 w 95428"/>
                  <a:gd name="connsiteY0" fmla="*/ 0 h 473563"/>
                  <a:gd name="connsiteX1" fmla="*/ 95428 w 95428"/>
                  <a:gd name="connsiteY1" fmla="*/ 0 h 473563"/>
                  <a:gd name="connsiteX2" fmla="*/ 95428 w 95428"/>
                  <a:gd name="connsiteY2" fmla="*/ 473564 h 473563"/>
                  <a:gd name="connsiteX3" fmla="*/ 0 w 95428"/>
                  <a:gd name="connsiteY3" fmla="*/ 473564 h 473563"/>
                </a:gdLst>
                <a:ahLst/>
                <a:cxnLst>
                  <a:cxn ang="0">
                    <a:pos x="connsiteX0" y="connsiteY0"/>
                  </a:cxn>
                  <a:cxn ang="0">
                    <a:pos x="connsiteX1" y="connsiteY1"/>
                  </a:cxn>
                  <a:cxn ang="0">
                    <a:pos x="connsiteX2" y="connsiteY2"/>
                  </a:cxn>
                  <a:cxn ang="0">
                    <a:pos x="connsiteX3" y="connsiteY3"/>
                  </a:cxn>
                </a:cxnLst>
                <a:rect l="l" t="t" r="r" b="b"/>
                <a:pathLst>
                  <a:path w="95428" h="473563">
                    <a:moveTo>
                      <a:pt x="0" y="0"/>
                    </a:moveTo>
                    <a:lnTo>
                      <a:pt x="95428" y="0"/>
                    </a:lnTo>
                    <a:lnTo>
                      <a:pt x="95428" y="473564"/>
                    </a:lnTo>
                    <a:lnTo>
                      <a:pt x="0" y="473564"/>
                    </a:lnTo>
                    <a:close/>
                  </a:path>
                </a:pathLst>
              </a:custGeom>
              <a:solidFill>
                <a:schemeClr val="bg1"/>
              </a:solidFill>
              <a:ln w="5953" cap="flat">
                <a:noFill/>
                <a:prstDash val="solid"/>
                <a:miter/>
              </a:ln>
            </p:spPr>
            <p:txBody>
              <a:bodyPr rtlCol="0" anchor="ctr"/>
              <a:lstStyle/>
              <a:p>
                <a:endParaRPr lang="en-US"/>
              </a:p>
            </p:txBody>
          </p:sp>
          <p:sp>
            <p:nvSpPr>
              <p:cNvPr id="15" name="Freeform: Shape 14">
                <a:extLst>
                  <a:ext uri="{FF2B5EF4-FFF2-40B4-BE49-F238E27FC236}">
                    <a16:creationId xmlns:a16="http://schemas.microsoft.com/office/drawing/2014/main" id="{975A95F9-DC52-43FD-B274-33FFD3B97F6B}"/>
                  </a:ext>
                </a:extLst>
              </p:cNvPr>
              <p:cNvSpPr/>
              <p:nvPr/>
            </p:nvSpPr>
            <p:spPr>
              <a:xfrm>
                <a:off x="4247241" y="4395531"/>
                <a:ext cx="190692" cy="190857"/>
              </a:xfrm>
              <a:custGeom>
                <a:avLst/>
                <a:gdLst>
                  <a:gd name="connsiteX0" fmla="*/ 95346 w 190692"/>
                  <a:gd name="connsiteY0" fmla="*/ 71571 h 190857"/>
                  <a:gd name="connsiteX1" fmla="*/ 115028 w 190692"/>
                  <a:gd name="connsiteY1" fmla="*/ 82307 h 190857"/>
                  <a:gd name="connsiteX2" fmla="*/ 118607 w 190692"/>
                  <a:gd name="connsiteY2" fmla="*/ 100200 h 190857"/>
                  <a:gd name="connsiteX3" fmla="*/ 108468 w 190692"/>
                  <a:gd name="connsiteY3" fmla="*/ 115111 h 190857"/>
                  <a:gd name="connsiteX4" fmla="*/ 95346 w 190692"/>
                  <a:gd name="connsiteY4" fmla="*/ 119286 h 190857"/>
                  <a:gd name="connsiteX5" fmla="*/ 75664 w 190692"/>
                  <a:gd name="connsiteY5" fmla="*/ 108550 h 190857"/>
                  <a:gd name="connsiteX6" fmla="*/ 82225 w 190692"/>
                  <a:gd name="connsiteY6" fmla="*/ 75746 h 190857"/>
                  <a:gd name="connsiteX7" fmla="*/ 95346 w 190692"/>
                  <a:gd name="connsiteY7" fmla="*/ 71571 h 190857"/>
                  <a:gd name="connsiteX8" fmla="*/ 95346 w 190692"/>
                  <a:gd name="connsiteY8" fmla="*/ 0 h 190857"/>
                  <a:gd name="connsiteX9" fmla="*/ 42264 w 190692"/>
                  <a:gd name="connsiteY9" fmla="*/ 16104 h 190857"/>
                  <a:gd name="connsiteX10" fmla="*/ 16021 w 190692"/>
                  <a:gd name="connsiteY10" fmla="*/ 148511 h 190857"/>
                  <a:gd name="connsiteX11" fmla="*/ 95346 w 190692"/>
                  <a:gd name="connsiteY11" fmla="*/ 190857 h 190857"/>
                  <a:gd name="connsiteX12" fmla="*/ 148428 w 190692"/>
                  <a:gd name="connsiteY12" fmla="*/ 174753 h 190857"/>
                  <a:gd name="connsiteX13" fmla="*/ 174671 w 190692"/>
                  <a:gd name="connsiteY13" fmla="*/ 42346 h 190857"/>
                  <a:gd name="connsiteX14" fmla="*/ 95346 w 190692"/>
                  <a:gd name="connsiteY14" fmla="*/ 0 h 190857"/>
                  <a:gd name="connsiteX15" fmla="*/ 95346 w 190692"/>
                  <a:gd name="connsiteY15" fmla="*/ 0 h 1908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0692" h="190857">
                    <a:moveTo>
                      <a:pt x="95346" y="71571"/>
                    </a:moveTo>
                    <a:cubicBezTo>
                      <a:pt x="103100" y="71571"/>
                      <a:pt x="110853" y="75746"/>
                      <a:pt x="115028" y="82307"/>
                    </a:cubicBezTo>
                    <a:cubicBezTo>
                      <a:pt x="119800" y="89464"/>
                      <a:pt x="119203" y="96621"/>
                      <a:pt x="118607" y="100200"/>
                    </a:cubicBezTo>
                    <a:cubicBezTo>
                      <a:pt x="118011" y="103779"/>
                      <a:pt x="115625" y="110339"/>
                      <a:pt x="108468" y="115111"/>
                    </a:cubicBezTo>
                    <a:cubicBezTo>
                      <a:pt x="104293" y="117496"/>
                      <a:pt x="100118" y="119286"/>
                      <a:pt x="95346" y="119286"/>
                    </a:cubicBezTo>
                    <a:cubicBezTo>
                      <a:pt x="87593" y="119286"/>
                      <a:pt x="79839" y="115111"/>
                      <a:pt x="75664" y="108550"/>
                    </a:cubicBezTo>
                    <a:cubicBezTo>
                      <a:pt x="68507" y="97814"/>
                      <a:pt x="71489" y="82904"/>
                      <a:pt x="82225" y="75746"/>
                    </a:cubicBezTo>
                    <a:cubicBezTo>
                      <a:pt x="85803" y="72764"/>
                      <a:pt x="90575" y="71571"/>
                      <a:pt x="95346" y="71571"/>
                    </a:cubicBezTo>
                    <a:moveTo>
                      <a:pt x="95346" y="0"/>
                    </a:moveTo>
                    <a:cubicBezTo>
                      <a:pt x="76857" y="0"/>
                      <a:pt x="58964" y="5368"/>
                      <a:pt x="42264" y="16104"/>
                    </a:cubicBezTo>
                    <a:cubicBezTo>
                      <a:pt x="-1275" y="45329"/>
                      <a:pt x="-13204" y="104375"/>
                      <a:pt x="16021" y="148511"/>
                    </a:cubicBezTo>
                    <a:cubicBezTo>
                      <a:pt x="34511" y="175946"/>
                      <a:pt x="64928" y="190857"/>
                      <a:pt x="95346" y="190857"/>
                    </a:cubicBezTo>
                    <a:cubicBezTo>
                      <a:pt x="113836" y="190857"/>
                      <a:pt x="131728" y="185489"/>
                      <a:pt x="148428" y="174753"/>
                    </a:cubicBezTo>
                    <a:cubicBezTo>
                      <a:pt x="191968" y="145528"/>
                      <a:pt x="203896" y="86482"/>
                      <a:pt x="174671" y="42346"/>
                    </a:cubicBezTo>
                    <a:cubicBezTo>
                      <a:pt x="156182" y="14911"/>
                      <a:pt x="126361" y="0"/>
                      <a:pt x="95346" y="0"/>
                    </a:cubicBezTo>
                    <a:lnTo>
                      <a:pt x="95346" y="0"/>
                    </a:lnTo>
                    <a:close/>
                  </a:path>
                </a:pathLst>
              </a:custGeom>
              <a:solidFill>
                <a:schemeClr val="bg1"/>
              </a:solidFill>
              <a:ln w="5953" cap="flat">
                <a:noFill/>
                <a:prstDash val="solid"/>
                <a:miter/>
              </a:ln>
            </p:spPr>
            <p:txBody>
              <a:bodyPr rtlCol="0" anchor="ctr"/>
              <a:lstStyle/>
              <a:p>
                <a:endParaRPr lang="en-US"/>
              </a:p>
            </p:txBody>
          </p:sp>
          <p:sp>
            <p:nvSpPr>
              <p:cNvPr id="17" name="Freeform: Shape 16">
                <a:extLst>
                  <a:ext uri="{FF2B5EF4-FFF2-40B4-BE49-F238E27FC236}">
                    <a16:creationId xmlns:a16="http://schemas.microsoft.com/office/drawing/2014/main" id="{B26F12D1-08F9-4BA7-B6B8-ACAE71B78A26}"/>
                  </a:ext>
                </a:extLst>
              </p:cNvPr>
              <p:cNvSpPr/>
              <p:nvPr/>
            </p:nvSpPr>
            <p:spPr>
              <a:xfrm>
                <a:off x="4223302" y="3823556"/>
                <a:ext cx="238571" cy="225449"/>
              </a:xfrm>
              <a:custGeom>
                <a:avLst/>
                <a:gdLst>
                  <a:gd name="connsiteX0" fmla="*/ 167000 w 238571"/>
                  <a:gd name="connsiteY0" fmla="*/ 0 h 225449"/>
                  <a:gd name="connsiteX1" fmla="*/ 167000 w 238571"/>
                  <a:gd name="connsiteY1" fmla="*/ 118689 h 225449"/>
                  <a:gd name="connsiteX2" fmla="*/ 71571 w 238571"/>
                  <a:gd name="connsiteY2" fmla="*/ 118689 h 225449"/>
                  <a:gd name="connsiteX3" fmla="*/ 71571 w 238571"/>
                  <a:gd name="connsiteY3" fmla="*/ 0 h 225449"/>
                  <a:gd name="connsiteX4" fmla="*/ 0 w 238571"/>
                  <a:gd name="connsiteY4" fmla="*/ 106164 h 225449"/>
                  <a:gd name="connsiteX5" fmla="*/ 119286 w 238571"/>
                  <a:gd name="connsiteY5" fmla="*/ 225450 h 225449"/>
                  <a:gd name="connsiteX6" fmla="*/ 238571 w 238571"/>
                  <a:gd name="connsiteY6" fmla="*/ 106164 h 225449"/>
                  <a:gd name="connsiteX7" fmla="*/ 167000 w 238571"/>
                  <a:gd name="connsiteY7" fmla="*/ 0 h 225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8571" h="225449">
                    <a:moveTo>
                      <a:pt x="167000" y="0"/>
                    </a:moveTo>
                    <a:lnTo>
                      <a:pt x="167000" y="118689"/>
                    </a:lnTo>
                    <a:lnTo>
                      <a:pt x="71571" y="118689"/>
                    </a:lnTo>
                    <a:lnTo>
                      <a:pt x="71571" y="0"/>
                    </a:lnTo>
                    <a:cubicBezTo>
                      <a:pt x="31611" y="13718"/>
                      <a:pt x="0" y="59643"/>
                      <a:pt x="0" y="106164"/>
                    </a:cubicBezTo>
                    <a:cubicBezTo>
                      <a:pt x="0" y="171771"/>
                      <a:pt x="53678" y="225450"/>
                      <a:pt x="119286" y="225450"/>
                    </a:cubicBezTo>
                    <a:cubicBezTo>
                      <a:pt x="184893" y="225450"/>
                      <a:pt x="238571" y="171771"/>
                      <a:pt x="238571" y="106164"/>
                    </a:cubicBezTo>
                    <a:cubicBezTo>
                      <a:pt x="238571" y="59643"/>
                      <a:pt x="208750" y="14911"/>
                      <a:pt x="167000" y="0"/>
                    </a:cubicBezTo>
                    <a:close/>
                  </a:path>
                </a:pathLst>
              </a:custGeom>
              <a:solidFill>
                <a:schemeClr val="bg1"/>
              </a:solidFill>
              <a:ln w="5953" cap="flat">
                <a:noFill/>
                <a:prstDash val="solid"/>
                <a:miter/>
              </a:ln>
            </p:spPr>
            <p:txBody>
              <a:bodyPr rtlCol="0" anchor="ctr"/>
              <a:lstStyle/>
              <a:p>
                <a:endParaRPr lang="en-US"/>
              </a:p>
            </p:txBody>
          </p:sp>
        </p:grpSp>
      </p:grpSp>
      <p:grpSp>
        <p:nvGrpSpPr>
          <p:cNvPr id="49" name="Group 48">
            <a:extLst>
              <a:ext uri="{FF2B5EF4-FFF2-40B4-BE49-F238E27FC236}">
                <a16:creationId xmlns:a16="http://schemas.microsoft.com/office/drawing/2014/main" id="{667AB8DC-83A0-4607-A386-19A0F6E55414}"/>
              </a:ext>
            </a:extLst>
          </p:cNvPr>
          <p:cNvGrpSpPr/>
          <p:nvPr/>
        </p:nvGrpSpPr>
        <p:grpSpPr>
          <a:xfrm>
            <a:off x="5029927" y="2122714"/>
            <a:ext cx="2158607" cy="2612572"/>
            <a:chOff x="5029927" y="2122714"/>
            <a:chExt cx="2158607" cy="2612572"/>
          </a:xfrm>
        </p:grpSpPr>
        <p:sp>
          <p:nvSpPr>
            <p:cNvPr id="52" name="Rectangle 51">
              <a:extLst>
                <a:ext uri="{FF2B5EF4-FFF2-40B4-BE49-F238E27FC236}">
                  <a16:creationId xmlns:a16="http://schemas.microsoft.com/office/drawing/2014/main" id="{FE3EEBC0-AF47-4EC4-A19D-8198AAC1FDCF}"/>
                </a:ext>
              </a:extLst>
            </p:cNvPr>
            <p:cNvSpPr/>
            <p:nvPr/>
          </p:nvSpPr>
          <p:spPr bwMode="auto">
            <a:xfrm>
              <a:off x="5029927" y="2122714"/>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1"/>
                  </a:solidFill>
                  <a:latin typeface="Segoe UI Semibold"/>
                  <a:cs typeface="Segoe UI" pitchFamily="34" charset="0"/>
                </a:rPr>
                <a:t>Security remains </a:t>
              </a:r>
              <a:br>
                <a:rPr lang="en-US" sz="2000">
                  <a:solidFill>
                    <a:schemeClr val="bg1"/>
                  </a:solidFill>
                  <a:latin typeface="Segoe UI Semibold"/>
                  <a:cs typeface="Segoe UI" pitchFamily="34" charset="0"/>
                </a:rPr>
              </a:br>
              <a:r>
                <a:rPr lang="en-US" sz="2000">
                  <a:solidFill>
                    <a:schemeClr val="bg1"/>
                  </a:solidFill>
                  <a:latin typeface="Segoe UI Semibold"/>
                  <a:cs typeface="Segoe UI" pitchFamily="34" charset="0"/>
                </a:rPr>
                <a:t>top of mind consideration</a:t>
              </a:r>
            </a:p>
          </p:txBody>
        </p:sp>
        <p:grpSp>
          <p:nvGrpSpPr>
            <p:cNvPr id="18" name="Graphic 38">
              <a:extLst>
                <a:ext uri="{FF2B5EF4-FFF2-40B4-BE49-F238E27FC236}">
                  <a16:creationId xmlns:a16="http://schemas.microsoft.com/office/drawing/2014/main" id="{DC5F9EB8-ABD0-4422-BBE2-7B5700570EF9}"/>
                </a:ext>
              </a:extLst>
            </p:cNvPr>
            <p:cNvGrpSpPr/>
            <p:nvPr/>
          </p:nvGrpSpPr>
          <p:grpSpPr>
            <a:xfrm>
              <a:off x="6332529" y="3833632"/>
              <a:ext cx="694783" cy="752755"/>
              <a:chOff x="6332529" y="3833632"/>
              <a:chExt cx="694783" cy="752755"/>
            </a:xfrm>
          </p:grpSpPr>
          <p:sp>
            <p:nvSpPr>
              <p:cNvPr id="19" name="Freeform: Shape 18">
                <a:extLst>
                  <a:ext uri="{FF2B5EF4-FFF2-40B4-BE49-F238E27FC236}">
                    <a16:creationId xmlns:a16="http://schemas.microsoft.com/office/drawing/2014/main" id="{09072C4E-B53F-4CF9-A251-E2BE2A2478CF}"/>
                  </a:ext>
                </a:extLst>
              </p:cNvPr>
              <p:cNvSpPr/>
              <p:nvPr/>
            </p:nvSpPr>
            <p:spPr>
              <a:xfrm>
                <a:off x="6438973" y="3991828"/>
                <a:ext cx="437539" cy="594559"/>
              </a:xfrm>
              <a:custGeom>
                <a:avLst/>
                <a:gdLst>
                  <a:gd name="connsiteX0" fmla="*/ 436363 w 437539"/>
                  <a:gd name="connsiteY0" fmla="*/ 375202 h 594559"/>
                  <a:gd name="connsiteX1" fmla="*/ 436363 w 437539"/>
                  <a:gd name="connsiteY1" fmla="*/ 0 h 594559"/>
                  <a:gd name="connsiteX2" fmla="*/ 0 w 437539"/>
                  <a:gd name="connsiteY2" fmla="*/ 0 h 594559"/>
                  <a:gd name="connsiteX3" fmla="*/ 0 w 437539"/>
                  <a:gd name="connsiteY3" fmla="*/ 374614 h 594559"/>
                  <a:gd name="connsiteX4" fmla="*/ 1176 w 437539"/>
                  <a:gd name="connsiteY4" fmla="*/ 375790 h 594559"/>
                  <a:gd name="connsiteX5" fmla="*/ 57045 w 437539"/>
                  <a:gd name="connsiteY5" fmla="*/ 432247 h 594559"/>
                  <a:gd name="connsiteX6" fmla="*/ 218182 w 437539"/>
                  <a:gd name="connsiteY6" fmla="*/ 594560 h 594559"/>
                  <a:gd name="connsiteX7" fmla="*/ 437540 w 437539"/>
                  <a:gd name="connsiteY7" fmla="*/ 375202 h 594559"/>
                  <a:gd name="connsiteX8" fmla="*/ 436363 w 437539"/>
                  <a:gd name="connsiteY8" fmla="*/ 375202 h 594559"/>
                  <a:gd name="connsiteX9" fmla="*/ 356971 w 437539"/>
                  <a:gd name="connsiteY9" fmla="*/ 255819 h 594559"/>
                  <a:gd name="connsiteX10" fmla="*/ 257584 w 437539"/>
                  <a:gd name="connsiteY10" fmla="*/ 255819 h 594559"/>
                  <a:gd name="connsiteX11" fmla="*/ 257584 w 437539"/>
                  <a:gd name="connsiteY11" fmla="*/ 354619 h 594559"/>
                  <a:gd name="connsiteX12" fmla="*/ 178780 w 437539"/>
                  <a:gd name="connsiteY12" fmla="*/ 354619 h 594559"/>
                  <a:gd name="connsiteX13" fmla="*/ 178780 w 437539"/>
                  <a:gd name="connsiteY13" fmla="*/ 255819 h 594559"/>
                  <a:gd name="connsiteX14" fmla="*/ 79392 w 437539"/>
                  <a:gd name="connsiteY14" fmla="*/ 255819 h 594559"/>
                  <a:gd name="connsiteX15" fmla="*/ 79392 w 437539"/>
                  <a:gd name="connsiteY15" fmla="*/ 177015 h 594559"/>
                  <a:gd name="connsiteX16" fmla="*/ 178192 w 437539"/>
                  <a:gd name="connsiteY16" fmla="*/ 177015 h 594559"/>
                  <a:gd name="connsiteX17" fmla="*/ 178192 w 437539"/>
                  <a:gd name="connsiteY17" fmla="*/ 77628 h 594559"/>
                  <a:gd name="connsiteX18" fmla="*/ 257584 w 437539"/>
                  <a:gd name="connsiteY18" fmla="*/ 77628 h 594559"/>
                  <a:gd name="connsiteX19" fmla="*/ 257584 w 437539"/>
                  <a:gd name="connsiteY19" fmla="*/ 177015 h 594559"/>
                  <a:gd name="connsiteX20" fmla="*/ 356383 w 437539"/>
                  <a:gd name="connsiteY20" fmla="*/ 177015 h 594559"/>
                  <a:gd name="connsiteX21" fmla="*/ 356383 w 437539"/>
                  <a:gd name="connsiteY21" fmla="*/ 255819 h 594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437539" h="594559">
                    <a:moveTo>
                      <a:pt x="436363" y="375202"/>
                    </a:moveTo>
                    <a:lnTo>
                      <a:pt x="436363" y="0"/>
                    </a:lnTo>
                    <a:lnTo>
                      <a:pt x="0" y="0"/>
                    </a:lnTo>
                    <a:lnTo>
                      <a:pt x="0" y="374614"/>
                    </a:lnTo>
                    <a:lnTo>
                      <a:pt x="1176" y="375790"/>
                    </a:lnTo>
                    <a:lnTo>
                      <a:pt x="57045" y="432247"/>
                    </a:lnTo>
                    <a:lnTo>
                      <a:pt x="218182" y="594560"/>
                    </a:lnTo>
                    <a:lnTo>
                      <a:pt x="437540" y="375202"/>
                    </a:lnTo>
                    <a:lnTo>
                      <a:pt x="436363" y="375202"/>
                    </a:lnTo>
                    <a:close/>
                    <a:moveTo>
                      <a:pt x="356971" y="255819"/>
                    </a:moveTo>
                    <a:lnTo>
                      <a:pt x="257584" y="255819"/>
                    </a:lnTo>
                    <a:lnTo>
                      <a:pt x="257584" y="354619"/>
                    </a:lnTo>
                    <a:lnTo>
                      <a:pt x="178780" y="354619"/>
                    </a:lnTo>
                    <a:lnTo>
                      <a:pt x="178780" y="255819"/>
                    </a:lnTo>
                    <a:lnTo>
                      <a:pt x="79392" y="255819"/>
                    </a:lnTo>
                    <a:lnTo>
                      <a:pt x="79392" y="177015"/>
                    </a:lnTo>
                    <a:lnTo>
                      <a:pt x="178192" y="177015"/>
                    </a:lnTo>
                    <a:lnTo>
                      <a:pt x="178192" y="77628"/>
                    </a:lnTo>
                    <a:lnTo>
                      <a:pt x="257584" y="77628"/>
                    </a:lnTo>
                    <a:lnTo>
                      <a:pt x="257584" y="177015"/>
                    </a:lnTo>
                    <a:lnTo>
                      <a:pt x="356383" y="177015"/>
                    </a:lnTo>
                    <a:lnTo>
                      <a:pt x="356383" y="255819"/>
                    </a:lnTo>
                    <a:close/>
                  </a:path>
                </a:pathLst>
              </a:custGeom>
              <a:solidFill>
                <a:schemeClr val="bg1"/>
              </a:solidFill>
              <a:ln w="5843" cap="flat">
                <a:noFill/>
                <a:prstDash val="solid"/>
                <a:miter/>
              </a:ln>
            </p:spPr>
            <p:txBody>
              <a:bodyPr rtlCol="0" anchor="ctr"/>
              <a:lstStyle/>
              <a:p>
                <a:endParaRPr lang="en-US"/>
              </a:p>
            </p:txBody>
          </p:sp>
          <p:sp>
            <p:nvSpPr>
              <p:cNvPr id="20" name="Freeform: Shape 19">
                <a:extLst>
                  <a:ext uri="{FF2B5EF4-FFF2-40B4-BE49-F238E27FC236}">
                    <a16:creationId xmlns:a16="http://schemas.microsoft.com/office/drawing/2014/main" id="{3826DE6A-021B-4C35-84F1-468A8243469D}"/>
                  </a:ext>
                </a:extLst>
              </p:cNvPr>
              <p:cNvSpPr/>
              <p:nvPr/>
            </p:nvSpPr>
            <p:spPr>
              <a:xfrm>
                <a:off x="6332529" y="4247647"/>
                <a:ext cx="285224" cy="284635"/>
              </a:xfrm>
              <a:custGeom>
                <a:avLst/>
                <a:gdLst>
                  <a:gd name="connsiteX0" fmla="*/ 228767 w 285224"/>
                  <a:gd name="connsiteY0" fmla="*/ 0 h 284635"/>
                  <a:gd name="connsiteX1" fmla="*/ 285224 w 285224"/>
                  <a:gd name="connsiteY1" fmla="*/ 0 h 284635"/>
                  <a:gd name="connsiteX2" fmla="*/ 285224 w 285224"/>
                  <a:gd name="connsiteY2" fmla="*/ 55869 h 284635"/>
                  <a:gd name="connsiteX3" fmla="*/ 164077 w 285224"/>
                  <a:gd name="connsiteY3" fmla="*/ 177015 h 284635"/>
                  <a:gd name="connsiteX4" fmla="*/ 55869 w 285224"/>
                  <a:gd name="connsiteY4" fmla="*/ 284636 h 284635"/>
                  <a:gd name="connsiteX5" fmla="*/ 0 w 285224"/>
                  <a:gd name="connsiteY5" fmla="*/ 228767 h 284635"/>
                  <a:gd name="connsiteX6" fmla="*/ 228767 w 285224"/>
                  <a:gd name="connsiteY6" fmla="*/ 0 h 2846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85224" h="284635">
                    <a:moveTo>
                      <a:pt x="228767" y="0"/>
                    </a:moveTo>
                    <a:lnTo>
                      <a:pt x="285224" y="0"/>
                    </a:lnTo>
                    <a:lnTo>
                      <a:pt x="285224" y="55869"/>
                    </a:lnTo>
                    <a:lnTo>
                      <a:pt x="164077" y="177015"/>
                    </a:lnTo>
                    <a:lnTo>
                      <a:pt x="55869" y="284636"/>
                    </a:lnTo>
                    <a:lnTo>
                      <a:pt x="0" y="228767"/>
                    </a:lnTo>
                    <a:lnTo>
                      <a:pt x="228767" y="0"/>
                    </a:lnTo>
                    <a:close/>
                  </a:path>
                </a:pathLst>
              </a:custGeom>
              <a:solidFill>
                <a:srgbClr val="0078D4"/>
              </a:solidFill>
              <a:ln w="5843" cap="flat">
                <a:noFill/>
                <a:prstDash val="solid"/>
                <a:miter/>
              </a:ln>
            </p:spPr>
            <p:txBody>
              <a:bodyPr rtlCol="0" anchor="ctr"/>
              <a:lstStyle/>
              <a:p>
                <a:endParaRPr lang="en-US"/>
              </a:p>
            </p:txBody>
          </p:sp>
          <p:sp>
            <p:nvSpPr>
              <p:cNvPr id="21" name="Freeform: Shape 20">
                <a:extLst>
                  <a:ext uri="{FF2B5EF4-FFF2-40B4-BE49-F238E27FC236}">
                    <a16:creationId xmlns:a16="http://schemas.microsoft.com/office/drawing/2014/main" id="{4F667851-B62E-4F44-B4D5-1BC0C736375E}"/>
                  </a:ext>
                </a:extLst>
              </p:cNvPr>
              <p:cNvSpPr/>
              <p:nvPr/>
            </p:nvSpPr>
            <p:spPr>
              <a:xfrm>
                <a:off x="6690337" y="3833632"/>
                <a:ext cx="336975" cy="335211"/>
              </a:xfrm>
              <a:custGeom>
                <a:avLst/>
                <a:gdLst>
                  <a:gd name="connsiteX0" fmla="*/ 336976 w 336975"/>
                  <a:gd name="connsiteY0" fmla="*/ 0 h 335211"/>
                  <a:gd name="connsiteX1" fmla="*/ 336976 w 336975"/>
                  <a:gd name="connsiteY1" fmla="*/ 277579 h 335211"/>
                  <a:gd name="connsiteX2" fmla="*/ 257584 w 336975"/>
                  <a:gd name="connsiteY2" fmla="*/ 277579 h 335211"/>
                  <a:gd name="connsiteX3" fmla="*/ 257584 w 336975"/>
                  <a:gd name="connsiteY3" fmla="*/ 132908 h 335211"/>
                  <a:gd name="connsiteX4" fmla="*/ 55869 w 336975"/>
                  <a:gd name="connsiteY4" fmla="*/ 335212 h 335211"/>
                  <a:gd name="connsiteX5" fmla="*/ 0 w 336975"/>
                  <a:gd name="connsiteY5" fmla="*/ 335212 h 335211"/>
                  <a:gd name="connsiteX6" fmla="*/ 0 w 336975"/>
                  <a:gd name="connsiteY6" fmla="*/ 278755 h 335211"/>
                  <a:gd name="connsiteX7" fmla="*/ 199363 w 336975"/>
                  <a:gd name="connsiteY7" fmla="*/ 79392 h 335211"/>
                  <a:gd name="connsiteX8" fmla="*/ 59397 w 336975"/>
                  <a:gd name="connsiteY8" fmla="*/ 79392 h 335211"/>
                  <a:gd name="connsiteX9" fmla="*/ 59397 w 336975"/>
                  <a:gd name="connsiteY9" fmla="*/ 0 h 335211"/>
                  <a:gd name="connsiteX10" fmla="*/ 336976 w 336975"/>
                  <a:gd name="connsiteY10" fmla="*/ 0 h 3352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36975" h="335211">
                    <a:moveTo>
                      <a:pt x="336976" y="0"/>
                    </a:moveTo>
                    <a:lnTo>
                      <a:pt x="336976" y="277579"/>
                    </a:lnTo>
                    <a:lnTo>
                      <a:pt x="257584" y="277579"/>
                    </a:lnTo>
                    <a:lnTo>
                      <a:pt x="257584" y="132908"/>
                    </a:lnTo>
                    <a:lnTo>
                      <a:pt x="55869" y="335212"/>
                    </a:lnTo>
                    <a:lnTo>
                      <a:pt x="0" y="335212"/>
                    </a:lnTo>
                    <a:lnTo>
                      <a:pt x="0" y="278755"/>
                    </a:lnTo>
                    <a:lnTo>
                      <a:pt x="199363" y="79392"/>
                    </a:lnTo>
                    <a:lnTo>
                      <a:pt x="59397" y="79392"/>
                    </a:lnTo>
                    <a:lnTo>
                      <a:pt x="59397" y="0"/>
                    </a:lnTo>
                    <a:lnTo>
                      <a:pt x="336976" y="0"/>
                    </a:lnTo>
                    <a:close/>
                  </a:path>
                </a:pathLst>
              </a:custGeom>
              <a:solidFill>
                <a:srgbClr val="0078D4"/>
              </a:solidFill>
              <a:ln w="5843" cap="flat">
                <a:noFill/>
                <a:prstDash val="solid"/>
                <a:miter/>
              </a:ln>
            </p:spPr>
            <p:txBody>
              <a:bodyPr rtlCol="0" anchor="ctr"/>
              <a:lstStyle/>
              <a:p>
                <a:endParaRPr lang="en-US"/>
              </a:p>
            </p:txBody>
          </p:sp>
        </p:grpSp>
      </p:grpSp>
      <p:grpSp>
        <p:nvGrpSpPr>
          <p:cNvPr id="50" name="Group 49">
            <a:extLst>
              <a:ext uri="{FF2B5EF4-FFF2-40B4-BE49-F238E27FC236}">
                <a16:creationId xmlns:a16="http://schemas.microsoft.com/office/drawing/2014/main" id="{7D140D75-B2AC-4CC1-930E-BB38E07ECA3E}"/>
              </a:ext>
            </a:extLst>
          </p:cNvPr>
          <p:cNvGrpSpPr/>
          <p:nvPr/>
        </p:nvGrpSpPr>
        <p:grpSpPr>
          <a:xfrm>
            <a:off x="7316893" y="2122714"/>
            <a:ext cx="2158607" cy="2612572"/>
            <a:chOff x="7316893" y="2122714"/>
            <a:chExt cx="2158607" cy="2612572"/>
          </a:xfrm>
        </p:grpSpPr>
        <p:sp>
          <p:nvSpPr>
            <p:cNvPr id="53" name="Rectangle 52">
              <a:extLst>
                <a:ext uri="{FF2B5EF4-FFF2-40B4-BE49-F238E27FC236}">
                  <a16:creationId xmlns:a16="http://schemas.microsoft.com/office/drawing/2014/main" id="{276C51D8-360C-4F11-BB1B-90396A62C1E9}"/>
                </a:ext>
              </a:extLst>
            </p:cNvPr>
            <p:cNvSpPr/>
            <p:nvPr/>
          </p:nvSpPr>
          <p:spPr bwMode="auto">
            <a:xfrm>
              <a:off x="7316893" y="2122714"/>
              <a:ext cx="2158607" cy="2612572"/>
            </a:xfrm>
            <a:prstGeom prst="rect">
              <a:avLst/>
            </a:prstGeom>
            <a:noFill/>
            <a:ln w="15875">
              <a:gradFill>
                <a:gsLst>
                  <a:gs pos="0">
                    <a:schemeClr val="accent5"/>
                  </a:gs>
                  <a:gs pos="100000">
                    <a:schemeClr val="tx2"/>
                  </a:gs>
                </a:gsLst>
                <a:lin ang="5400000" scaled="1"/>
              </a:gradFill>
              <a:prstDash val="sysDash"/>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672273" fontAlgn="base">
                <a:spcBef>
                  <a:spcPts val="588"/>
                </a:spcBef>
              </a:pPr>
              <a:r>
                <a:rPr lang="en-US" sz="2000">
                  <a:solidFill>
                    <a:schemeClr val="bg1"/>
                  </a:solidFill>
                  <a:latin typeface="Segoe UI Semibold"/>
                  <a:cs typeface="Segoe UI" pitchFamily="34" charset="0"/>
                </a:rPr>
                <a:t>COVID-19</a:t>
              </a:r>
              <a:br>
                <a:rPr lang="en-US" sz="2000">
                  <a:solidFill>
                    <a:schemeClr val="bg1"/>
                  </a:solidFill>
                  <a:latin typeface="Segoe UI Semibold"/>
                  <a:cs typeface="Segoe UI" pitchFamily="34" charset="0"/>
                </a:rPr>
              </a:br>
              <a:r>
                <a:rPr lang="en-US" sz="2000">
                  <a:solidFill>
                    <a:schemeClr val="bg1"/>
                  </a:solidFill>
                  <a:latin typeface="Segoe UI Semibold"/>
                  <a:cs typeface="Segoe UI" pitchFamily="34" charset="0"/>
                </a:rPr>
                <a:t>is accelerating IoT strategies</a:t>
              </a:r>
            </a:p>
          </p:txBody>
        </p:sp>
        <p:grpSp>
          <p:nvGrpSpPr>
            <p:cNvPr id="22" name="Graphic 39">
              <a:extLst>
                <a:ext uri="{FF2B5EF4-FFF2-40B4-BE49-F238E27FC236}">
                  <a16:creationId xmlns:a16="http://schemas.microsoft.com/office/drawing/2014/main" id="{57756C39-13D0-485C-9D26-1DAF64F72F06}"/>
                </a:ext>
              </a:extLst>
            </p:cNvPr>
            <p:cNvGrpSpPr/>
            <p:nvPr/>
          </p:nvGrpSpPr>
          <p:grpSpPr>
            <a:xfrm>
              <a:off x="8443346" y="3888045"/>
              <a:ext cx="843282" cy="700319"/>
              <a:chOff x="8443346" y="3888045"/>
              <a:chExt cx="843282" cy="700319"/>
            </a:xfrm>
          </p:grpSpPr>
          <p:sp>
            <p:nvSpPr>
              <p:cNvPr id="23" name="Freeform: Shape 22">
                <a:extLst>
                  <a:ext uri="{FF2B5EF4-FFF2-40B4-BE49-F238E27FC236}">
                    <a16:creationId xmlns:a16="http://schemas.microsoft.com/office/drawing/2014/main" id="{2B936326-5B8F-4A52-9901-17EC343852DD}"/>
                  </a:ext>
                </a:extLst>
              </p:cNvPr>
              <p:cNvSpPr/>
              <p:nvPr/>
            </p:nvSpPr>
            <p:spPr>
              <a:xfrm>
                <a:off x="9285969" y="4309027"/>
                <a:ext cx="6588" cy="6588"/>
              </a:xfrm>
              <a:custGeom>
                <a:avLst/>
                <a:gdLst>
                  <a:gd name="connsiteX0" fmla="*/ 0 w 6588"/>
                  <a:gd name="connsiteY0" fmla="*/ 0 h 6588"/>
                  <a:gd name="connsiteX1" fmla="*/ 0 w 6588"/>
                  <a:gd name="connsiteY1" fmla="*/ 0 h 6588"/>
                  <a:gd name="connsiteX2" fmla="*/ 0 w 6588"/>
                  <a:gd name="connsiteY2" fmla="*/ 0 h 6588"/>
                </a:gdLst>
                <a:ahLst/>
                <a:cxnLst>
                  <a:cxn ang="0">
                    <a:pos x="connsiteX0" y="connsiteY0"/>
                  </a:cxn>
                  <a:cxn ang="0">
                    <a:pos x="connsiteX1" y="connsiteY1"/>
                  </a:cxn>
                  <a:cxn ang="0">
                    <a:pos x="connsiteX2" y="connsiteY2"/>
                  </a:cxn>
                </a:cxnLst>
                <a:rect l="l" t="t" r="r" b="b"/>
                <a:pathLst>
                  <a:path w="6588" h="6588">
                    <a:moveTo>
                      <a:pt x="0" y="0"/>
                    </a:moveTo>
                    <a:lnTo>
                      <a:pt x="0" y="0"/>
                    </a:lnTo>
                    <a:lnTo>
                      <a:pt x="0" y="0"/>
                    </a:lnTo>
                    <a:close/>
                  </a:path>
                </a:pathLst>
              </a:custGeom>
              <a:solidFill>
                <a:srgbClr val="0078D4"/>
              </a:solidFill>
              <a:ln w="6548"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9B9914EC-3F58-49C3-9E53-E41238264AF3}"/>
                  </a:ext>
                </a:extLst>
              </p:cNvPr>
              <p:cNvSpPr/>
              <p:nvPr/>
            </p:nvSpPr>
            <p:spPr>
              <a:xfrm>
                <a:off x="9125877" y="4336038"/>
                <a:ext cx="160750" cy="252325"/>
              </a:xfrm>
              <a:custGeom>
                <a:avLst/>
                <a:gdLst>
                  <a:gd name="connsiteX0" fmla="*/ 81693 w 160750"/>
                  <a:gd name="connsiteY0" fmla="*/ 0 h 252325"/>
                  <a:gd name="connsiteX1" fmla="*/ 0 w 160750"/>
                  <a:gd name="connsiteY1" fmla="*/ 196327 h 252325"/>
                  <a:gd name="connsiteX2" fmla="*/ 55999 w 160750"/>
                  <a:gd name="connsiteY2" fmla="*/ 252326 h 252325"/>
                  <a:gd name="connsiteX3" fmla="*/ 160751 w 160750"/>
                  <a:gd name="connsiteY3" fmla="*/ 0 h 252325"/>
                  <a:gd name="connsiteX4" fmla="*/ 81693 w 160750"/>
                  <a:gd name="connsiteY4" fmla="*/ 0 h 25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50" h="252325">
                    <a:moveTo>
                      <a:pt x="81693" y="0"/>
                    </a:moveTo>
                    <a:cubicBezTo>
                      <a:pt x="75764" y="74446"/>
                      <a:pt x="46117" y="142963"/>
                      <a:pt x="0" y="196327"/>
                    </a:cubicBezTo>
                    <a:lnTo>
                      <a:pt x="55999" y="252326"/>
                    </a:lnTo>
                    <a:cubicBezTo>
                      <a:pt x="115951" y="184468"/>
                      <a:pt x="154821" y="96187"/>
                      <a:pt x="160751" y="0"/>
                    </a:cubicBezTo>
                    <a:lnTo>
                      <a:pt x="81693" y="0"/>
                    </a:lnTo>
                    <a:close/>
                  </a:path>
                </a:pathLst>
              </a:custGeom>
              <a:solidFill>
                <a:srgbClr val="50E6FF"/>
              </a:solidFill>
              <a:ln w="6548"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FC34F117-B807-404E-A364-D8298C0BB4CF}"/>
                  </a:ext>
                </a:extLst>
              </p:cNvPr>
              <p:cNvSpPr/>
              <p:nvPr/>
            </p:nvSpPr>
            <p:spPr>
              <a:xfrm>
                <a:off x="9125877" y="4031007"/>
                <a:ext cx="160750" cy="252325"/>
              </a:xfrm>
              <a:custGeom>
                <a:avLst/>
                <a:gdLst>
                  <a:gd name="connsiteX0" fmla="*/ 0 w 160750"/>
                  <a:gd name="connsiteY0" fmla="*/ 55999 h 252325"/>
                  <a:gd name="connsiteX1" fmla="*/ 81034 w 160750"/>
                  <a:gd name="connsiteY1" fmla="*/ 252326 h 252325"/>
                  <a:gd name="connsiteX2" fmla="*/ 160751 w 160750"/>
                  <a:gd name="connsiteY2" fmla="*/ 252326 h 252325"/>
                  <a:gd name="connsiteX3" fmla="*/ 55999 w 160750"/>
                  <a:gd name="connsiteY3" fmla="*/ 0 h 252325"/>
                  <a:gd name="connsiteX4" fmla="*/ 0 w 160750"/>
                  <a:gd name="connsiteY4" fmla="*/ 55999 h 25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50" h="252325">
                    <a:moveTo>
                      <a:pt x="0" y="55999"/>
                    </a:moveTo>
                    <a:cubicBezTo>
                      <a:pt x="48752" y="112657"/>
                      <a:pt x="75764" y="181833"/>
                      <a:pt x="81034" y="252326"/>
                    </a:cubicBezTo>
                    <a:lnTo>
                      <a:pt x="160751" y="252326"/>
                    </a:lnTo>
                    <a:cubicBezTo>
                      <a:pt x="154821" y="161409"/>
                      <a:pt x="119904" y="72470"/>
                      <a:pt x="55999" y="0"/>
                    </a:cubicBezTo>
                    <a:lnTo>
                      <a:pt x="0" y="55999"/>
                    </a:lnTo>
                    <a:close/>
                  </a:path>
                </a:pathLst>
              </a:custGeom>
              <a:solidFill>
                <a:srgbClr val="0078D4"/>
              </a:solidFill>
              <a:ln w="6548"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968011BA-A8B0-4E37-9BA4-A20E676757C3}"/>
                  </a:ext>
                </a:extLst>
              </p:cNvPr>
              <p:cNvSpPr/>
              <p:nvPr/>
            </p:nvSpPr>
            <p:spPr>
              <a:xfrm>
                <a:off x="8891339" y="3888045"/>
                <a:ext cx="252325" cy="160750"/>
              </a:xfrm>
              <a:custGeom>
                <a:avLst/>
                <a:gdLst>
                  <a:gd name="connsiteX0" fmla="*/ 0 w 252325"/>
                  <a:gd name="connsiteY0" fmla="*/ 79058 h 160750"/>
                  <a:gd name="connsiteX1" fmla="*/ 196327 w 252325"/>
                  <a:gd name="connsiteY1" fmla="*/ 160751 h 160750"/>
                  <a:gd name="connsiteX2" fmla="*/ 252326 w 252325"/>
                  <a:gd name="connsiteY2" fmla="*/ 104751 h 160750"/>
                  <a:gd name="connsiteX3" fmla="*/ 0 w 252325"/>
                  <a:gd name="connsiteY3" fmla="*/ 0 h 160750"/>
                  <a:gd name="connsiteX4" fmla="*/ 0 w 252325"/>
                  <a:gd name="connsiteY4" fmla="*/ 79058 h 16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25" h="160750">
                    <a:moveTo>
                      <a:pt x="0" y="79058"/>
                    </a:moveTo>
                    <a:cubicBezTo>
                      <a:pt x="74446" y="84987"/>
                      <a:pt x="142963" y="114634"/>
                      <a:pt x="196327" y="160751"/>
                    </a:cubicBezTo>
                    <a:lnTo>
                      <a:pt x="252326" y="104751"/>
                    </a:lnTo>
                    <a:cubicBezTo>
                      <a:pt x="184468" y="44141"/>
                      <a:pt x="96846" y="5929"/>
                      <a:pt x="0" y="0"/>
                    </a:cubicBezTo>
                    <a:lnTo>
                      <a:pt x="0" y="79058"/>
                    </a:lnTo>
                    <a:close/>
                  </a:path>
                </a:pathLst>
              </a:custGeom>
              <a:solidFill>
                <a:schemeClr val="bg1"/>
              </a:solidFill>
              <a:ln w="6548"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D1A08083-B3AC-453E-9761-84EDEC0B2FA1}"/>
                  </a:ext>
                </a:extLst>
              </p:cNvPr>
              <p:cNvSpPr/>
              <p:nvPr/>
            </p:nvSpPr>
            <p:spPr>
              <a:xfrm>
                <a:off x="8586308" y="3888045"/>
                <a:ext cx="252325" cy="160750"/>
              </a:xfrm>
              <a:custGeom>
                <a:avLst/>
                <a:gdLst>
                  <a:gd name="connsiteX0" fmla="*/ 55999 w 252325"/>
                  <a:gd name="connsiteY0" fmla="*/ 160751 h 160750"/>
                  <a:gd name="connsiteX1" fmla="*/ 252326 w 252325"/>
                  <a:gd name="connsiteY1" fmla="*/ 79717 h 160750"/>
                  <a:gd name="connsiteX2" fmla="*/ 252326 w 252325"/>
                  <a:gd name="connsiteY2" fmla="*/ 0 h 160750"/>
                  <a:gd name="connsiteX3" fmla="*/ 0 w 252325"/>
                  <a:gd name="connsiteY3" fmla="*/ 104751 h 160750"/>
                  <a:gd name="connsiteX4" fmla="*/ 55999 w 252325"/>
                  <a:gd name="connsiteY4" fmla="*/ 160751 h 1607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325" h="160750">
                    <a:moveTo>
                      <a:pt x="55999" y="160751"/>
                    </a:moveTo>
                    <a:cubicBezTo>
                      <a:pt x="112657" y="111998"/>
                      <a:pt x="181833" y="84987"/>
                      <a:pt x="252326" y="79717"/>
                    </a:cubicBezTo>
                    <a:lnTo>
                      <a:pt x="252326" y="0"/>
                    </a:lnTo>
                    <a:cubicBezTo>
                      <a:pt x="161409" y="5929"/>
                      <a:pt x="72470" y="40846"/>
                      <a:pt x="0" y="104751"/>
                    </a:cubicBezTo>
                    <a:lnTo>
                      <a:pt x="55999" y="160751"/>
                    </a:lnTo>
                    <a:close/>
                  </a:path>
                </a:pathLst>
              </a:custGeom>
              <a:solidFill>
                <a:schemeClr val="bg1"/>
              </a:solidFill>
              <a:ln w="6548"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C1EC1AE-9030-4B3D-9048-9E7CBD9ADD5A}"/>
                  </a:ext>
                </a:extLst>
              </p:cNvPr>
              <p:cNvSpPr/>
              <p:nvPr/>
            </p:nvSpPr>
            <p:spPr>
              <a:xfrm>
                <a:off x="8443346" y="4031007"/>
                <a:ext cx="160750" cy="252325"/>
              </a:xfrm>
              <a:custGeom>
                <a:avLst/>
                <a:gdLst>
                  <a:gd name="connsiteX0" fmla="*/ 79058 w 160750"/>
                  <a:gd name="connsiteY0" fmla="*/ 252326 h 252325"/>
                  <a:gd name="connsiteX1" fmla="*/ 160751 w 160750"/>
                  <a:gd name="connsiteY1" fmla="*/ 55999 h 252325"/>
                  <a:gd name="connsiteX2" fmla="*/ 104751 w 160750"/>
                  <a:gd name="connsiteY2" fmla="*/ 0 h 252325"/>
                  <a:gd name="connsiteX3" fmla="*/ 0 w 160750"/>
                  <a:gd name="connsiteY3" fmla="*/ 252326 h 252325"/>
                  <a:gd name="connsiteX4" fmla="*/ 79058 w 160750"/>
                  <a:gd name="connsiteY4" fmla="*/ 252326 h 25232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0750" h="252325">
                    <a:moveTo>
                      <a:pt x="79058" y="252326"/>
                    </a:moveTo>
                    <a:cubicBezTo>
                      <a:pt x="84987" y="177880"/>
                      <a:pt x="114634" y="109363"/>
                      <a:pt x="160751" y="55999"/>
                    </a:cubicBezTo>
                    <a:lnTo>
                      <a:pt x="104751" y="0"/>
                    </a:lnTo>
                    <a:cubicBezTo>
                      <a:pt x="44141" y="67858"/>
                      <a:pt x="5929" y="155480"/>
                      <a:pt x="0" y="252326"/>
                    </a:cubicBezTo>
                    <a:lnTo>
                      <a:pt x="79058" y="252326"/>
                    </a:lnTo>
                    <a:close/>
                  </a:path>
                </a:pathLst>
              </a:custGeom>
              <a:solidFill>
                <a:schemeClr val="bg1"/>
              </a:solidFill>
              <a:ln w="6548"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1724CF60-2A93-4010-8BB5-399D44F41A94}"/>
                  </a:ext>
                </a:extLst>
              </p:cNvPr>
              <p:cNvSpPr/>
              <p:nvPr/>
            </p:nvSpPr>
            <p:spPr>
              <a:xfrm>
                <a:off x="8785929" y="4230628"/>
                <a:ext cx="158115" cy="158115"/>
              </a:xfrm>
              <a:custGeom>
                <a:avLst/>
                <a:gdLst>
                  <a:gd name="connsiteX0" fmla="*/ 158115 w 158115"/>
                  <a:gd name="connsiteY0" fmla="*/ 79058 h 158115"/>
                  <a:gd name="connsiteX1" fmla="*/ 79058 w 158115"/>
                  <a:gd name="connsiteY1" fmla="*/ 158115 h 158115"/>
                  <a:gd name="connsiteX2" fmla="*/ 0 w 158115"/>
                  <a:gd name="connsiteY2" fmla="*/ 79058 h 158115"/>
                  <a:gd name="connsiteX3" fmla="*/ 79058 w 158115"/>
                  <a:gd name="connsiteY3" fmla="*/ 0 h 158115"/>
                  <a:gd name="connsiteX4" fmla="*/ 158115 w 158115"/>
                  <a:gd name="connsiteY4" fmla="*/ 79058 h 1581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115" h="158115">
                    <a:moveTo>
                      <a:pt x="158115" y="79058"/>
                    </a:moveTo>
                    <a:cubicBezTo>
                      <a:pt x="158115" y="122720"/>
                      <a:pt x="122720" y="158115"/>
                      <a:pt x="79058" y="158115"/>
                    </a:cubicBezTo>
                    <a:cubicBezTo>
                      <a:pt x="35395" y="158115"/>
                      <a:pt x="0" y="122720"/>
                      <a:pt x="0" y="79058"/>
                    </a:cubicBezTo>
                    <a:cubicBezTo>
                      <a:pt x="0" y="35395"/>
                      <a:pt x="35395" y="0"/>
                      <a:pt x="79058" y="0"/>
                    </a:cubicBezTo>
                    <a:cubicBezTo>
                      <a:pt x="122720" y="0"/>
                      <a:pt x="158115" y="35395"/>
                      <a:pt x="158115" y="79058"/>
                    </a:cubicBezTo>
                    <a:close/>
                  </a:path>
                </a:pathLst>
              </a:custGeom>
              <a:solidFill>
                <a:srgbClr val="0078D4"/>
              </a:solidFill>
              <a:ln w="6548" cap="flat">
                <a:noFill/>
                <a:prstDash val="solid"/>
                <a:miter/>
              </a:ln>
            </p:spPr>
            <p:txBody>
              <a:bodyPr rtlCol="0" anchor="ctr"/>
              <a:lstStyle/>
              <a:p>
                <a:endParaRPr lang="en-US"/>
              </a:p>
            </p:txBody>
          </p:sp>
          <p:sp>
            <p:nvSpPr>
              <p:cNvPr id="47" name="Freeform: Shape 46">
                <a:extLst>
                  <a:ext uri="{FF2B5EF4-FFF2-40B4-BE49-F238E27FC236}">
                    <a16:creationId xmlns:a16="http://schemas.microsoft.com/office/drawing/2014/main" id="{0BBF60D8-E02A-4B00-B1D1-5317B5DB36D4}"/>
                  </a:ext>
                </a:extLst>
              </p:cNvPr>
              <p:cNvSpPr/>
              <p:nvPr/>
            </p:nvSpPr>
            <p:spPr>
              <a:xfrm rot="2700000">
                <a:off x="8904579" y="4099627"/>
                <a:ext cx="79056" cy="258911"/>
              </a:xfrm>
              <a:custGeom>
                <a:avLst/>
                <a:gdLst>
                  <a:gd name="connsiteX0" fmla="*/ 0 w 79056"/>
                  <a:gd name="connsiteY0" fmla="*/ 0 h 258911"/>
                  <a:gd name="connsiteX1" fmla="*/ 79057 w 79056"/>
                  <a:gd name="connsiteY1" fmla="*/ 0 h 258911"/>
                  <a:gd name="connsiteX2" fmla="*/ 79057 w 79056"/>
                  <a:gd name="connsiteY2" fmla="*/ 258912 h 258911"/>
                  <a:gd name="connsiteX3" fmla="*/ 0 w 79056"/>
                  <a:gd name="connsiteY3" fmla="*/ 258912 h 258911"/>
                </a:gdLst>
                <a:ahLst/>
                <a:cxnLst>
                  <a:cxn ang="0">
                    <a:pos x="connsiteX0" y="connsiteY0"/>
                  </a:cxn>
                  <a:cxn ang="0">
                    <a:pos x="connsiteX1" y="connsiteY1"/>
                  </a:cxn>
                  <a:cxn ang="0">
                    <a:pos x="connsiteX2" y="connsiteY2"/>
                  </a:cxn>
                  <a:cxn ang="0">
                    <a:pos x="connsiteX3" y="connsiteY3"/>
                  </a:cxn>
                </a:cxnLst>
                <a:rect l="l" t="t" r="r" b="b"/>
                <a:pathLst>
                  <a:path w="79056" h="258911">
                    <a:moveTo>
                      <a:pt x="0" y="0"/>
                    </a:moveTo>
                    <a:lnTo>
                      <a:pt x="79057" y="0"/>
                    </a:lnTo>
                    <a:lnTo>
                      <a:pt x="79057" y="258912"/>
                    </a:lnTo>
                    <a:lnTo>
                      <a:pt x="0" y="258912"/>
                    </a:lnTo>
                    <a:close/>
                  </a:path>
                </a:pathLst>
              </a:custGeom>
              <a:solidFill>
                <a:srgbClr val="0078D4"/>
              </a:solidFill>
              <a:ln w="6548" cap="flat">
                <a:noFill/>
                <a:prstDash val="solid"/>
                <a:miter/>
              </a:ln>
            </p:spPr>
            <p:txBody>
              <a:bodyPr rtlCol="0" anchor="ctr"/>
              <a:lstStyle/>
              <a:p>
                <a:endParaRPr lang="en-US"/>
              </a:p>
            </p:txBody>
          </p:sp>
        </p:grpSp>
      </p:grpSp>
    </p:spTree>
    <p:extLst>
      <p:ext uri="{BB962C8B-B14F-4D97-AF65-F5344CB8AC3E}">
        <p14:creationId xmlns:p14="http://schemas.microsoft.com/office/powerpoint/2010/main" val="426006806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46"/>
                                        </p:tgtEl>
                                        <p:attrNameLst>
                                          <p:attrName>style.visibility</p:attrName>
                                        </p:attrNameLst>
                                      </p:cBhvr>
                                      <p:to>
                                        <p:strVal val="visible"/>
                                      </p:to>
                                    </p:set>
                                    <p:animEffect transition="in" filter="fade">
                                      <p:cBhvr>
                                        <p:cTn id="7" dur="500"/>
                                        <p:tgtEl>
                                          <p:spTgt spid="46"/>
                                        </p:tgtEl>
                                      </p:cBhvr>
                                    </p:animEffect>
                                  </p:childTnLst>
                                </p:cTn>
                              </p:par>
                              <p:par>
                                <p:cTn id="8" presetID="42" presetClass="path" presetSubtype="0" decel="100000" fill="hold" nodeType="withEffect">
                                  <p:stCondLst>
                                    <p:cond delay="0"/>
                                  </p:stCondLst>
                                  <p:childTnLst>
                                    <p:animMotion origin="layout" path="M 0 4.44444E-6 L 0 0.01898 " pathEditMode="relative" rAng="0" ptsTypes="AA">
                                      <p:cBhvr>
                                        <p:cTn id="9" dur="700" spd="-100000" fill="hold"/>
                                        <p:tgtEl>
                                          <p:spTgt spid="46"/>
                                        </p:tgtEl>
                                        <p:attrNameLst>
                                          <p:attrName>ppt_x</p:attrName>
                                          <p:attrName>ppt_y</p:attrName>
                                        </p:attrNameLst>
                                      </p:cBhvr>
                                      <p:rCtr x="0" y="949"/>
                                    </p:animMotion>
                                  </p:childTnLst>
                                </p:cTn>
                              </p:par>
                              <p:par>
                                <p:cTn id="10" presetID="10" presetClass="entr" presetSubtype="0" fill="hold" nodeType="withEffect">
                                  <p:stCondLst>
                                    <p:cond delay="250"/>
                                  </p:stCondLst>
                                  <p:childTnLst>
                                    <p:set>
                                      <p:cBhvr>
                                        <p:cTn id="11" dur="1" fill="hold">
                                          <p:stCondLst>
                                            <p:cond delay="0"/>
                                          </p:stCondLst>
                                        </p:cTn>
                                        <p:tgtEl>
                                          <p:spTgt spid="48"/>
                                        </p:tgtEl>
                                        <p:attrNameLst>
                                          <p:attrName>style.visibility</p:attrName>
                                        </p:attrNameLst>
                                      </p:cBhvr>
                                      <p:to>
                                        <p:strVal val="visible"/>
                                      </p:to>
                                    </p:set>
                                    <p:animEffect transition="in" filter="fade">
                                      <p:cBhvr>
                                        <p:cTn id="12" dur="500"/>
                                        <p:tgtEl>
                                          <p:spTgt spid="48"/>
                                        </p:tgtEl>
                                      </p:cBhvr>
                                    </p:animEffect>
                                  </p:childTnLst>
                                </p:cTn>
                              </p:par>
                              <p:par>
                                <p:cTn id="13" presetID="42" presetClass="path" presetSubtype="0" decel="100000" fill="hold" nodeType="withEffect">
                                  <p:stCondLst>
                                    <p:cond delay="250"/>
                                  </p:stCondLst>
                                  <p:childTnLst>
                                    <p:animMotion origin="layout" path="M 0 4.44444E-6 L 0 0.01898 " pathEditMode="relative" rAng="0" ptsTypes="AA">
                                      <p:cBhvr>
                                        <p:cTn id="14" dur="700" spd="-100000" fill="hold"/>
                                        <p:tgtEl>
                                          <p:spTgt spid="48"/>
                                        </p:tgtEl>
                                        <p:attrNameLst>
                                          <p:attrName>ppt_x</p:attrName>
                                          <p:attrName>ppt_y</p:attrName>
                                        </p:attrNameLst>
                                      </p:cBhvr>
                                      <p:rCtr x="0" y="949"/>
                                    </p:animMotion>
                                  </p:childTnLst>
                                </p:cTn>
                              </p:par>
                              <p:par>
                                <p:cTn id="15" presetID="10" presetClass="entr" presetSubtype="0" fill="hold" nodeType="withEffect">
                                  <p:stCondLst>
                                    <p:cond delay="500"/>
                                  </p:stCondLst>
                                  <p:childTnLst>
                                    <p:set>
                                      <p:cBhvr>
                                        <p:cTn id="16" dur="1" fill="hold">
                                          <p:stCondLst>
                                            <p:cond delay="0"/>
                                          </p:stCondLst>
                                        </p:cTn>
                                        <p:tgtEl>
                                          <p:spTgt spid="49"/>
                                        </p:tgtEl>
                                        <p:attrNameLst>
                                          <p:attrName>style.visibility</p:attrName>
                                        </p:attrNameLst>
                                      </p:cBhvr>
                                      <p:to>
                                        <p:strVal val="visible"/>
                                      </p:to>
                                    </p:set>
                                    <p:animEffect transition="in" filter="fade">
                                      <p:cBhvr>
                                        <p:cTn id="17" dur="500"/>
                                        <p:tgtEl>
                                          <p:spTgt spid="49"/>
                                        </p:tgtEl>
                                      </p:cBhvr>
                                    </p:animEffect>
                                  </p:childTnLst>
                                </p:cTn>
                              </p:par>
                              <p:par>
                                <p:cTn id="18" presetID="42" presetClass="path" presetSubtype="0" decel="100000" fill="hold" nodeType="withEffect">
                                  <p:stCondLst>
                                    <p:cond delay="500"/>
                                  </p:stCondLst>
                                  <p:childTnLst>
                                    <p:animMotion origin="layout" path="M 0 4.44444E-6 L 0 0.01898 " pathEditMode="relative" rAng="0" ptsTypes="AA">
                                      <p:cBhvr>
                                        <p:cTn id="19" dur="700" spd="-100000" fill="hold"/>
                                        <p:tgtEl>
                                          <p:spTgt spid="49"/>
                                        </p:tgtEl>
                                        <p:attrNameLst>
                                          <p:attrName>ppt_x</p:attrName>
                                          <p:attrName>ppt_y</p:attrName>
                                        </p:attrNameLst>
                                      </p:cBhvr>
                                      <p:rCtr x="0" y="949"/>
                                    </p:animMotion>
                                  </p:childTnLst>
                                </p:cTn>
                              </p:par>
                              <p:par>
                                <p:cTn id="20" presetID="10" presetClass="entr" presetSubtype="0" fill="hold" nodeType="withEffect">
                                  <p:stCondLst>
                                    <p:cond delay="750"/>
                                  </p:stCondLst>
                                  <p:childTnLst>
                                    <p:set>
                                      <p:cBhvr>
                                        <p:cTn id="21" dur="1" fill="hold">
                                          <p:stCondLst>
                                            <p:cond delay="0"/>
                                          </p:stCondLst>
                                        </p:cTn>
                                        <p:tgtEl>
                                          <p:spTgt spid="50"/>
                                        </p:tgtEl>
                                        <p:attrNameLst>
                                          <p:attrName>style.visibility</p:attrName>
                                        </p:attrNameLst>
                                      </p:cBhvr>
                                      <p:to>
                                        <p:strVal val="visible"/>
                                      </p:to>
                                    </p:set>
                                    <p:animEffect transition="in" filter="fade">
                                      <p:cBhvr>
                                        <p:cTn id="22" dur="500"/>
                                        <p:tgtEl>
                                          <p:spTgt spid="50"/>
                                        </p:tgtEl>
                                      </p:cBhvr>
                                    </p:animEffect>
                                  </p:childTnLst>
                                </p:cTn>
                              </p:par>
                              <p:par>
                                <p:cTn id="23" presetID="42" presetClass="path" presetSubtype="0" decel="100000" fill="hold" nodeType="withEffect">
                                  <p:stCondLst>
                                    <p:cond delay="750"/>
                                  </p:stCondLst>
                                  <p:childTnLst>
                                    <p:animMotion origin="layout" path="M 0 4.44444E-6 L 0 0.01898 " pathEditMode="relative" rAng="0" ptsTypes="AA">
                                      <p:cBhvr>
                                        <p:cTn id="24" dur="700" spd="-100000" fill="hold"/>
                                        <p:tgtEl>
                                          <p:spTgt spid="50"/>
                                        </p:tgtEl>
                                        <p:attrNameLst>
                                          <p:attrName>ppt_x</p:attrName>
                                          <p:attrName>ppt_y</p:attrName>
                                        </p:attrNameLst>
                                      </p:cBhvr>
                                      <p:rCtr x="0" y="949"/>
                                    </p:animMotion>
                                  </p:childTnLst>
                                </p:cTn>
                              </p:par>
                              <p:par>
                                <p:cTn id="25" presetID="10" presetClass="entr" presetSubtype="0" fill="hold" nodeType="withEffect">
                                  <p:stCondLst>
                                    <p:cond delay="1000"/>
                                  </p:stCondLst>
                                  <p:childTnLst>
                                    <p:set>
                                      <p:cBhvr>
                                        <p:cTn id="26" dur="1" fill="hold">
                                          <p:stCondLst>
                                            <p:cond delay="0"/>
                                          </p:stCondLst>
                                        </p:cTn>
                                        <p:tgtEl>
                                          <p:spTgt spid="41"/>
                                        </p:tgtEl>
                                        <p:attrNameLst>
                                          <p:attrName>style.visibility</p:attrName>
                                        </p:attrNameLst>
                                      </p:cBhvr>
                                      <p:to>
                                        <p:strVal val="visible"/>
                                      </p:to>
                                    </p:set>
                                    <p:animEffect transition="in" filter="fade">
                                      <p:cBhvr>
                                        <p:cTn id="27" dur="500"/>
                                        <p:tgtEl>
                                          <p:spTgt spid="41"/>
                                        </p:tgtEl>
                                      </p:cBhvr>
                                    </p:animEffect>
                                  </p:childTnLst>
                                </p:cTn>
                              </p:par>
                              <p:par>
                                <p:cTn id="28" presetID="42" presetClass="path" presetSubtype="0" decel="100000" fill="hold" nodeType="withEffect">
                                  <p:stCondLst>
                                    <p:cond delay="1000"/>
                                  </p:stCondLst>
                                  <p:childTnLst>
                                    <p:animMotion origin="layout" path="M 0 4.44444E-6 L 0 0.01898 " pathEditMode="relative" rAng="0" ptsTypes="AA">
                                      <p:cBhvr>
                                        <p:cTn id="29" dur="700" spd="-100000" fill="hold"/>
                                        <p:tgtEl>
                                          <p:spTgt spid="41"/>
                                        </p:tgtEl>
                                        <p:attrNameLst>
                                          <p:attrName>ppt_x</p:attrName>
                                          <p:attrName>ppt_y</p:attrName>
                                        </p:attrNameLst>
                                      </p:cBhvr>
                                      <p:rCtr x="0" y="94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Azure 1 template">
  <a:themeElements>
    <a:clrScheme name="Custom 3">
      <a:dk1>
        <a:srgbClr val="000000"/>
      </a:dk1>
      <a:lt1>
        <a:srgbClr val="FFFFFF"/>
      </a:lt1>
      <a:dk2>
        <a:srgbClr val="0078D3"/>
      </a:dk2>
      <a:lt2>
        <a:srgbClr val="FFFFFF"/>
      </a:lt2>
      <a:accent1>
        <a:srgbClr val="EBEBEB"/>
      </a:accent1>
      <a:accent2>
        <a:srgbClr val="75757A"/>
      </a:accent2>
      <a:accent3>
        <a:srgbClr val="000041"/>
      </a:accent3>
      <a:accent4>
        <a:srgbClr val="0078D3"/>
      </a:accent4>
      <a:accent5>
        <a:srgbClr val="50E6FF"/>
      </a:accent5>
      <a:accent6>
        <a:srgbClr val="EBEBEB"/>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65B3B778-14F5-8246-A9D9-04A8D8071A60}" vid="{C9E98E11-734C-F14F-ADE3-6075149E549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Custom 53">
    <a:dk1>
      <a:srgbClr val="1C1C1C"/>
    </a:dk1>
    <a:lt1>
      <a:srgbClr val="FFFFFF"/>
    </a:lt1>
    <a:dk2>
      <a:srgbClr val="948F8B"/>
    </a:dk2>
    <a:lt2>
      <a:srgbClr val="0282F9"/>
    </a:lt2>
    <a:accent1>
      <a:srgbClr val="F9B129"/>
    </a:accent1>
    <a:accent2>
      <a:srgbClr val="E96355"/>
    </a:accent2>
    <a:accent3>
      <a:srgbClr val="BF4C8E"/>
    </a:accent3>
    <a:accent4>
      <a:srgbClr val="6871B6"/>
    </a:accent4>
    <a:accent5>
      <a:srgbClr val="3CC4AD"/>
    </a:accent5>
    <a:accent6>
      <a:srgbClr val="002060"/>
    </a:accent6>
    <a:hlink>
      <a:srgbClr val="1C1C1C"/>
    </a:hlink>
    <a:folHlink>
      <a:srgbClr val="948F8B"/>
    </a:folHlink>
  </a:clrScheme>
  <a:fontScheme name="Custom 2">
    <a:majorFont>
      <a:latin typeface="Montserrat"/>
      <a:ea typeface=""/>
      <a:cs typeface=""/>
    </a:majorFont>
    <a:minorFont>
      <a:latin typeface="Raleway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haredWithUsers xmlns="c01e68ff-ba35-4d49-95e5-a716800ab2f9">
      <UserInfo>
        <DisplayName>Jessica Harbin (BRIDGE PARTNERS LLC)</DisplayName>
        <AccountId>80</AccountId>
        <AccountType/>
      </UserInfo>
    </SharedWithUser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958B8149D61F74989F61A006C50BB77" ma:contentTypeVersion="9" ma:contentTypeDescription="Create a new document." ma:contentTypeScope="" ma:versionID="1e4319db900d91fe7034ffed5da4bd58">
  <xsd:schema xmlns:xsd="http://www.w3.org/2001/XMLSchema" xmlns:xs="http://www.w3.org/2001/XMLSchema" xmlns:p="http://schemas.microsoft.com/office/2006/metadata/properties" xmlns:ns2="d33f47d4-3353-4c47-93a7-37f1bba64dab" xmlns:ns3="c01e68ff-ba35-4d49-95e5-a716800ab2f9" targetNamespace="http://schemas.microsoft.com/office/2006/metadata/properties" ma:root="true" ma:fieldsID="0225e0605eed9e042e510d9efa1db791" ns2:_="" ns3:_="">
    <xsd:import namespace="d33f47d4-3353-4c47-93a7-37f1bba64dab"/>
    <xsd:import namespace="c01e68ff-ba35-4d49-95e5-a716800ab2f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2:MediaServiceGenerationTime" minOccurs="0"/>
                <xsd:element ref="ns2:MediaServiceEventHashCode"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33f47d4-3353-4c47-93a7-37f1bba64dab"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Tags" ma:internalName="MediaServiceAutoTags" ma:readOnly="true">
      <xsd:simpleType>
        <xsd:restriction base="dms:Text"/>
      </xsd:simpleType>
    </xsd:element>
    <xsd:element name="MediaServiceOCR" ma:index="12" nillable="true" ma:displayName="Extracted Text" ma:internalName="MediaServiceOCR" ma:readOnly="true">
      <xsd:simpleType>
        <xsd:restriction base="dms:Note">
          <xsd:maxLength value="255"/>
        </xsd:restriction>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1e68ff-ba35-4d49-95e5-a716800ab2f9" elementFormDefault="qualified">
    <xsd:import namespace="http://schemas.microsoft.com/office/2006/documentManagement/types"/>
    <xsd:import namespace="http://schemas.microsoft.com/office/infopath/2007/PartnerControls"/>
    <xsd:element name="SharedWithUsers" ma:index="15"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6"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33158D9-87A7-4EDD-A5FF-F19D04665731}">
  <ds:schemaRefs>
    <ds:schemaRef ds:uri="http://schemas.microsoft.com/sharepoint/v3/contenttype/forms"/>
  </ds:schemaRefs>
</ds:datastoreItem>
</file>

<file path=customXml/itemProps2.xml><?xml version="1.0" encoding="utf-8"?>
<ds:datastoreItem xmlns:ds="http://schemas.openxmlformats.org/officeDocument/2006/customXml" ds:itemID="{6B6FA06D-DA79-41E3-989C-44B8E143E50E}">
  <ds:schemaRefs>
    <ds:schemaRef ds:uri="c01e68ff-ba35-4d49-95e5-a716800ab2f9"/>
    <ds:schemaRef ds:uri="d33f47d4-3353-4c47-93a7-37f1bba64da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5AFB4C92-E85A-40C0-8907-E960F8FAEF49}">
  <ds:schemaRefs>
    <ds:schemaRef ds:uri="c01e68ff-ba35-4d49-95e5-a716800ab2f9"/>
    <ds:schemaRef ds:uri="d33f47d4-3353-4c47-93a7-37f1bba64da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contentBits="0" removed="0"/>
</clbl:labelList>
</file>

<file path=docProps/app.xml><?xml version="1.0" encoding="utf-8"?>
<Properties xmlns="http://schemas.openxmlformats.org/officeDocument/2006/extended-properties" xmlns:vt="http://schemas.openxmlformats.org/officeDocument/2006/docPropsVTypes">
  <TotalTime>0</TotalTime>
  <Words>5840</Words>
  <Application>Microsoft Office PowerPoint</Application>
  <PresentationFormat>Widescreen</PresentationFormat>
  <Paragraphs>637</Paragraphs>
  <Slides>34</Slides>
  <Notes>28</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34</vt:i4>
      </vt:variant>
    </vt:vector>
  </HeadingPairs>
  <TitlesOfParts>
    <vt:vector size="42" baseType="lpstr">
      <vt:lpstr>Arial</vt:lpstr>
      <vt:lpstr>Calibri</vt:lpstr>
      <vt:lpstr>Segoe UI</vt:lpstr>
      <vt:lpstr>Segoe UI Light</vt:lpstr>
      <vt:lpstr>Segoe UI Semibold</vt:lpstr>
      <vt:lpstr>Segoe UI Semilight</vt:lpstr>
      <vt:lpstr>Wingdings</vt:lpstr>
      <vt:lpstr>Azure 1 template</vt:lpstr>
      <vt:lpstr>Azure IoT: State of IoT –  Moving your business forward  with Microsoft IoT</vt:lpstr>
      <vt:lpstr>Presenter guidance</vt:lpstr>
      <vt:lpstr>Please inform the attendees about Teams functions</vt:lpstr>
      <vt:lpstr>Why IoT</vt:lpstr>
      <vt:lpstr>What is IoT? </vt:lpstr>
      <vt:lpstr>What IoT is  really about: </vt:lpstr>
      <vt:lpstr>Where does IoT come from? </vt:lpstr>
      <vt:lpstr>State of IoT –  IoT Signals report 2020</vt:lpstr>
      <vt:lpstr>IoT Signals trends &amp; opportunities</vt:lpstr>
      <vt:lpstr>IoT adoption: A key to business success in 2020</vt:lpstr>
      <vt:lpstr>Top reasons for adopting IoT: Productivity and security</vt:lpstr>
      <vt:lpstr>The challenges of Proof of Concept (PoC)</vt:lpstr>
      <vt:lpstr>The challenge to more IoT adoption</vt:lpstr>
      <vt:lpstr>Security concerns during implementation remain a concern</vt:lpstr>
      <vt:lpstr>PowerPoint Presentation</vt:lpstr>
      <vt:lpstr>PowerPoint Presentation</vt:lpstr>
      <vt:lpstr>PowerPoint Presentation</vt:lpstr>
      <vt:lpstr>PowerPoint Presentation</vt:lpstr>
      <vt:lpstr>Microsoft IoT </vt:lpstr>
      <vt:lpstr>Azure IoT helps you transform your business</vt:lpstr>
      <vt:lpstr>PowerPoint Presentation</vt:lpstr>
      <vt:lpstr>Develop with choice</vt:lpstr>
      <vt:lpstr>PowerPoint Presentation</vt:lpstr>
      <vt:lpstr>Azure Time Series Insights (TSI)</vt:lpstr>
      <vt:lpstr>PowerPoint Presentation</vt:lpstr>
      <vt:lpstr>Azure IoT security</vt:lpstr>
      <vt:lpstr>Azure Sphere</vt:lpstr>
      <vt:lpstr>PowerPoint Presentation</vt:lpstr>
      <vt:lpstr>IoT Edge</vt:lpstr>
      <vt:lpstr>PowerPoint Presentation</vt:lpstr>
      <vt:lpstr>Microsoft’s comprehensive IoT product portfolio </vt:lpstr>
      <vt:lpstr>Customer momentum</vt:lpstr>
      <vt:lpstr>Resources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Peter Kennedy</dc:creator>
  <cp:lastModifiedBy>Diana Phillips</cp:lastModifiedBy>
  <cp:revision>3</cp:revision>
  <dcterms:created xsi:type="dcterms:W3CDTF">2020-09-22T18:25:46Z</dcterms:created>
  <dcterms:modified xsi:type="dcterms:W3CDTF">2020-11-04T23:56:47Z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etDate">
    <vt:lpwstr>2020-09-22T18:25:46Z</vt:lpwstr>
  </property>
  <property fmtid="{D5CDD505-2E9C-101B-9397-08002B2CF9AE}" pid="4" name="MSIP_Label_f42aa342-8706-4288-bd11-ebb85995028c_Method">
    <vt:lpwstr>Standard</vt:lpwstr>
  </property>
  <property fmtid="{D5CDD505-2E9C-101B-9397-08002B2CF9AE}" pid="5" name="MSIP_Label_f42aa342-8706-4288-bd11-ebb85995028c_Name">
    <vt:lpwstr>Internal</vt:lpwstr>
  </property>
  <property fmtid="{D5CDD505-2E9C-101B-9397-08002B2CF9AE}" pid="6" name="MSIP_Label_f42aa342-8706-4288-bd11-ebb85995028c_SiteId">
    <vt:lpwstr>72f988bf-86f1-41af-91ab-2d7cd011db47</vt:lpwstr>
  </property>
  <property fmtid="{D5CDD505-2E9C-101B-9397-08002B2CF9AE}" pid="7" name="MSIP_Label_f42aa342-8706-4288-bd11-ebb85995028c_ActionId">
    <vt:lpwstr>0e288a68-516b-4f89-9aa9-0b1cc8750d82</vt:lpwstr>
  </property>
  <property fmtid="{D5CDD505-2E9C-101B-9397-08002B2CF9AE}" pid="8" name="MSIP_Label_f42aa342-8706-4288-bd11-ebb85995028c_ContentBits">
    <vt:lpwstr>0</vt:lpwstr>
  </property>
  <property fmtid="{D5CDD505-2E9C-101B-9397-08002B2CF9AE}" pid="9" name="ContentTypeId">
    <vt:lpwstr>0x0101002958B8149D61F74989F61A006C50BB77</vt:lpwstr>
  </property>
</Properties>
</file>